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gmdmrwHQlsxCZ6dJPXTpgo69yv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AC2CAF-8258-42D7-92E8-4F144203EFC3}">
  <a:tblStyle styleId="{F9AC2CAF-8258-42D7-92E8-4F144203EFC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175455d6c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e175455d6c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175455d6c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e175455d6c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175455d6c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e175455d6c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175455d6c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e175455d6c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175455d6c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e175455d6c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e175455d6c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e175455d6c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8eb62678b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e8eb62678b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8eb62678b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e8eb62678b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8eb62678b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e8eb62678b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8eb62678b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e8eb62678b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175455d6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e175455d6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e8eb62678b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e8eb62678b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8eb62678b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e8eb62678b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8eb62678b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e8eb62678b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8eb62678b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e8eb62678b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8eb62678b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e8eb62678b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8eb62678b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e8eb62678b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e8eb62678b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e8eb62678b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e8eb62678b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ge8eb62678b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e8eb62678b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e8eb62678b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eb4a4e6fe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eb4a4e6f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8eb62678b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e8eb62678b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eb4a4e6fe1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eb4a4e6fe1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b4a4e6fe1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eb4a4e6fe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eb4a4e6fe1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eb4a4e6fe1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eb4a4e6fe1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eb4a4e6fe1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eb4a4e6fe1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eb4a4e6fe1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eb4a4e6fe1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eb4a4e6fe1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eb4a4e6fe1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geb4a4e6fe1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eb4a4e71b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eb4a4e71b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b4a4e71b5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eb4a4e71b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eb4a4e71b5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eb4a4e71b5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dc19bd42b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ddc19bd42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eb4a4e71b5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geb4a4e71b5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eb4a4e71b5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4" name="Google Shape;574;geb4a4e71b5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eb4a4e71b5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geb4a4e71b5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eb4a4e71b5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8" name="Google Shape;598;geb4a4e71b5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eb4a4e71b5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geb4a4e71b5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eb4a4e71b5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eb4a4e71b5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eb4a4e71b5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geb4a4e71b5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eb4a4e71b5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geb4a4e71b5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eb4a4e71b5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geb4a4e71b5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eb4a4e71b5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geb4a4e71b5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175455d6c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e175455d6c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eb4a4e71b5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geb4a4e71b5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eb4a4e71b5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geb4a4e71b5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eb4a4e71b5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geb4a4e71b5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eb4a4e71b5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geb4a4e71b5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eb4a4e71b5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1" name="Google Shape;731;geb4a4e71b5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eb4a4e71b5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geb4a4e71b5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175455d6c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e175455d6c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175455d6c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e175455d6c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175455d6c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e175455d6c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175455d6c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e175455d6c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sz="5500"/>
              <a:t>Pedagogy and Classroom Management</a:t>
            </a:r>
            <a:endParaRPr sz="5300"/>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grpSp>
        <p:nvGrpSpPr>
          <p:cNvPr id="90" name="Google Shape;90;p1"/>
          <p:cNvGrpSpPr/>
          <p:nvPr/>
        </p:nvGrpSpPr>
        <p:grpSpPr>
          <a:xfrm>
            <a:off x="599090" y="0"/>
            <a:ext cx="10972799" cy="1433175"/>
            <a:chOff x="153670" y="2406650"/>
            <a:chExt cx="7105650" cy="1410335"/>
          </a:xfrm>
        </p:grpSpPr>
        <p:pic>
          <p:nvPicPr>
            <p:cNvPr id="91" name="Google Shape;91;p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92" name="Google Shape;92;p1"/>
            <p:cNvPicPr preferRelativeResize="0"/>
            <p:nvPr/>
          </p:nvPicPr>
          <p:blipFill rotWithShape="1">
            <a:blip r:embed="rId4">
              <a:alphaModFix/>
            </a:blip>
            <a:srcRect b="5351" l="0" r="0" t="64151"/>
            <a:stretch/>
          </p:blipFill>
          <p:spPr>
            <a:xfrm>
              <a:off x="3962400" y="2514600"/>
              <a:ext cx="2543175" cy="849630"/>
            </a:xfrm>
            <a:prstGeom prst="rect">
              <a:avLst/>
            </a:prstGeom>
            <a:noFill/>
            <a:ln>
              <a:noFill/>
            </a:ln>
          </p:spPr>
        </p:pic>
        <p:pic>
          <p:nvPicPr>
            <p:cNvPr id="93" name="Google Shape;93;p1"/>
            <p:cNvPicPr preferRelativeResize="0"/>
            <p:nvPr/>
          </p:nvPicPr>
          <p:blipFill rotWithShape="1">
            <a:blip r:embed="rId5">
              <a:alphaModFix/>
            </a:blip>
            <a:srcRect b="34478" l="17228" r="19850" t="3979"/>
            <a:stretch/>
          </p:blipFill>
          <p:spPr>
            <a:xfrm>
              <a:off x="6182360" y="2406650"/>
              <a:ext cx="866775" cy="928370"/>
            </a:xfrm>
            <a:prstGeom prst="rect">
              <a:avLst/>
            </a:prstGeom>
            <a:noFill/>
            <a:ln>
              <a:noFill/>
            </a:ln>
          </p:spPr>
        </p:pic>
      </p:grpSp>
      <p:pic>
        <p:nvPicPr>
          <p:cNvPr id="94" name="Google Shape;94;p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pic>
        <p:nvPicPr>
          <p:cNvPr id="95" name="Google Shape;95;p1"/>
          <p:cNvPicPr preferRelativeResize="0"/>
          <p:nvPr/>
        </p:nvPicPr>
        <p:blipFill rotWithShape="1">
          <a:blip r:embed="rId3">
            <a:alphaModFix/>
          </a:blip>
          <a:srcRect b="0" l="0" r="0" t="0"/>
          <a:stretch/>
        </p:blipFill>
        <p:spPr>
          <a:xfrm>
            <a:off x="741147" y="6120900"/>
            <a:ext cx="10830742" cy="49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e175455d6c_0_114"/>
          <p:cNvSpPr txBox="1"/>
          <p:nvPr/>
        </p:nvSpPr>
        <p:spPr>
          <a:xfrm>
            <a:off x="819800" y="2278101"/>
            <a:ext cx="10552500" cy="3842700"/>
          </a:xfrm>
          <a:prstGeom prst="rect">
            <a:avLst/>
          </a:prstGeom>
          <a:noFill/>
          <a:ln>
            <a:noFill/>
          </a:ln>
        </p:spPr>
        <p:txBody>
          <a:bodyPr anchorCtr="0" anchor="t" bIns="45700" lIns="91425" spcFirstLastPara="1" rIns="91425" wrap="square" tIns="45700">
            <a:normAutofit/>
          </a:bodyPr>
          <a:lstStyle/>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Schooling contributes to providing different learning opportunities and processes which support student to develop their cognitive, physical as well social skills.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As a supervisor,</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Our responsibility is to support schooling staff in ensuring qualitative experience of the students to have holistic development by accessing different learning opportunities.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197" name="Google Shape;197;ge175455d6c_0_114"/>
          <p:cNvGrpSpPr/>
          <p:nvPr/>
        </p:nvGrpSpPr>
        <p:grpSpPr>
          <a:xfrm>
            <a:off x="599084" y="13"/>
            <a:ext cx="10972545" cy="1433183"/>
            <a:chOff x="153670" y="2406650"/>
            <a:chExt cx="7105650" cy="1410335"/>
          </a:xfrm>
        </p:grpSpPr>
        <p:pic>
          <p:nvPicPr>
            <p:cNvPr id="198" name="Google Shape;198;ge175455d6c_0_114"/>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99" name="Google Shape;199;ge175455d6c_0_114"/>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200" name="Google Shape;200;ge175455d6c_0_114"/>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201" name="Google Shape;201;ge175455d6c_0_114"/>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02" name="Google Shape;202;ge175455d6c_0_114"/>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50000"/>
              </a:lnSpc>
              <a:spcBef>
                <a:spcPts val="1200"/>
              </a:spcBef>
              <a:spcAft>
                <a:spcPts val="1200"/>
              </a:spcAft>
              <a:buClr>
                <a:schemeClr val="dk1"/>
              </a:buClr>
              <a:buSzPts val="1100"/>
              <a:buFont typeface="Arial"/>
              <a:buNone/>
            </a:pPr>
            <a:r>
              <a:rPr b="0" i="0" lang="en-US" sz="2100" u="none" cap="none" strike="noStrike">
                <a:solidFill>
                  <a:schemeClr val="dk1"/>
                </a:solidFill>
                <a:latin typeface="Arial"/>
                <a:ea typeface="Arial"/>
                <a:cs typeface="Arial"/>
                <a:sym typeface="Arial"/>
              </a:rPr>
              <a:t>We discussed different educational activities that carried out in schools with a purpose.</a:t>
            </a:r>
            <a:endParaRPr b="1" i="0" sz="3800" u="none" cap="none" strike="noStrike">
              <a:solidFill>
                <a:schemeClr val="dk1"/>
              </a:solidFill>
              <a:latin typeface="Arial"/>
              <a:ea typeface="Arial"/>
              <a:cs typeface="Arial"/>
              <a:sym typeface="Arial"/>
            </a:endParaRPr>
          </a:p>
        </p:txBody>
      </p:sp>
      <p:pic>
        <p:nvPicPr>
          <p:cNvPr id="203" name="Google Shape;203;ge175455d6c_0_114"/>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e175455d6c_0_137"/>
          <p:cNvSpPr txBox="1"/>
          <p:nvPr/>
        </p:nvSpPr>
        <p:spPr>
          <a:xfrm>
            <a:off x="819800" y="2278100"/>
            <a:ext cx="10751700" cy="3842700"/>
          </a:xfrm>
          <a:prstGeom prst="rect">
            <a:avLst/>
          </a:prstGeom>
          <a:noFill/>
          <a:ln>
            <a:noFill/>
          </a:ln>
        </p:spPr>
        <p:txBody>
          <a:bodyPr anchorCtr="0" anchor="t" bIns="45700" lIns="91425" spcFirstLastPara="1" rIns="91425" wrap="square" tIns="45700">
            <a:normAutofit/>
          </a:bodyPr>
          <a:lstStyle/>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2000"/>
              <a:buFont typeface="Arial"/>
              <a:buNone/>
            </a:pPr>
            <a:r>
              <a:rPr b="1" i="1" lang="en-US" sz="2000" u="none" cap="none" strike="noStrike">
                <a:solidFill>
                  <a:srgbClr val="231F20"/>
                </a:solidFill>
                <a:latin typeface="Arial"/>
                <a:ea typeface="Arial"/>
                <a:cs typeface="Arial"/>
                <a:sym typeface="Arial"/>
              </a:rPr>
              <a:t>Lets understand National Strategic and Education Plan aims at </a:t>
            </a:r>
            <a:endParaRPr b="1" i="0"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209" name="Google Shape;209;ge175455d6c_0_137"/>
          <p:cNvGrpSpPr/>
          <p:nvPr/>
        </p:nvGrpSpPr>
        <p:grpSpPr>
          <a:xfrm>
            <a:off x="599084" y="13"/>
            <a:ext cx="10972545" cy="1433183"/>
            <a:chOff x="153670" y="2406650"/>
            <a:chExt cx="7105650" cy="1410335"/>
          </a:xfrm>
        </p:grpSpPr>
        <p:pic>
          <p:nvPicPr>
            <p:cNvPr id="210" name="Google Shape;210;ge175455d6c_0_137"/>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11" name="Google Shape;211;ge175455d6c_0_137"/>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212" name="Google Shape;212;ge175455d6c_0_137"/>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213" name="Google Shape;213;ge175455d6c_0_137"/>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14" name="Google Shape;214;ge175455d6c_0_137"/>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0"/>
              </a:spcAft>
              <a:buClr>
                <a:schemeClr val="dk1"/>
              </a:buClr>
              <a:buSzPts val="1100"/>
              <a:buFont typeface="Arial"/>
              <a:buNone/>
            </a:pPr>
            <a:r>
              <a:rPr b="0" i="0" lang="en-US" sz="2500" u="none" cap="none" strike="noStrike">
                <a:solidFill>
                  <a:schemeClr val="dk1"/>
                </a:solidFill>
                <a:latin typeface="Arial"/>
                <a:ea typeface="Arial"/>
                <a:cs typeface="Arial"/>
                <a:sym typeface="Arial"/>
              </a:rPr>
              <a:t>So far, we have discussed and reflected on the different learning opportunities from  classroom and other schooling process.</a:t>
            </a:r>
            <a:endParaRPr b="0" i="0" sz="2500" u="none" cap="none" strike="noStrike">
              <a:solidFill>
                <a:schemeClr val="dk1"/>
              </a:solidFill>
              <a:latin typeface="Arial"/>
              <a:ea typeface="Arial"/>
              <a:cs typeface="Arial"/>
              <a:sym typeface="Arial"/>
            </a:endParaRPr>
          </a:p>
          <a:p>
            <a:pPr indent="0" lvl="0" marL="0" marR="0" rtl="0" algn="l">
              <a:lnSpc>
                <a:spcPct val="150000"/>
              </a:lnSpc>
              <a:spcBef>
                <a:spcPts val="1200"/>
              </a:spcBef>
              <a:spcAft>
                <a:spcPts val="1200"/>
              </a:spcAft>
              <a:buClr>
                <a:schemeClr val="dk1"/>
              </a:buClr>
              <a:buSzPts val="1100"/>
              <a:buFont typeface="Arial"/>
              <a:buNone/>
            </a:pPr>
            <a:r>
              <a:t/>
            </a:r>
            <a:endParaRPr b="0" i="0" sz="2500" u="none" cap="none" strike="noStrike">
              <a:solidFill>
                <a:schemeClr val="dk1"/>
              </a:solidFill>
              <a:latin typeface="Arial"/>
              <a:ea typeface="Arial"/>
              <a:cs typeface="Arial"/>
              <a:sym typeface="Arial"/>
            </a:endParaRPr>
          </a:p>
        </p:txBody>
      </p:sp>
      <p:pic>
        <p:nvPicPr>
          <p:cNvPr id="215" name="Google Shape;215;ge175455d6c_0_137"/>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e175455d6c_0_125"/>
          <p:cNvSpPr txBox="1"/>
          <p:nvPr/>
        </p:nvSpPr>
        <p:spPr>
          <a:xfrm>
            <a:off x="819800" y="2278100"/>
            <a:ext cx="10751700" cy="3842700"/>
          </a:xfrm>
          <a:prstGeom prst="rect">
            <a:avLst/>
          </a:prstGeom>
          <a:noFill/>
          <a:ln>
            <a:noFill/>
          </a:ln>
        </p:spPr>
        <p:txBody>
          <a:bodyPr anchorCtr="0" anchor="t" bIns="45700" lIns="91425" spcFirstLastPara="1" rIns="91425" wrap="square" tIns="45700">
            <a:normAutofit/>
          </a:bodyPr>
          <a:lstStyle/>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1" lang="en-US" sz="2000" u="none" cap="none" strike="noStrike">
                <a:solidFill>
                  <a:srgbClr val="231F20"/>
                </a:solidFill>
                <a:latin typeface="Arial"/>
                <a:ea typeface="Arial"/>
                <a:cs typeface="Arial"/>
                <a:sym typeface="Arial"/>
              </a:rPr>
              <a:t>“Our vision is to facilitate the development of vibrant human capital by providing </a:t>
            </a:r>
            <a:r>
              <a:rPr b="1" i="1" lang="en-US" sz="2000" u="none" cap="none" strike="noStrike">
                <a:solidFill>
                  <a:srgbClr val="FF0000"/>
                </a:solidFill>
                <a:latin typeface="Arial"/>
                <a:ea typeface="Arial"/>
                <a:cs typeface="Arial"/>
                <a:sym typeface="Arial"/>
              </a:rPr>
              <a:t>equal access to quality education </a:t>
            </a:r>
            <a:r>
              <a:rPr b="1" i="1" lang="en-US" sz="2000" u="none" cap="none" strike="noStrike">
                <a:solidFill>
                  <a:srgbClr val="231F20"/>
                </a:solidFill>
                <a:latin typeface="Arial"/>
                <a:ea typeface="Arial"/>
                <a:cs typeface="Arial"/>
                <a:sym typeface="Arial"/>
              </a:rPr>
              <a:t>for all and </a:t>
            </a:r>
            <a:r>
              <a:rPr b="1" i="1" lang="en-US" sz="2000" u="none" cap="none" strike="noStrike">
                <a:solidFill>
                  <a:srgbClr val="FF0000"/>
                </a:solidFill>
                <a:latin typeface="Arial"/>
                <a:ea typeface="Arial"/>
                <a:cs typeface="Arial"/>
                <a:sym typeface="Arial"/>
              </a:rPr>
              <a:t>enable our people to participate and contribute productively to the development</a:t>
            </a:r>
            <a:r>
              <a:rPr b="1" i="1" lang="en-US" sz="2000" u="none" cap="none" strike="noStrike">
                <a:solidFill>
                  <a:srgbClr val="231F20"/>
                </a:solidFill>
                <a:latin typeface="Arial"/>
                <a:ea typeface="Arial"/>
                <a:cs typeface="Arial"/>
                <a:sym typeface="Arial"/>
              </a:rPr>
              <a:t>, economic growth and stability of our country”</a:t>
            </a:r>
            <a:r>
              <a:rPr b="1" i="0" lang="en-US" sz="2000" u="none" cap="none" strike="noStrike">
                <a:solidFill>
                  <a:srgbClr val="231F20"/>
                </a:solidFill>
                <a:latin typeface="Arial"/>
                <a:ea typeface="Arial"/>
                <a:cs typeface="Arial"/>
                <a:sym typeface="Arial"/>
              </a:rPr>
              <a:t>.</a:t>
            </a:r>
            <a:endParaRPr b="1" i="0"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221" name="Google Shape;221;ge175455d6c_0_125"/>
          <p:cNvGrpSpPr/>
          <p:nvPr/>
        </p:nvGrpSpPr>
        <p:grpSpPr>
          <a:xfrm>
            <a:off x="599084" y="13"/>
            <a:ext cx="10972545" cy="1433183"/>
            <a:chOff x="153670" y="2406650"/>
            <a:chExt cx="7105650" cy="1410335"/>
          </a:xfrm>
        </p:grpSpPr>
        <p:pic>
          <p:nvPicPr>
            <p:cNvPr id="222" name="Google Shape;222;ge175455d6c_0_125"/>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23" name="Google Shape;223;ge175455d6c_0_125"/>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224" name="Google Shape;224;ge175455d6c_0_125"/>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225" name="Google Shape;225;ge175455d6c_0_125"/>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26" name="Google Shape;226;ge175455d6c_0_125"/>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1200"/>
              </a:spcAft>
              <a:buClr>
                <a:schemeClr val="dk1"/>
              </a:buClr>
              <a:buSzPts val="1100"/>
              <a:buFont typeface="Arial"/>
              <a:buNone/>
            </a:pPr>
            <a:r>
              <a:rPr b="0" i="0" lang="en-US" sz="2500" u="none" cap="none" strike="noStrike">
                <a:solidFill>
                  <a:schemeClr val="dk1"/>
                </a:solidFill>
                <a:latin typeface="Arial"/>
                <a:ea typeface="Arial"/>
                <a:cs typeface="Arial"/>
                <a:sym typeface="Arial"/>
              </a:rPr>
              <a:t>National  Education Strategic Plan of Afghanistan 2017-2021 states its goal as</a:t>
            </a:r>
            <a:endParaRPr b="0" i="0" sz="2500" u="none" cap="none" strike="noStrike">
              <a:solidFill>
                <a:schemeClr val="dk1"/>
              </a:solidFill>
              <a:latin typeface="Arial"/>
              <a:ea typeface="Arial"/>
              <a:cs typeface="Arial"/>
              <a:sym typeface="Arial"/>
            </a:endParaRPr>
          </a:p>
        </p:txBody>
      </p:sp>
      <p:pic>
        <p:nvPicPr>
          <p:cNvPr id="227" name="Google Shape;227;ge175455d6c_0_125"/>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e175455d6c_0_171"/>
          <p:cNvSpPr txBox="1"/>
          <p:nvPr/>
        </p:nvSpPr>
        <p:spPr>
          <a:xfrm>
            <a:off x="819800" y="2278100"/>
            <a:ext cx="10751700" cy="3842700"/>
          </a:xfrm>
          <a:prstGeom prst="rect">
            <a:avLst/>
          </a:prstGeom>
          <a:noFill/>
          <a:ln>
            <a:noFill/>
          </a:ln>
        </p:spPr>
        <p:txBody>
          <a:bodyPr anchorCtr="0" anchor="t" bIns="45700" lIns="91425" spcFirstLastPara="1" rIns="91425" wrap="square" tIns="45700">
            <a:normAutofit fontScale="25000" lnSpcReduction="20000"/>
          </a:bodyPr>
          <a:lstStyle/>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rPr b="0" i="0" lang="en-US" sz="4500" u="none" cap="none" strike="noStrike">
                <a:solidFill>
                  <a:schemeClr val="dk1"/>
                </a:solidFill>
                <a:latin typeface="Arial"/>
                <a:ea typeface="Arial"/>
                <a:cs typeface="Arial"/>
                <a:sym typeface="Arial"/>
              </a:rPr>
              <a:t> </a:t>
            </a:r>
            <a:endParaRPr b="0" i="0" sz="4500" u="none" cap="none" strike="noStrike">
              <a:solidFill>
                <a:schemeClr val="dk1"/>
              </a:solidFill>
              <a:latin typeface="Arial"/>
              <a:ea typeface="Arial"/>
              <a:cs typeface="Arial"/>
              <a:sym typeface="Arial"/>
            </a:endParaRPr>
          </a:p>
          <a:p>
            <a:pPr indent="-376124" lvl="0" marL="457200" marR="0" rtl="0" algn="l">
              <a:lnSpc>
                <a:spcPct val="115000"/>
              </a:lnSpc>
              <a:spcBef>
                <a:spcPts val="0"/>
              </a:spcBef>
              <a:spcAft>
                <a:spcPts val="0"/>
              </a:spcAft>
              <a:buClr>
                <a:schemeClr val="dk1"/>
              </a:buClr>
              <a:buSzPct val="100000"/>
              <a:buFont typeface="Arial"/>
              <a:buChar char="●"/>
            </a:pPr>
            <a:r>
              <a:rPr b="0" i="0" lang="en-US" sz="9290" u="none" cap="none" strike="noStrike">
                <a:solidFill>
                  <a:schemeClr val="dk1"/>
                </a:solidFill>
                <a:latin typeface="Arial"/>
                <a:ea typeface="Arial"/>
                <a:cs typeface="Arial"/>
                <a:sym typeface="Arial"/>
              </a:rPr>
              <a:t>What do you understand from the goal statement?</a:t>
            </a:r>
            <a:endParaRPr b="0" i="0" sz="929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ct val="69860"/>
              <a:buFont typeface="Arial"/>
              <a:buNone/>
            </a:pPr>
            <a:r>
              <a:t/>
            </a:r>
            <a:endParaRPr b="0" i="0" sz="929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ct val="65853"/>
              <a:buFont typeface="Arial"/>
              <a:buNone/>
            </a:pPr>
            <a:r>
              <a:t/>
            </a:r>
            <a:endParaRPr b="0" i="0" sz="8200" u="none" cap="none" strike="noStrike">
              <a:solidFill>
                <a:schemeClr val="dk1"/>
              </a:solidFill>
              <a:latin typeface="Arial"/>
              <a:ea typeface="Arial"/>
              <a:cs typeface="Arial"/>
              <a:sym typeface="Arial"/>
            </a:endParaRPr>
          </a:p>
          <a:p>
            <a:pPr indent="-377609" lvl="0" marL="457200" marR="0" rtl="0" algn="l">
              <a:lnSpc>
                <a:spcPct val="115000"/>
              </a:lnSpc>
              <a:spcBef>
                <a:spcPts val="0"/>
              </a:spcBef>
              <a:spcAft>
                <a:spcPts val="0"/>
              </a:spcAft>
              <a:buClr>
                <a:schemeClr val="dk1"/>
              </a:buClr>
              <a:buSzPct val="100000"/>
              <a:buFont typeface="Arial"/>
              <a:buChar char="●"/>
            </a:pPr>
            <a:r>
              <a:rPr b="0" i="0" lang="en-US" sz="9385" u="none" cap="none" strike="noStrike">
                <a:solidFill>
                  <a:schemeClr val="dk1"/>
                </a:solidFill>
                <a:latin typeface="Arial"/>
                <a:ea typeface="Arial"/>
                <a:cs typeface="Arial"/>
                <a:sym typeface="Arial"/>
              </a:rPr>
              <a:t>How do you see your role in ensuring these goal fulfillment?</a:t>
            </a:r>
            <a:endParaRPr b="0" i="0" sz="9385"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69515"/>
              <a:buFont typeface="Arial"/>
              <a:buNone/>
            </a:pPr>
            <a:r>
              <a:t/>
            </a:r>
            <a:endParaRPr b="1" i="0" sz="9185" u="none" cap="none" strike="noStrike">
              <a:solidFill>
                <a:srgbClr val="231F2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67468"/>
              <a:buFont typeface="Arial"/>
              <a:buNone/>
            </a:pPr>
            <a:r>
              <a:rPr b="1" i="1" lang="en-US" sz="8607" u="none" cap="none" strike="noStrike">
                <a:solidFill>
                  <a:schemeClr val="dk1"/>
                </a:solidFill>
                <a:latin typeface="Arial"/>
                <a:ea typeface="Arial"/>
                <a:cs typeface="Arial"/>
                <a:sym typeface="Arial"/>
              </a:rPr>
              <a:t>Role of supervisor in contributing to education goal : ___________________________________________________________________________________________________________________________________________________________________________________________________________</a:t>
            </a:r>
            <a:endParaRPr b="1" i="1" sz="8607"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ct val="100000"/>
              <a:buFont typeface="Arial"/>
              <a:buNone/>
            </a:pPr>
            <a:r>
              <a:t/>
            </a:r>
            <a:endParaRPr b="1" i="1" sz="5807"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1" i="1" sz="35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1" i="1" sz="2000" u="none" cap="none" strike="noStrike">
              <a:solidFill>
                <a:srgbClr val="FF0000"/>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ct val="100000"/>
              <a:buFont typeface="Arial"/>
              <a:buNone/>
            </a:pPr>
            <a:r>
              <a:t/>
            </a:r>
            <a:endParaRPr b="1" i="1" sz="2000" u="none" cap="none" strike="noStrike">
              <a:solidFill>
                <a:srgbClr val="FF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0" i="1"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233" name="Google Shape;233;ge175455d6c_0_171"/>
          <p:cNvGrpSpPr/>
          <p:nvPr/>
        </p:nvGrpSpPr>
        <p:grpSpPr>
          <a:xfrm>
            <a:off x="599084" y="13"/>
            <a:ext cx="10972545" cy="1433183"/>
            <a:chOff x="153670" y="2406650"/>
            <a:chExt cx="7105650" cy="1410335"/>
          </a:xfrm>
        </p:grpSpPr>
        <p:pic>
          <p:nvPicPr>
            <p:cNvPr id="234" name="Google Shape;234;ge175455d6c_0_17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35" name="Google Shape;235;ge175455d6c_0_171"/>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236" name="Google Shape;236;ge175455d6c_0_171"/>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237" name="Google Shape;237;ge175455d6c_0_17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38" name="Google Shape;238;ge175455d6c_0_171"/>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1200"/>
              </a:spcAft>
              <a:buClr>
                <a:schemeClr val="dk1"/>
              </a:buClr>
              <a:buSzPts val="1100"/>
              <a:buFont typeface="Arial"/>
              <a:buNone/>
            </a:pPr>
            <a:r>
              <a:rPr b="0" i="0" lang="en-US" sz="2500" u="none" cap="none" strike="noStrike">
                <a:solidFill>
                  <a:schemeClr val="dk1"/>
                </a:solidFill>
                <a:latin typeface="Arial"/>
                <a:ea typeface="Arial"/>
                <a:cs typeface="Arial"/>
                <a:sym typeface="Arial"/>
              </a:rPr>
              <a:t>National  Education Strategic Plan of Afghanistan goal statement</a:t>
            </a:r>
            <a:endParaRPr b="0" i="0" sz="2500" u="none" cap="none" strike="noStrike">
              <a:solidFill>
                <a:schemeClr val="dk1"/>
              </a:solidFill>
              <a:latin typeface="Arial"/>
              <a:ea typeface="Arial"/>
              <a:cs typeface="Arial"/>
              <a:sym typeface="Arial"/>
            </a:endParaRPr>
          </a:p>
        </p:txBody>
      </p:sp>
      <p:pic>
        <p:nvPicPr>
          <p:cNvPr id="239" name="Google Shape;239;ge175455d6c_0_17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e175455d6c_0_148"/>
          <p:cNvSpPr txBox="1"/>
          <p:nvPr/>
        </p:nvSpPr>
        <p:spPr>
          <a:xfrm>
            <a:off x="819800" y="2011000"/>
            <a:ext cx="10751700" cy="3842700"/>
          </a:xfrm>
          <a:prstGeom prst="rect">
            <a:avLst/>
          </a:prstGeom>
          <a:noFill/>
          <a:ln>
            <a:noFill/>
          </a:ln>
        </p:spPr>
        <p:txBody>
          <a:bodyPr anchorCtr="0" anchor="t" bIns="45700" lIns="91425" spcFirstLastPara="1" rIns="91425" wrap="square" tIns="45700">
            <a:normAutofit fontScale="25000" lnSpcReduction="20000"/>
          </a:bodyPr>
          <a:lstStyle/>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rPr b="0" i="0" lang="en-US" sz="4500" u="none" cap="none" strike="noStrike">
                <a:solidFill>
                  <a:schemeClr val="dk1"/>
                </a:solidFill>
                <a:latin typeface="Arial"/>
                <a:ea typeface="Arial"/>
                <a:cs typeface="Arial"/>
                <a:sym typeface="Arial"/>
              </a:rPr>
              <a:t> </a:t>
            </a:r>
            <a:endParaRPr b="0" i="0" sz="4500" u="none" cap="none" strike="noStrike">
              <a:solidFill>
                <a:schemeClr val="dk1"/>
              </a:solidFill>
              <a:latin typeface="Arial"/>
              <a:ea typeface="Arial"/>
              <a:cs typeface="Arial"/>
              <a:sym typeface="Arial"/>
            </a:endParaRPr>
          </a:p>
          <a:p>
            <a:pPr indent="-342946" lvl="0" marL="457200" marR="0" rtl="0" algn="l">
              <a:lnSpc>
                <a:spcPct val="115000"/>
              </a:lnSpc>
              <a:spcBef>
                <a:spcPts val="0"/>
              </a:spcBef>
              <a:spcAft>
                <a:spcPts val="0"/>
              </a:spcAft>
              <a:buClr>
                <a:schemeClr val="dk1"/>
              </a:buClr>
              <a:buSzPct val="100000"/>
              <a:buFont typeface="Arial"/>
              <a:buChar char="●"/>
            </a:pPr>
            <a:r>
              <a:rPr b="1" i="0" lang="en-US" sz="7200" u="none" cap="none" strike="noStrike">
                <a:solidFill>
                  <a:schemeClr val="dk1"/>
                </a:solidFill>
                <a:latin typeface="Arial"/>
                <a:ea typeface="Arial"/>
                <a:cs typeface="Arial"/>
                <a:sym typeface="Arial"/>
              </a:rPr>
              <a:t>What do you understand from the goal statement?</a:t>
            </a:r>
            <a:endParaRPr b="1" i="0" sz="7200" u="none" cap="none" strike="noStrike">
              <a:solidFill>
                <a:schemeClr val="dk1"/>
              </a:solidFill>
              <a:latin typeface="Arial"/>
              <a:ea typeface="Arial"/>
              <a:cs typeface="Arial"/>
              <a:sym typeface="Arial"/>
            </a:endParaRPr>
          </a:p>
          <a:p>
            <a:pPr indent="-342945" lvl="1" marL="914400" marR="0" rtl="0" algn="l">
              <a:lnSpc>
                <a:spcPct val="115000"/>
              </a:lnSpc>
              <a:spcBef>
                <a:spcPts val="0"/>
              </a:spcBef>
              <a:spcAft>
                <a:spcPts val="0"/>
              </a:spcAft>
              <a:buClr>
                <a:schemeClr val="dk1"/>
              </a:buClr>
              <a:buSzPct val="100000"/>
              <a:buFont typeface="Arial"/>
              <a:buChar char="○"/>
            </a:pPr>
            <a:r>
              <a:rPr b="0" i="0" lang="en-US" sz="7200" u="none" cap="none" strike="noStrike">
                <a:solidFill>
                  <a:schemeClr val="dk1"/>
                </a:solidFill>
                <a:latin typeface="Arial"/>
                <a:ea typeface="Arial"/>
                <a:cs typeface="Arial"/>
                <a:sym typeface="Arial"/>
              </a:rPr>
              <a:t>Focus on equal access to quality of education</a:t>
            </a:r>
            <a:endParaRPr b="0" i="0" sz="7200" u="none" cap="none" strike="noStrike">
              <a:solidFill>
                <a:schemeClr val="dk1"/>
              </a:solidFill>
              <a:latin typeface="Arial"/>
              <a:ea typeface="Arial"/>
              <a:cs typeface="Arial"/>
              <a:sym typeface="Arial"/>
            </a:endParaRPr>
          </a:p>
          <a:p>
            <a:pPr indent="-342945" lvl="1" marL="914400" marR="0" rtl="0" algn="l">
              <a:lnSpc>
                <a:spcPct val="115000"/>
              </a:lnSpc>
              <a:spcBef>
                <a:spcPts val="0"/>
              </a:spcBef>
              <a:spcAft>
                <a:spcPts val="0"/>
              </a:spcAft>
              <a:buClr>
                <a:schemeClr val="dk1"/>
              </a:buClr>
              <a:buSzPct val="100000"/>
              <a:buFont typeface="Arial"/>
              <a:buChar char="○"/>
            </a:pPr>
            <a:r>
              <a:rPr b="0" i="0" lang="en-US" sz="7200" u="none" cap="none" strike="noStrike">
                <a:solidFill>
                  <a:schemeClr val="dk1"/>
                </a:solidFill>
                <a:latin typeface="Arial"/>
                <a:ea typeface="Arial"/>
                <a:cs typeface="Arial"/>
                <a:sym typeface="Arial"/>
              </a:rPr>
              <a:t>Development of citizen as productive contributor to development and economic growth and stability of the county </a:t>
            </a:r>
            <a:endParaRPr b="0" i="0" sz="7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ct val="75000"/>
              <a:buFont typeface="Arial"/>
              <a:buNone/>
            </a:pPr>
            <a:r>
              <a:t/>
            </a:r>
            <a:endParaRPr b="0" i="0" sz="7200" u="none" cap="none" strike="noStrike">
              <a:solidFill>
                <a:schemeClr val="dk1"/>
              </a:solidFill>
              <a:latin typeface="Arial"/>
              <a:ea typeface="Arial"/>
              <a:cs typeface="Arial"/>
              <a:sym typeface="Arial"/>
            </a:endParaRPr>
          </a:p>
          <a:p>
            <a:pPr indent="-342923" lvl="0" marL="457200" marR="0" rtl="0" algn="l">
              <a:lnSpc>
                <a:spcPct val="115000"/>
              </a:lnSpc>
              <a:spcBef>
                <a:spcPts val="0"/>
              </a:spcBef>
              <a:spcAft>
                <a:spcPts val="0"/>
              </a:spcAft>
              <a:buClr>
                <a:schemeClr val="dk1"/>
              </a:buClr>
              <a:buSzPct val="100000"/>
              <a:buFont typeface="Arial"/>
              <a:buChar char="●"/>
            </a:pPr>
            <a:r>
              <a:rPr b="0" i="0" lang="en-US" sz="7200" u="none" cap="none" strike="noStrike">
                <a:solidFill>
                  <a:schemeClr val="dk1"/>
                </a:solidFill>
                <a:latin typeface="Arial"/>
                <a:ea typeface="Arial"/>
                <a:cs typeface="Arial"/>
                <a:sym typeface="Arial"/>
              </a:rPr>
              <a:t>How do you see your role in ensuring these goal fulfillment?</a:t>
            </a:r>
            <a:endParaRPr b="0" i="0" sz="7200" u="none" cap="none" strike="noStrike">
              <a:solidFill>
                <a:schemeClr val="dk1"/>
              </a:solidFill>
              <a:latin typeface="Arial"/>
              <a:ea typeface="Arial"/>
              <a:cs typeface="Arial"/>
              <a:sym typeface="Arial"/>
            </a:endParaRPr>
          </a:p>
          <a:p>
            <a:pPr indent="-342923" lvl="1" marL="914400" marR="0" rtl="0" algn="l">
              <a:lnSpc>
                <a:spcPct val="115000"/>
              </a:lnSpc>
              <a:spcBef>
                <a:spcPts val="0"/>
              </a:spcBef>
              <a:spcAft>
                <a:spcPts val="0"/>
              </a:spcAft>
              <a:buClr>
                <a:schemeClr val="dk1"/>
              </a:buClr>
              <a:buSzPct val="100000"/>
              <a:buFont typeface="Arial"/>
              <a:buChar char="○"/>
            </a:pPr>
            <a:r>
              <a:rPr b="0" i="1" lang="en-US" sz="7200" u="none" cap="none" strike="noStrike">
                <a:solidFill>
                  <a:srgbClr val="231F20"/>
                </a:solidFill>
                <a:latin typeface="Arial"/>
                <a:ea typeface="Arial"/>
                <a:cs typeface="Arial"/>
                <a:sym typeface="Arial"/>
              </a:rPr>
              <a:t>Ensuring </a:t>
            </a:r>
            <a:r>
              <a:rPr b="0" i="1" lang="en-US" sz="7200" u="none" cap="none" strike="noStrike">
                <a:solidFill>
                  <a:schemeClr val="dk1"/>
                </a:solidFill>
                <a:latin typeface="Arial"/>
                <a:ea typeface="Arial"/>
                <a:cs typeface="Arial"/>
                <a:sym typeface="Arial"/>
              </a:rPr>
              <a:t>equal access to quality education</a:t>
            </a:r>
            <a:endParaRPr b="0" i="1" sz="7200" u="none" cap="none" strike="noStrike">
              <a:solidFill>
                <a:schemeClr val="dk1"/>
              </a:solidFill>
              <a:latin typeface="Arial"/>
              <a:ea typeface="Arial"/>
              <a:cs typeface="Arial"/>
              <a:sym typeface="Arial"/>
            </a:endParaRPr>
          </a:p>
          <a:p>
            <a:pPr indent="-342922" lvl="1" marL="914400" marR="0" rtl="0" algn="l">
              <a:lnSpc>
                <a:spcPct val="115000"/>
              </a:lnSpc>
              <a:spcBef>
                <a:spcPts val="0"/>
              </a:spcBef>
              <a:spcAft>
                <a:spcPts val="0"/>
              </a:spcAft>
              <a:buClr>
                <a:schemeClr val="dk1"/>
              </a:buClr>
              <a:buSzPct val="100000"/>
              <a:buFont typeface="Arial"/>
              <a:buChar char="○"/>
            </a:pPr>
            <a:r>
              <a:rPr b="0" i="1" lang="en-US" sz="7200" u="none" cap="none" strike="noStrike">
                <a:solidFill>
                  <a:schemeClr val="dk1"/>
                </a:solidFill>
                <a:latin typeface="Arial"/>
                <a:ea typeface="Arial"/>
                <a:cs typeface="Arial"/>
                <a:sym typeface="Arial"/>
              </a:rPr>
              <a:t>Enable our people to participate and contribute productively to the development,</a:t>
            </a:r>
            <a:r>
              <a:rPr b="0" i="1" lang="en-US" sz="7200" u="none" cap="none" strike="noStrike">
                <a:solidFill>
                  <a:srgbClr val="231F20"/>
                </a:solidFill>
                <a:latin typeface="Arial"/>
                <a:ea typeface="Arial"/>
                <a:cs typeface="Arial"/>
                <a:sym typeface="Arial"/>
              </a:rPr>
              <a:t> economic growth and stability of our country</a:t>
            </a:r>
            <a:r>
              <a:rPr b="0" i="0" lang="en-US" sz="7200" u="none" cap="none" strike="noStrike">
                <a:solidFill>
                  <a:srgbClr val="231F20"/>
                </a:solidFill>
                <a:latin typeface="Arial"/>
                <a:ea typeface="Arial"/>
                <a:cs typeface="Arial"/>
                <a:sym typeface="Arial"/>
              </a:rPr>
              <a:t>.</a:t>
            </a:r>
            <a:endParaRPr sz="7200">
              <a:solidFill>
                <a:srgbClr val="231F20"/>
              </a:solidFill>
            </a:endParaRPr>
          </a:p>
          <a:p>
            <a:pPr indent="-342922" lvl="1" marL="914400" marR="0" rtl="0" algn="l">
              <a:lnSpc>
                <a:spcPct val="115000"/>
              </a:lnSpc>
              <a:spcBef>
                <a:spcPts val="0"/>
              </a:spcBef>
              <a:spcAft>
                <a:spcPts val="0"/>
              </a:spcAft>
              <a:buClr>
                <a:schemeClr val="dk1"/>
              </a:buClr>
              <a:buSzPct val="100000"/>
              <a:buFont typeface="Arial"/>
              <a:buChar char="○"/>
            </a:pPr>
            <a:r>
              <a:rPr b="1" i="1" lang="en-US" sz="7200" u="none" cap="none" strike="noStrike">
                <a:solidFill>
                  <a:schemeClr val="dk1"/>
                </a:solidFill>
                <a:latin typeface="Arial"/>
                <a:ea typeface="Arial"/>
                <a:cs typeface="Arial"/>
                <a:sym typeface="Arial"/>
              </a:rPr>
              <a:t>Role of supervisor in contributing to education goal :</a:t>
            </a:r>
            <a:endParaRPr b="1" i="1" sz="7200" u="none" cap="none" strike="noStrike">
              <a:solidFill>
                <a:schemeClr val="dk1"/>
              </a:solidFill>
              <a:latin typeface="Arial"/>
              <a:ea typeface="Arial"/>
              <a:cs typeface="Arial"/>
              <a:sym typeface="Arial"/>
            </a:endParaRPr>
          </a:p>
          <a:p>
            <a:pPr indent="-342958" lvl="0" marL="457200" marR="0" rtl="0" algn="l">
              <a:lnSpc>
                <a:spcPct val="115000"/>
              </a:lnSpc>
              <a:spcBef>
                <a:spcPts val="1200"/>
              </a:spcBef>
              <a:spcAft>
                <a:spcPts val="0"/>
              </a:spcAft>
              <a:buClr>
                <a:schemeClr val="dk1"/>
              </a:buClr>
              <a:buSzPct val="100000"/>
              <a:buFont typeface="Arial"/>
              <a:buChar char="●"/>
            </a:pPr>
            <a:r>
              <a:rPr b="0" i="1" lang="en-US" sz="7200" u="none" cap="none" strike="noStrike">
                <a:solidFill>
                  <a:schemeClr val="dk1"/>
                </a:solidFill>
                <a:latin typeface="Arial"/>
                <a:ea typeface="Arial"/>
                <a:cs typeface="Arial"/>
                <a:sym typeface="Arial"/>
              </a:rPr>
              <a:t>Provide monitoring and supervising support to school in ensuring quality access of education</a:t>
            </a:r>
            <a:endParaRPr b="0" i="1" sz="7200" u="none" cap="none" strike="noStrike">
              <a:solidFill>
                <a:schemeClr val="dk1"/>
              </a:solidFill>
              <a:latin typeface="Arial"/>
              <a:ea typeface="Arial"/>
              <a:cs typeface="Arial"/>
              <a:sym typeface="Arial"/>
            </a:endParaRPr>
          </a:p>
          <a:p>
            <a:pPr indent="-342958" lvl="0" marL="457200" marR="0" rtl="0" algn="l">
              <a:lnSpc>
                <a:spcPct val="115000"/>
              </a:lnSpc>
              <a:spcBef>
                <a:spcPts val="0"/>
              </a:spcBef>
              <a:spcAft>
                <a:spcPts val="0"/>
              </a:spcAft>
              <a:buClr>
                <a:schemeClr val="dk1"/>
              </a:buClr>
              <a:buSzPct val="100000"/>
              <a:buFont typeface="Arial"/>
              <a:buChar char="●"/>
            </a:pPr>
            <a:r>
              <a:rPr b="0" i="1" lang="en-US" sz="7200" u="none" cap="none" strike="noStrike">
                <a:solidFill>
                  <a:schemeClr val="dk1"/>
                </a:solidFill>
                <a:latin typeface="Arial"/>
                <a:ea typeface="Arial"/>
                <a:cs typeface="Arial"/>
                <a:sym typeface="Arial"/>
              </a:rPr>
              <a:t>Providing support to school in developing student as productive citizen by developing their knowledge, skills and perspective</a:t>
            </a:r>
            <a:endParaRPr b="0" i="1" sz="7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48611"/>
              <a:buFont typeface="Arial"/>
              <a:buNone/>
            </a:pPr>
            <a:r>
              <a:t/>
            </a:r>
            <a:endParaRPr b="1" i="1" sz="7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27777"/>
              <a:buFont typeface="Arial"/>
              <a:buNone/>
            </a:pPr>
            <a:r>
              <a:t/>
            </a:r>
            <a:endParaRPr b="1" i="1" sz="7200" u="none" cap="none" strike="noStrike">
              <a:solidFill>
                <a:srgbClr val="FF0000"/>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ct val="100000"/>
              <a:buFont typeface="Arial"/>
              <a:buNone/>
            </a:pPr>
            <a:r>
              <a:t/>
            </a:r>
            <a:endParaRPr b="1" i="1" sz="2000" u="none" cap="none" strike="noStrike">
              <a:solidFill>
                <a:srgbClr val="FF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0" i="1"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245" name="Google Shape;245;ge175455d6c_0_148"/>
          <p:cNvGrpSpPr/>
          <p:nvPr/>
        </p:nvGrpSpPr>
        <p:grpSpPr>
          <a:xfrm>
            <a:off x="599084" y="13"/>
            <a:ext cx="10972545" cy="1433183"/>
            <a:chOff x="153670" y="2406650"/>
            <a:chExt cx="7105650" cy="1410335"/>
          </a:xfrm>
        </p:grpSpPr>
        <p:pic>
          <p:nvPicPr>
            <p:cNvPr id="246" name="Google Shape;246;ge175455d6c_0_148"/>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47" name="Google Shape;247;ge175455d6c_0_148"/>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248" name="Google Shape;248;ge175455d6c_0_148"/>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249" name="Google Shape;249;ge175455d6c_0_148"/>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50" name="Google Shape;250;ge175455d6c_0_148"/>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1200"/>
              </a:spcAft>
              <a:buClr>
                <a:schemeClr val="dk1"/>
              </a:buClr>
              <a:buSzPts val="1100"/>
              <a:buFont typeface="Arial"/>
              <a:buNone/>
            </a:pPr>
            <a:r>
              <a:rPr b="0" i="0" lang="en-US" sz="2500" u="none" cap="none" strike="noStrike">
                <a:solidFill>
                  <a:schemeClr val="dk1"/>
                </a:solidFill>
                <a:latin typeface="Arial"/>
                <a:ea typeface="Arial"/>
                <a:cs typeface="Arial"/>
                <a:sym typeface="Arial"/>
              </a:rPr>
              <a:t>National  Education Strategic Plan of Afghanistan goal statement</a:t>
            </a:r>
            <a:endParaRPr b="0" i="0" sz="2500" u="none" cap="none" strike="noStrike">
              <a:solidFill>
                <a:schemeClr val="dk1"/>
              </a:solidFill>
              <a:latin typeface="Arial"/>
              <a:ea typeface="Arial"/>
              <a:cs typeface="Arial"/>
              <a:sym typeface="Arial"/>
            </a:endParaRPr>
          </a:p>
        </p:txBody>
      </p:sp>
      <p:pic>
        <p:nvPicPr>
          <p:cNvPr id="251" name="Google Shape;251;ge175455d6c_0_148"/>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e175455d6c_0_160"/>
          <p:cNvSpPr txBox="1"/>
          <p:nvPr/>
        </p:nvSpPr>
        <p:spPr>
          <a:xfrm>
            <a:off x="819800" y="2278100"/>
            <a:ext cx="10751700" cy="3842700"/>
          </a:xfrm>
          <a:prstGeom prst="rect">
            <a:avLst/>
          </a:prstGeom>
          <a:noFill/>
          <a:ln>
            <a:noFill/>
          </a:ln>
        </p:spPr>
        <p:txBody>
          <a:bodyPr anchorCtr="0" anchor="t" bIns="45700" lIns="91425" spcFirstLastPara="1" rIns="91425" wrap="square" tIns="45700">
            <a:normAutofit fontScale="47500" lnSpcReduction="20000"/>
          </a:bodyPr>
          <a:lstStyle/>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327909" lvl="0" marL="457200" marR="0" rtl="0" algn="l">
              <a:lnSpc>
                <a:spcPct val="115000"/>
              </a:lnSpc>
              <a:spcBef>
                <a:spcPts val="0"/>
              </a:spcBef>
              <a:spcAft>
                <a:spcPts val="0"/>
              </a:spcAft>
              <a:buClr>
                <a:schemeClr val="dk1"/>
              </a:buClr>
              <a:buSzPct val="100000"/>
              <a:buFont typeface="Arial"/>
              <a:buChar char="●"/>
            </a:pPr>
            <a:r>
              <a:rPr b="0" i="0" lang="en-US" sz="3290" u="none" cap="none" strike="noStrike">
                <a:solidFill>
                  <a:schemeClr val="dk1"/>
                </a:solidFill>
                <a:latin typeface="Arial"/>
                <a:ea typeface="Arial"/>
                <a:cs typeface="Arial"/>
                <a:sym typeface="Arial"/>
              </a:rPr>
              <a:t>Focus on equal access to quality of education</a:t>
            </a:r>
            <a:endParaRPr b="0" i="0" sz="3290" u="none" cap="none" strike="noStrike">
              <a:solidFill>
                <a:schemeClr val="dk1"/>
              </a:solidFill>
              <a:latin typeface="Arial"/>
              <a:ea typeface="Arial"/>
              <a:cs typeface="Arial"/>
              <a:sym typeface="Arial"/>
            </a:endParaRPr>
          </a:p>
          <a:p>
            <a:pPr indent="-327909" lvl="0" marL="457200" marR="0" rtl="0" algn="l">
              <a:lnSpc>
                <a:spcPct val="115000"/>
              </a:lnSpc>
              <a:spcBef>
                <a:spcPts val="0"/>
              </a:spcBef>
              <a:spcAft>
                <a:spcPts val="0"/>
              </a:spcAft>
              <a:buClr>
                <a:schemeClr val="dk1"/>
              </a:buClr>
              <a:buSzPct val="100000"/>
              <a:buFont typeface="Arial"/>
              <a:buChar char="●"/>
            </a:pPr>
            <a:r>
              <a:rPr b="0" i="0" lang="en-US" sz="3290" u="none" cap="none" strike="noStrike">
                <a:solidFill>
                  <a:schemeClr val="dk1"/>
                </a:solidFill>
                <a:latin typeface="Arial"/>
                <a:ea typeface="Arial"/>
                <a:cs typeface="Arial"/>
                <a:sym typeface="Arial"/>
              </a:rPr>
              <a:t>Development of citizen as productive contributor to development and economic growth of the county </a:t>
            </a:r>
            <a:endParaRPr b="0" i="0" sz="329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ct val="100000"/>
              <a:buFont typeface="Arial"/>
              <a:buNone/>
            </a:pPr>
            <a:r>
              <a:t/>
            </a:r>
            <a:endParaRPr b="0" i="0" sz="2200" u="none" cap="none" strike="noStrike">
              <a:solidFill>
                <a:schemeClr val="dk1"/>
              </a:solidFill>
              <a:latin typeface="Arial"/>
              <a:ea typeface="Arial"/>
              <a:cs typeface="Arial"/>
              <a:sym typeface="Arial"/>
            </a:endParaRPr>
          </a:p>
          <a:p>
            <a:pPr indent="-330738" lvl="0" marL="457200" marR="0" rtl="0" algn="l">
              <a:lnSpc>
                <a:spcPct val="115000"/>
              </a:lnSpc>
              <a:spcBef>
                <a:spcPts val="0"/>
              </a:spcBef>
              <a:spcAft>
                <a:spcPts val="0"/>
              </a:spcAft>
              <a:buClr>
                <a:schemeClr val="dk1"/>
              </a:buClr>
              <a:buSzPct val="99970"/>
              <a:buFont typeface="Arial"/>
              <a:buChar char="●"/>
            </a:pPr>
            <a:r>
              <a:rPr b="0" i="0" lang="en-US" sz="3384" u="none" cap="none" strike="noStrike">
                <a:solidFill>
                  <a:schemeClr val="dk1"/>
                </a:solidFill>
                <a:latin typeface="Arial"/>
                <a:ea typeface="Arial"/>
                <a:cs typeface="Arial"/>
                <a:sym typeface="Arial"/>
              </a:rPr>
              <a:t>How do you see your role in ensuring these goal fulfillment as supervisor?</a:t>
            </a:r>
            <a:endParaRPr b="0" i="0" sz="3384" u="none" cap="none" strike="noStrike">
              <a:solidFill>
                <a:schemeClr val="dk1"/>
              </a:solidFill>
              <a:latin typeface="Arial"/>
              <a:ea typeface="Arial"/>
              <a:cs typeface="Arial"/>
              <a:sym typeface="Arial"/>
            </a:endParaRPr>
          </a:p>
          <a:p>
            <a:pPr indent="-330772" lvl="1" marL="914400" marR="0" rtl="0" algn="l">
              <a:lnSpc>
                <a:spcPct val="115000"/>
              </a:lnSpc>
              <a:spcBef>
                <a:spcPts val="0"/>
              </a:spcBef>
              <a:spcAft>
                <a:spcPts val="0"/>
              </a:spcAft>
              <a:buClr>
                <a:schemeClr val="dk1"/>
              </a:buClr>
              <a:buSzPct val="106277"/>
              <a:buFont typeface="Arial"/>
              <a:buChar char="○"/>
            </a:pPr>
            <a:r>
              <a:rPr b="1" i="1" lang="en-US" sz="3185" u="none" cap="none" strike="noStrike">
                <a:solidFill>
                  <a:srgbClr val="231F20"/>
                </a:solidFill>
                <a:latin typeface="Arial"/>
                <a:ea typeface="Arial"/>
                <a:cs typeface="Arial"/>
                <a:sym typeface="Arial"/>
              </a:rPr>
              <a:t>development of vibrant human capital by providing </a:t>
            </a:r>
            <a:r>
              <a:rPr b="1" i="1" lang="en-US" sz="3185" u="none" cap="none" strike="noStrike">
                <a:solidFill>
                  <a:schemeClr val="dk1"/>
                </a:solidFill>
                <a:latin typeface="Arial"/>
                <a:ea typeface="Arial"/>
                <a:cs typeface="Arial"/>
                <a:sym typeface="Arial"/>
              </a:rPr>
              <a:t>equal access to quality education</a:t>
            </a:r>
            <a:endParaRPr b="1" i="1" sz="3185" u="none" cap="none" strike="noStrike">
              <a:solidFill>
                <a:schemeClr val="dk1"/>
              </a:solidFill>
              <a:latin typeface="Arial"/>
              <a:ea typeface="Arial"/>
              <a:cs typeface="Arial"/>
              <a:sym typeface="Arial"/>
            </a:endParaRPr>
          </a:p>
          <a:p>
            <a:pPr indent="-324736" lvl="1" marL="914400" marR="0" rtl="0" algn="l">
              <a:lnSpc>
                <a:spcPct val="115000"/>
              </a:lnSpc>
              <a:spcBef>
                <a:spcPts val="0"/>
              </a:spcBef>
              <a:spcAft>
                <a:spcPts val="0"/>
              </a:spcAft>
              <a:buClr>
                <a:schemeClr val="dk1"/>
              </a:buClr>
              <a:buSzPct val="100000"/>
              <a:buFont typeface="Arial"/>
              <a:buChar char="○"/>
            </a:pPr>
            <a:r>
              <a:rPr b="1" i="1" lang="en-US" sz="3185" u="none" cap="none" strike="noStrike">
                <a:solidFill>
                  <a:schemeClr val="dk1"/>
                </a:solidFill>
                <a:latin typeface="Arial"/>
                <a:ea typeface="Arial"/>
                <a:cs typeface="Arial"/>
                <a:sym typeface="Arial"/>
              </a:rPr>
              <a:t>enable our people to participate and contribute productively to the development,</a:t>
            </a:r>
            <a:r>
              <a:rPr b="1" i="1" lang="en-US" sz="3185" u="none" cap="none" strike="noStrike">
                <a:solidFill>
                  <a:srgbClr val="231F20"/>
                </a:solidFill>
                <a:latin typeface="Arial"/>
                <a:ea typeface="Arial"/>
                <a:cs typeface="Arial"/>
                <a:sym typeface="Arial"/>
              </a:rPr>
              <a:t> economic growth and stability of our country</a:t>
            </a:r>
            <a:r>
              <a:rPr b="1" i="0" lang="en-US" sz="3185" u="none" cap="none" strike="noStrike">
                <a:solidFill>
                  <a:srgbClr val="231F20"/>
                </a:solidFill>
                <a:latin typeface="Arial"/>
                <a:ea typeface="Arial"/>
                <a:cs typeface="Arial"/>
                <a:sym typeface="Arial"/>
              </a:rPr>
              <a:t>.</a:t>
            </a:r>
            <a:endParaRPr b="1" i="0" sz="3185" u="none" cap="none" strike="noStrike">
              <a:solidFill>
                <a:srgbClr val="231F20"/>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ct val="100000"/>
              <a:buFont typeface="Arial"/>
              <a:buNone/>
            </a:pPr>
            <a:r>
              <a:t/>
            </a:r>
            <a:endParaRPr b="1" i="1" sz="2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1" i="1" sz="2000" u="none" cap="none" strike="noStrike">
              <a:solidFill>
                <a:srgbClr val="FF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1" i="1" sz="2000" u="none" cap="none" strike="noStrike">
              <a:solidFill>
                <a:srgbClr val="FF0000"/>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ct val="100000"/>
              <a:buFont typeface="Arial"/>
              <a:buNone/>
            </a:pPr>
            <a:r>
              <a:t/>
            </a:r>
            <a:endParaRPr b="1" i="1" sz="2000" u="none" cap="none" strike="noStrike">
              <a:solidFill>
                <a:srgbClr val="FF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0" i="1"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257" name="Google Shape;257;ge175455d6c_0_160"/>
          <p:cNvGrpSpPr/>
          <p:nvPr/>
        </p:nvGrpSpPr>
        <p:grpSpPr>
          <a:xfrm>
            <a:off x="599084" y="13"/>
            <a:ext cx="10972545" cy="1433183"/>
            <a:chOff x="153670" y="2406650"/>
            <a:chExt cx="7105650" cy="1410335"/>
          </a:xfrm>
        </p:grpSpPr>
        <p:pic>
          <p:nvPicPr>
            <p:cNvPr id="258" name="Google Shape;258;ge175455d6c_0_16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59" name="Google Shape;259;ge175455d6c_0_160"/>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260" name="Google Shape;260;ge175455d6c_0_160"/>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261" name="Google Shape;261;ge175455d6c_0_16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62" name="Google Shape;262;ge175455d6c_0_160"/>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1200"/>
              </a:spcAft>
              <a:buClr>
                <a:schemeClr val="dk1"/>
              </a:buClr>
              <a:buSzPts val="1100"/>
              <a:buFont typeface="Arial"/>
              <a:buNone/>
            </a:pPr>
            <a:r>
              <a:rPr b="0" i="0" lang="en-US" sz="2500" u="none" cap="none" strike="noStrike">
                <a:solidFill>
                  <a:schemeClr val="dk1"/>
                </a:solidFill>
                <a:latin typeface="Arial"/>
                <a:ea typeface="Arial"/>
                <a:cs typeface="Arial"/>
                <a:sym typeface="Arial"/>
              </a:rPr>
              <a:t>National  Education Strategic Plan of Afghanistan goal statement</a:t>
            </a:r>
            <a:endParaRPr b="0" i="0" sz="2500" u="none" cap="none" strike="noStrike">
              <a:solidFill>
                <a:schemeClr val="dk1"/>
              </a:solidFill>
              <a:latin typeface="Arial"/>
              <a:ea typeface="Arial"/>
              <a:cs typeface="Arial"/>
              <a:sym typeface="Arial"/>
            </a:endParaRPr>
          </a:p>
        </p:txBody>
      </p:sp>
      <p:pic>
        <p:nvPicPr>
          <p:cNvPr id="263" name="Google Shape;263;ge175455d6c_0_16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e8eb62678b_0_21"/>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2900">
                <a:solidFill>
                  <a:schemeClr val="dk1"/>
                </a:solidFill>
                <a:latin typeface="Calibri"/>
                <a:ea typeface="Calibri"/>
                <a:cs typeface="Calibri"/>
                <a:sym typeface="Calibri"/>
              </a:rPr>
              <a:t>What we are learning today</a:t>
            </a:r>
            <a:endParaRPr b="1" sz="29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900">
              <a:solidFill>
                <a:schemeClr val="dk1"/>
              </a:solidFill>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To Understand the learning theories to approach active learning. </a:t>
            </a:r>
            <a:endParaRPr b="1" sz="2300">
              <a:solidFill>
                <a:schemeClr val="dk1"/>
              </a:solidFill>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To Understand the importance of active learning in classroom Processes. </a:t>
            </a:r>
            <a:endParaRPr sz="4100">
              <a:solidFill>
                <a:schemeClr val="dk1"/>
              </a:solidFill>
              <a:latin typeface="Calibri"/>
              <a:ea typeface="Calibri"/>
              <a:cs typeface="Calibri"/>
              <a:sym typeface="Calibri"/>
            </a:endParaRPr>
          </a:p>
        </p:txBody>
      </p:sp>
      <p:grpSp>
        <p:nvGrpSpPr>
          <p:cNvPr id="269" name="Google Shape;269;ge8eb62678b_0_21"/>
          <p:cNvGrpSpPr/>
          <p:nvPr/>
        </p:nvGrpSpPr>
        <p:grpSpPr>
          <a:xfrm>
            <a:off x="599084" y="12"/>
            <a:ext cx="10972545" cy="1433183"/>
            <a:chOff x="153670" y="2406650"/>
            <a:chExt cx="7105650" cy="1410335"/>
          </a:xfrm>
        </p:grpSpPr>
        <p:pic>
          <p:nvPicPr>
            <p:cNvPr id="270" name="Google Shape;270;ge8eb62678b_0_2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71" name="Google Shape;271;ge8eb62678b_0_21"/>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272" name="Google Shape;272;ge8eb62678b_0_21"/>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273" name="Google Shape;273;ge8eb62678b_0_2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74" name="Google Shape;274;ge8eb62678b_0_21"/>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2</a:t>
            </a:r>
            <a:endParaRPr b="1" i="0" sz="2800" u="none" cap="none" strike="noStrike">
              <a:solidFill>
                <a:schemeClr val="dk1"/>
              </a:solidFill>
              <a:latin typeface="Arial"/>
              <a:ea typeface="Arial"/>
              <a:cs typeface="Arial"/>
              <a:sym typeface="Arial"/>
            </a:endParaRPr>
          </a:p>
        </p:txBody>
      </p:sp>
      <p:pic>
        <p:nvPicPr>
          <p:cNvPr id="275" name="Google Shape;275;ge8eb62678b_0_2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e8eb62678b_0_32"/>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2900">
                <a:solidFill>
                  <a:schemeClr val="dk1"/>
                </a:solidFill>
                <a:latin typeface="Calibri"/>
                <a:ea typeface="Calibri"/>
                <a:cs typeface="Calibri"/>
                <a:sym typeface="Calibri"/>
              </a:rPr>
              <a:t>What we are learning today</a:t>
            </a:r>
            <a:endParaRPr b="1" sz="29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900">
              <a:solidFill>
                <a:schemeClr val="dk1"/>
              </a:solidFill>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To Understand the learning theories to approach active learning. </a:t>
            </a:r>
            <a:endParaRPr b="1" sz="2300">
              <a:solidFill>
                <a:schemeClr val="dk1"/>
              </a:solidFill>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To Understand the importance of active learning in classroom Processes. </a:t>
            </a:r>
            <a:endParaRPr sz="4100">
              <a:solidFill>
                <a:schemeClr val="dk1"/>
              </a:solidFill>
              <a:latin typeface="Calibri"/>
              <a:ea typeface="Calibri"/>
              <a:cs typeface="Calibri"/>
              <a:sym typeface="Calibri"/>
            </a:endParaRPr>
          </a:p>
        </p:txBody>
      </p:sp>
      <p:grpSp>
        <p:nvGrpSpPr>
          <p:cNvPr id="281" name="Google Shape;281;ge8eb62678b_0_32"/>
          <p:cNvGrpSpPr/>
          <p:nvPr/>
        </p:nvGrpSpPr>
        <p:grpSpPr>
          <a:xfrm>
            <a:off x="599084" y="12"/>
            <a:ext cx="10972545" cy="1433183"/>
            <a:chOff x="153670" y="2406650"/>
            <a:chExt cx="7105650" cy="1410335"/>
          </a:xfrm>
        </p:grpSpPr>
        <p:pic>
          <p:nvPicPr>
            <p:cNvPr id="282" name="Google Shape;282;ge8eb62678b_0_32"/>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83" name="Google Shape;283;ge8eb62678b_0_32"/>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284" name="Google Shape;284;ge8eb62678b_0_32"/>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285" name="Google Shape;285;ge8eb62678b_0_32"/>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86" name="Google Shape;286;ge8eb62678b_0_32"/>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2</a:t>
            </a:r>
            <a:endParaRPr b="1" i="0" sz="2800" u="none" cap="none" strike="noStrike">
              <a:solidFill>
                <a:schemeClr val="dk1"/>
              </a:solidFill>
              <a:latin typeface="Arial"/>
              <a:ea typeface="Arial"/>
              <a:cs typeface="Arial"/>
              <a:sym typeface="Arial"/>
            </a:endParaRPr>
          </a:p>
        </p:txBody>
      </p:sp>
      <p:pic>
        <p:nvPicPr>
          <p:cNvPr id="287" name="Google Shape;287;ge8eb62678b_0_32"/>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e8eb62678b_0_43"/>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marR="101600" rtl="0" algn="ctr">
              <a:lnSpc>
                <a:spcPct val="115000"/>
              </a:lnSpc>
              <a:spcBef>
                <a:spcPts val="600"/>
              </a:spcBef>
              <a:spcAft>
                <a:spcPts val="0"/>
              </a:spcAft>
              <a:buClr>
                <a:schemeClr val="dk1"/>
              </a:buClr>
              <a:buSzPts val="1100"/>
              <a:buFont typeface="Arial"/>
              <a:buNone/>
            </a:pPr>
            <a:r>
              <a:rPr b="1" lang="en-US" sz="2400">
                <a:solidFill>
                  <a:schemeClr val="dk1"/>
                </a:solidFill>
                <a:highlight>
                  <a:srgbClr val="FFFFFF"/>
                </a:highlight>
                <a:latin typeface="Calibri"/>
                <a:ea typeface="Calibri"/>
                <a:cs typeface="Calibri"/>
                <a:sym typeface="Calibri"/>
              </a:rPr>
              <a:t>Activity 1: </a:t>
            </a:r>
            <a:r>
              <a:rPr b="1" lang="en-US" sz="2400">
                <a:solidFill>
                  <a:schemeClr val="dk1"/>
                </a:solidFill>
                <a:latin typeface="Calibri"/>
                <a:ea typeface="Calibri"/>
                <a:cs typeface="Calibri"/>
                <a:sym typeface="Calibri"/>
              </a:rPr>
              <a:t>Learner’s Agency</a:t>
            </a:r>
            <a:endParaRPr b="1" sz="2400">
              <a:solidFill>
                <a:schemeClr val="dk1"/>
              </a:solidFill>
              <a:highlight>
                <a:srgbClr val="FFFFFF"/>
              </a:highlight>
              <a:latin typeface="Calibri"/>
              <a:ea typeface="Calibri"/>
              <a:cs typeface="Calibri"/>
              <a:sym typeface="Calibri"/>
            </a:endParaRPr>
          </a:p>
          <a:p>
            <a:pPr indent="0" lvl="0" marL="0" rtl="0" algn="just">
              <a:lnSpc>
                <a:spcPct val="115000"/>
              </a:lnSpc>
              <a:spcBef>
                <a:spcPts val="1200"/>
              </a:spcBef>
              <a:spcAft>
                <a:spcPts val="1200"/>
              </a:spcAft>
              <a:buClr>
                <a:schemeClr val="dk1"/>
              </a:buClr>
              <a:buSzPts val="1100"/>
              <a:buFont typeface="Arial"/>
              <a:buNone/>
            </a:pPr>
            <a:r>
              <a:rPr b="1" lang="en-US" sz="2400">
                <a:solidFill>
                  <a:schemeClr val="dk1"/>
                </a:solidFill>
                <a:latin typeface="Calibri"/>
                <a:ea typeface="Calibri"/>
                <a:cs typeface="Calibri"/>
                <a:sym typeface="Calibri"/>
              </a:rPr>
              <a:t>Objective:</a:t>
            </a:r>
            <a:r>
              <a:rPr lang="en-US" sz="2400">
                <a:solidFill>
                  <a:schemeClr val="dk1"/>
                </a:solidFill>
                <a:latin typeface="Calibri"/>
                <a:ea typeface="Calibri"/>
                <a:cs typeface="Calibri"/>
                <a:sym typeface="Calibri"/>
              </a:rPr>
              <a:t>  </a:t>
            </a:r>
            <a:r>
              <a:rPr lang="en-US" sz="2400">
                <a:solidFill>
                  <a:schemeClr val="dk1"/>
                </a:solidFill>
                <a:highlight>
                  <a:srgbClr val="FFFFFF"/>
                </a:highlight>
                <a:latin typeface="Calibri"/>
                <a:ea typeface="Calibri"/>
                <a:cs typeface="Calibri"/>
                <a:sym typeface="Calibri"/>
              </a:rPr>
              <a:t>To engage participants on what factors contribute to an active learning environment where the student as well as Teachers  voice is reflected in all aspects  in the learning space. </a:t>
            </a:r>
            <a:endParaRPr sz="2400">
              <a:solidFill>
                <a:schemeClr val="dk1"/>
              </a:solidFill>
              <a:highlight>
                <a:srgbClr val="FFFFFF"/>
              </a:highlight>
              <a:latin typeface="Calibri"/>
              <a:ea typeface="Calibri"/>
              <a:cs typeface="Calibri"/>
              <a:sym typeface="Calibri"/>
            </a:endParaRPr>
          </a:p>
        </p:txBody>
      </p:sp>
      <p:grpSp>
        <p:nvGrpSpPr>
          <p:cNvPr id="293" name="Google Shape;293;ge8eb62678b_0_43"/>
          <p:cNvGrpSpPr/>
          <p:nvPr/>
        </p:nvGrpSpPr>
        <p:grpSpPr>
          <a:xfrm>
            <a:off x="599084" y="12"/>
            <a:ext cx="10972545" cy="1433183"/>
            <a:chOff x="153670" y="2406650"/>
            <a:chExt cx="7105650" cy="1410335"/>
          </a:xfrm>
        </p:grpSpPr>
        <p:pic>
          <p:nvPicPr>
            <p:cNvPr id="294" name="Google Shape;294;ge8eb62678b_0_4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295" name="Google Shape;295;ge8eb62678b_0_43"/>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296" name="Google Shape;296;ge8eb62678b_0_43"/>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297" name="Google Shape;297;ge8eb62678b_0_4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298" name="Google Shape;298;ge8eb62678b_0_43"/>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299" name="Google Shape;299;ge8eb62678b_0_4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e8eb62678b_0_80"/>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1200"/>
              </a:spcBef>
              <a:spcAft>
                <a:spcPts val="1200"/>
              </a:spcAft>
              <a:buNone/>
            </a:pPr>
            <a:r>
              <a:t/>
            </a:r>
            <a:endParaRPr sz="2400">
              <a:solidFill>
                <a:schemeClr val="dk1"/>
              </a:solidFill>
              <a:highlight>
                <a:srgbClr val="FFFFFF"/>
              </a:highlight>
              <a:latin typeface="Calibri"/>
              <a:ea typeface="Calibri"/>
              <a:cs typeface="Calibri"/>
              <a:sym typeface="Calibri"/>
            </a:endParaRPr>
          </a:p>
        </p:txBody>
      </p:sp>
      <p:grpSp>
        <p:nvGrpSpPr>
          <p:cNvPr id="305" name="Google Shape;305;ge8eb62678b_0_80"/>
          <p:cNvGrpSpPr/>
          <p:nvPr/>
        </p:nvGrpSpPr>
        <p:grpSpPr>
          <a:xfrm>
            <a:off x="599084" y="12"/>
            <a:ext cx="10972545" cy="1433183"/>
            <a:chOff x="153670" y="2406650"/>
            <a:chExt cx="7105650" cy="1410335"/>
          </a:xfrm>
        </p:grpSpPr>
        <p:pic>
          <p:nvPicPr>
            <p:cNvPr id="306" name="Google Shape;306;ge8eb62678b_0_8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07" name="Google Shape;307;ge8eb62678b_0_8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08" name="Google Shape;308;ge8eb62678b_0_8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09" name="Google Shape;309;ge8eb62678b_0_8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10" name="Google Shape;310;ge8eb62678b_0_80"/>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311" name="Google Shape;311;ge8eb62678b_0_8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pic>
        <p:nvPicPr>
          <p:cNvPr id="312" name="Google Shape;312;ge8eb62678b_0_80"/>
          <p:cNvPicPr preferRelativeResize="0"/>
          <p:nvPr/>
        </p:nvPicPr>
        <p:blipFill>
          <a:blip r:embed="rId7">
            <a:alphaModFix/>
          </a:blip>
          <a:stretch>
            <a:fillRect/>
          </a:stretch>
        </p:blipFill>
        <p:spPr>
          <a:xfrm>
            <a:off x="2179827" y="1796713"/>
            <a:ext cx="7685948" cy="427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e175455d6c_0_15"/>
          <p:cNvSpPr txBox="1"/>
          <p:nvPr/>
        </p:nvSpPr>
        <p:spPr>
          <a:xfrm>
            <a:off x="746550" y="2311028"/>
            <a:ext cx="10552500" cy="25443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2900">
                <a:solidFill>
                  <a:schemeClr val="dk1"/>
                </a:solidFill>
                <a:latin typeface="Calibri"/>
                <a:ea typeface="Calibri"/>
                <a:cs typeface="Calibri"/>
                <a:sym typeface="Calibri"/>
              </a:rPr>
              <a:t>What we are learning today</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Understand the different school process contributing to learning</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Understand the importance of school in enabling learning </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Understanding aims of schooling and its processes</a:t>
            </a:r>
            <a:endParaRPr sz="4200">
              <a:solidFill>
                <a:schemeClr val="dk1"/>
              </a:solidFill>
            </a:endParaRPr>
          </a:p>
        </p:txBody>
      </p:sp>
      <p:grpSp>
        <p:nvGrpSpPr>
          <p:cNvPr id="101" name="Google Shape;101;ge175455d6c_0_15"/>
          <p:cNvGrpSpPr/>
          <p:nvPr/>
        </p:nvGrpSpPr>
        <p:grpSpPr>
          <a:xfrm>
            <a:off x="599084" y="13"/>
            <a:ext cx="10972545" cy="1433183"/>
            <a:chOff x="153670" y="2406650"/>
            <a:chExt cx="7105650" cy="1410335"/>
          </a:xfrm>
        </p:grpSpPr>
        <p:pic>
          <p:nvPicPr>
            <p:cNvPr id="102" name="Google Shape;102;ge175455d6c_0_15"/>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03" name="Google Shape;103;ge175455d6c_0_15"/>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04" name="Google Shape;104;ge175455d6c_0_15"/>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05" name="Google Shape;105;ge175455d6c_0_15"/>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06" name="Google Shape;106;ge175455d6c_0_15"/>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1</a:t>
            </a:r>
            <a:endParaRPr b="1" i="0" sz="2800" u="none" cap="none" strike="noStrike">
              <a:solidFill>
                <a:schemeClr val="dk1"/>
              </a:solidFill>
              <a:latin typeface="Arial"/>
              <a:ea typeface="Arial"/>
              <a:cs typeface="Arial"/>
              <a:sym typeface="Arial"/>
            </a:endParaRPr>
          </a:p>
        </p:txBody>
      </p:sp>
      <p:pic>
        <p:nvPicPr>
          <p:cNvPr id="107" name="Google Shape;107;ge175455d6c_0_15"/>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e8eb62678b_0_97"/>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1200"/>
              </a:spcBef>
              <a:spcAft>
                <a:spcPts val="0"/>
              </a:spcAft>
              <a:buNone/>
            </a:pPr>
            <a:r>
              <a:rPr b="1" lang="en-US" sz="2400">
                <a:solidFill>
                  <a:schemeClr val="dk1"/>
                </a:solidFill>
                <a:highlight>
                  <a:srgbClr val="FFFFFF"/>
                </a:highlight>
                <a:latin typeface="Calibri"/>
                <a:ea typeface="Calibri"/>
                <a:cs typeface="Calibri"/>
                <a:sym typeface="Calibri"/>
              </a:rPr>
              <a:t>Activity 2</a:t>
            </a:r>
            <a:r>
              <a:rPr lang="en-US" sz="2400">
                <a:solidFill>
                  <a:schemeClr val="dk1"/>
                </a:solidFill>
                <a:highlight>
                  <a:srgbClr val="FFFFFF"/>
                </a:highlight>
                <a:latin typeface="Calibri"/>
                <a:ea typeface="Calibri"/>
                <a:cs typeface="Calibri"/>
                <a:sym typeface="Calibri"/>
              </a:rPr>
              <a:t>:  </a:t>
            </a:r>
            <a:endParaRPr sz="2400">
              <a:solidFill>
                <a:schemeClr val="dk1"/>
              </a:solidFill>
              <a:highlight>
                <a:srgbClr val="FFFFFF"/>
              </a:highlight>
              <a:latin typeface="Calibri"/>
              <a:ea typeface="Calibri"/>
              <a:cs typeface="Calibri"/>
              <a:sym typeface="Calibri"/>
            </a:endParaRPr>
          </a:p>
          <a:p>
            <a:pPr indent="0" lvl="0" marL="0" rtl="0" algn="just">
              <a:lnSpc>
                <a:spcPct val="115000"/>
              </a:lnSpc>
              <a:spcBef>
                <a:spcPts val="1200"/>
              </a:spcBef>
              <a:spcAft>
                <a:spcPts val="0"/>
              </a:spcAft>
              <a:buNone/>
            </a:pPr>
            <a:r>
              <a:rPr b="1" lang="en-US" sz="2400">
                <a:solidFill>
                  <a:schemeClr val="dk1"/>
                </a:solidFill>
                <a:latin typeface="Calibri"/>
                <a:ea typeface="Calibri"/>
                <a:cs typeface="Calibri"/>
                <a:sym typeface="Calibri"/>
              </a:rPr>
              <a:t>Objective of the Activity:</a:t>
            </a:r>
            <a:r>
              <a:rPr lang="en-US" sz="2400">
                <a:solidFill>
                  <a:schemeClr val="dk1"/>
                </a:solidFill>
                <a:latin typeface="Calibri"/>
                <a:ea typeface="Calibri"/>
                <a:cs typeface="Calibri"/>
                <a:sym typeface="Calibri"/>
              </a:rPr>
              <a:t>  To Explain process of learning through social interaction as being in the Zone of Proximal Development (ZPD) in Classroom. </a:t>
            </a:r>
            <a:endParaRPr sz="2400">
              <a:solidFill>
                <a:schemeClr val="dk1"/>
              </a:solidFill>
              <a:latin typeface="Calibri"/>
              <a:ea typeface="Calibri"/>
              <a:cs typeface="Calibri"/>
              <a:sym typeface="Calibri"/>
            </a:endParaRPr>
          </a:p>
          <a:p>
            <a:pPr indent="0" lvl="0" marL="0" rtl="0" algn="just">
              <a:lnSpc>
                <a:spcPct val="115000"/>
              </a:lnSpc>
              <a:spcBef>
                <a:spcPts val="1200"/>
              </a:spcBef>
              <a:spcAft>
                <a:spcPts val="1200"/>
              </a:spcAft>
              <a:buNone/>
            </a:pPr>
            <a:r>
              <a:t/>
            </a:r>
            <a:endParaRPr sz="2400">
              <a:solidFill>
                <a:schemeClr val="dk1"/>
              </a:solidFill>
              <a:highlight>
                <a:srgbClr val="FFFFFF"/>
              </a:highlight>
              <a:latin typeface="Calibri"/>
              <a:ea typeface="Calibri"/>
              <a:cs typeface="Calibri"/>
              <a:sym typeface="Calibri"/>
            </a:endParaRPr>
          </a:p>
        </p:txBody>
      </p:sp>
      <p:grpSp>
        <p:nvGrpSpPr>
          <p:cNvPr id="318" name="Google Shape;318;ge8eb62678b_0_97"/>
          <p:cNvGrpSpPr/>
          <p:nvPr/>
        </p:nvGrpSpPr>
        <p:grpSpPr>
          <a:xfrm>
            <a:off x="599084" y="12"/>
            <a:ext cx="10972545" cy="1433183"/>
            <a:chOff x="153670" y="2406650"/>
            <a:chExt cx="7105650" cy="1410335"/>
          </a:xfrm>
        </p:grpSpPr>
        <p:pic>
          <p:nvPicPr>
            <p:cNvPr id="319" name="Google Shape;319;ge8eb62678b_0_97"/>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20" name="Google Shape;320;ge8eb62678b_0_97"/>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21" name="Google Shape;321;ge8eb62678b_0_97"/>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22" name="Google Shape;322;ge8eb62678b_0_97"/>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23" name="Google Shape;323;ge8eb62678b_0_97"/>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324" name="Google Shape;324;ge8eb62678b_0_97"/>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e8eb62678b_0_109"/>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1200"/>
              </a:spcBef>
              <a:spcAft>
                <a:spcPts val="0"/>
              </a:spcAft>
              <a:buNone/>
            </a:pPr>
            <a:r>
              <a:rPr b="1" lang="en-US" sz="2200">
                <a:solidFill>
                  <a:schemeClr val="dk1"/>
                </a:solidFill>
                <a:highlight>
                  <a:srgbClr val="FFFFFF"/>
                </a:highlight>
                <a:latin typeface="Calibri"/>
                <a:ea typeface="Calibri"/>
                <a:cs typeface="Calibri"/>
                <a:sym typeface="Calibri"/>
              </a:rPr>
              <a:t>Activity 3</a:t>
            </a:r>
            <a:r>
              <a:rPr lang="en-US" sz="2200">
                <a:solidFill>
                  <a:schemeClr val="dk1"/>
                </a:solidFill>
                <a:highlight>
                  <a:srgbClr val="FFFFFF"/>
                </a:highlight>
                <a:latin typeface="Calibri"/>
                <a:ea typeface="Calibri"/>
                <a:cs typeface="Calibri"/>
                <a:sym typeface="Calibri"/>
              </a:rPr>
              <a:t>:  </a:t>
            </a:r>
            <a:endParaRPr sz="2200">
              <a:solidFill>
                <a:schemeClr val="dk1"/>
              </a:solidFill>
              <a:highlight>
                <a:srgbClr val="FFFFFF"/>
              </a:highlight>
              <a:latin typeface="Calibri"/>
              <a:ea typeface="Calibri"/>
              <a:cs typeface="Calibri"/>
              <a:sym typeface="Calibri"/>
            </a:endParaRPr>
          </a:p>
          <a:p>
            <a:pPr indent="0" lvl="0" marL="0" rtl="0" algn="just">
              <a:lnSpc>
                <a:spcPct val="115000"/>
              </a:lnSpc>
              <a:spcBef>
                <a:spcPts val="1200"/>
              </a:spcBef>
              <a:spcAft>
                <a:spcPts val="1200"/>
              </a:spcAft>
              <a:buClr>
                <a:schemeClr val="dk1"/>
              </a:buClr>
              <a:buSzPts val="1100"/>
              <a:buFont typeface="Arial"/>
              <a:buNone/>
            </a:pPr>
            <a:r>
              <a:rPr lang="en-US" sz="2200">
                <a:solidFill>
                  <a:schemeClr val="dk1"/>
                </a:solidFill>
                <a:latin typeface="Calibri"/>
                <a:ea typeface="Calibri"/>
                <a:cs typeface="Calibri"/>
                <a:sym typeface="Calibri"/>
              </a:rPr>
              <a:t>Objective of the Activity:  To Explain process of learning through stage of development, So participants can analyze classroom learning. </a:t>
            </a:r>
            <a:endParaRPr sz="2200">
              <a:solidFill>
                <a:schemeClr val="dk1"/>
              </a:solidFill>
              <a:latin typeface="Calibri"/>
              <a:ea typeface="Calibri"/>
              <a:cs typeface="Calibri"/>
              <a:sym typeface="Calibri"/>
            </a:endParaRPr>
          </a:p>
        </p:txBody>
      </p:sp>
      <p:grpSp>
        <p:nvGrpSpPr>
          <p:cNvPr id="330" name="Google Shape;330;ge8eb62678b_0_109"/>
          <p:cNvGrpSpPr/>
          <p:nvPr/>
        </p:nvGrpSpPr>
        <p:grpSpPr>
          <a:xfrm>
            <a:off x="599084" y="12"/>
            <a:ext cx="10972545" cy="1433183"/>
            <a:chOff x="153670" y="2406650"/>
            <a:chExt cx="7105650" cy="1410335"/>
          </a:xfrm>
        </p:grpSpPr>
        <p:pic>
          <p:nvPicPr>
            <p:cNvPr id="331" name="Google Shape;331;ge8eb62678b_0_109"/>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32" name="Google Shape;332;ge8eb62678b_0_109"/>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33" name="Google Shape;333;ge8eb62678b_0_109"/>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34" name="Google Shape;334;ge8eb62678b_0_109"/>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35" name="Google Shape;335;ge8eb62678b_0_109"/>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336" name="Google Shape;336;ge8eb62678b_0_109"/>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e8eb62678b_0_120"/>
          <p:cNvSpPr txBox="1"/>
          <p:nvPr/>
        </p:nvSpPr>
        <p:spPr>
          <a:xfrm>
            <a:off x="819800" y="1269550"/>
            <a:ext cx="10751700" cy="4851300"/>
          </a:xfrm>
          <a:prstGeom prst="rect">
            <a:avLst/>
          </a:prstGeom>
          <a:noFill/>
          <a:ln>
            <a:noFill/>
          </a:ln>
        </p:spPr>
        <p:txBody>
          <a:bodyPr anchorCtr="0" anchor="ctr" bIns="45700" lIns="91425" spcFirstLastPara="1" rIns="91425" wrap="square" tIns="45700">
            <a:normAutofit fontScale="25000" lnSpcReduction="10000"/>
          </a:bodyPr>
          <a:lstStyle/>
          <a:p>
            <a:pPr indent="0" lvl="0" marL="457200" marR="0" rtl="0" algn="just">
              <a:lnSpc>
                <a:spcPct val="90000"/>
              </a:lnSpc>
              <a:spcBef>
                <a:spcPts val="0"/>
              </a:spcBef>
              <a:spcAft>
                <a:spcPts val="0"/>
              </a:spcAft>
              <a:buClr>
                <a:srgbClr val="000000"/>
              </a:buClr>
              <a:buSzPct val="28767"/>
              <a:buFont typeface="Arial"/>
              <a:buNone/>
            </a:pPr>
            <a:r>
              <a:t/>
            </a:r>
            <a:endParaRPr b="0" i="0" sz="73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28767"/>
              <a:buFont typeface="Arial"/>
              <a:buNone/>
            </a:pPr>
            <a:r>
              <a:rPr b="0" i="0" lang="en-US" sz="7300" u="none" cap="none" strike="noStrike">
                <a:solidFill>
                  <a:schemeClr val="dk1"/>
                </a:solidFill>
                <a:latin typeface="Arial"/>
                <a:ea typeface="Arial"/>
                <a:cs typeface="Arial"/>
                <a:sym typeface="Arial"/>
              </a:rPr>
              <a:t>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41095"/>
              <a:buFont typeface="Arial"/>
              <a:buNone/>
            </a:pPr>
            <a:r>
              <a:rPr b="0" i="0" lang="en-US" sz="7300" u="none" cap="none" strike="noStrike">
                <a:solidFill>
                  <a:schemeClr val="dk1"/>
                </a:solidFill>
                <a:latin typeface="Arial"/>
                <a:ea typeface="Arial"/>
                <a:cs typeface="Arial"/>
                <a:sym typeface="Arial"/>
              </a:rPr>
              <a:t>Structured Reflection (35 mins)</a:t>
            </a:r>
            <a:endParaRPr b="0" i="0" sz="73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ct val="41095"/>
              <a:buFont typeface="Arial"/>
              <a:buNone/>
            </a:pPr>
            <a:r>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US" sz="7300" u="none" cap="none" strike="noStrike">
                <a:solidFill>
                  <a:schemeClr val="dk1"/>
                </a:solidFill>
                <a:latin typeface="Arial"/>
                <a:ea typeface="Arial"/>
                <a:cs typeface="Arial"/>
                <a:sym typeface="Arial"/>
              </a:rPr>
              <a:t>The diaries will be distributed to the facilitators along with the prompts for feedback on the training:</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41095"/>
              <a:buFont typeface="Arial"/>
              <a:buNone/>
            </a:pPr>
            <a:r>
              <a:rPr b="1" i="0" lang="en-US" sz="7300" u="none" cap="none" strike="noStrike">
                <a:solidFill>
                  <a:schemeClr val="dk1"/>
                </a:solidFill>
                <a:latin typeface="Arial"/>
                <a:ea typeface="Arial"/>
                <a:cs typeface="Arial"/>
                <a:sym typeface="Arial"/>
              </a:rPr>
              <a:t>Prompts</a:t>
            </a:r>
            <a:endParaRPr b="0" i="0" sz="7300" u="none" cap="none" strike="noStrike">
              <a:solidFill>
                <a:schemeClr val="dk1"/>
              </a:solidFill>
              <a:latin typeface="Arial"/>
              <a:ea typeface="Arial"/>
              <a:cs typeface="Arial"/>
              <a:sym typeface="Arial"/>
            </a:endParaRPr>
          </a:p>
          <a:p>
            <a:pPr indent="-115887" lvl="0" marL="0" marR="0" rtl="0" algn="l">
              <a:lnSpc>
                <a:spcPct val="100000"/>
              </a:lnSpc>
              <a:spcBef>
                <a:spcPts val="0"/>
              </a:spcBef>
              <a:spcAft>
                <a:spcPts val="0"/>
              </a:spcAft>
              <a:buClr>
                <a:schemeClr val="dk1"/>
              </a:buClr>
              <a:buSzPct val="100000"/>
              <a:buFont typeface="Arial"/>
              <a:buChar char="•"/>
            </a:pPr>
            <a:r>
              <a:rPr b="0" i="0" lang="en-US" sz="7300" u="none" cap="none" strike="noStrike">
                <a:solidFill>
                  <a:schemeClr val="dk1"/>
                </a:solidFill>
                <a:latin typeface="Arial"/>
                <a:ea typeface="Arial"/>
                <a:cs typeface="Arial"/>
                <a:sym typeface="Arial"/>
              </a:rPr>
              <a:t>Did you enjoy the activities?</a:t>
            </a:r>
            <a:endParaRPr b="0" i="0" sz="7300" u="none" cap="none" strike="noStrike">
              <a:solidFill>
                <a:schemeClr val="dk1"/>
              </a:solidFill>
              <a:latin typeface="Arial"/>
              <a:ea typeface="Arial"/>
              <a:cs typeface="Arial"/>
              <a:sym typeface="Arial"/>
            </a:endParaRPr>
          </a:p>
          <a:p>
            <a:pPr indent="-115887" lvl="0" marL="0" marR="0" rtl="0" algn="l">
              <a:lnSpc>
                <a:spcPct val="100000"/>
              </a:lnSpc>
              <a:spcBef>
                <a:spcPts val="0"/>
              </a:spcBef>
              <a:spcAft>
                <a:spcPts val="0"/>
              </a:spcAft>
              <a:buClr>
                <a:schemeClr val="dk1"/>
              </a:buClr>
              <a:buSzPct val="100000"/>
              <a:buFont typeface="Arial"/>
              <a:buChar char="•"/>
            </a:pPr>
            <a:r>
              <a:rPr b="0" i="0" lang="en-US" sz="7300" u="none" cap="none" strike="noStrike">
                <a:solidFill>
                  <a:schemeClr val="dk1"/>
                </a:solidFill>
                <a:latin typeface="Arial"/>
                <a:ea typeface="Arial"/>
                <a:cs typeface="Arial"/>
                <a:sym typeface="Arial"/>
              </a:rPr>
              <a:t>What did you learn about in today’s training? </a:t>
            </a:r>
            <a:endParaRPr b="0" i="0" sz="7300" u="none" cap="none" strike="noStrike">
              <a:solidFill>
                <a:schemeClr val="dk1"/>
              </a:solidFill>
              <a:latin typeface="Arial"/>
              <a:ea typeface="Arial"/>
              <a:cs typeface="Arial"/>
              <a:sym typeface="Arial"/>
            </a:endParaRPr>
          </a:p>
          <a:p>
            <a:pPr indent="-115887" lvl="0" marL="0" marR="0" rtl="0" algn="l">
              <a:lnSpc>
                <a:spcPct val="100000"/>
              </a:lnSpc>
              <a:spcBef>
                <a:spcPts val="0"/>
              </a:spcBef>
              <a:spcAft>
                <a:spcPts val="0"/>
              </a:spcAft>
              <a:buClr>
                <a:schemeClr val="dk1"/>
              </a:buClr>
              <a:buSzPct val="100000"/>
              <a:buFont typeface="Arial"/>
              <a:buChar char="•"/>
            </a:pPr>
            <a:r>
              <a:rPr b="0" i="0" lang="en-US" sz="7300" u="none" cap="none" strike="noStrike">
                <a:solidFill>
                  <a:schemeClr val="dk1"/>
                </a:solidFill>
                <a:latin typeface="Arial"/>
                <a:ea typeface="Arial"/>
                <a:cs typeface="Arial"/>
                <a:sym typeface="Arial"/>
              </a:rPr>
              <a:t>What would you change about today’s training? Etc.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1" i="0" lang="en-US" sz="7300" u="none" cap="none" strike="noStrike">
                <a:solidFill>
                  <a:schemeClr val="dk1"/>
                </a:solidFill>
                <a:latin typeface="Arial"/>
                <a:ea typeface="Arial"/>
                <a:cs typeface="Arial"/>
                <a:sym typeface="Arial"/>
              </a:rPr>
              <a:t>Directions</a:t>
            </a:r>
            <a:endParaRPr b="1"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US" sz="7300" u="none" cap="none" strike="noStrike">
                <a:solidFill>
                  <a:schemeClr val="dk1"/>
                </a:solidFill>
                <a:latin typeface="Arial"/>
                <a:ea typeface="Arial"/>
                <a:cs typeface="Arial"/>
                <a:sym typeface="Arial"/>
              </a:rPr>
              <a:t>Supervisors, please write your notes for the facilitators in the diaries. These will then be collected.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US" sz="7300" u="none" cap="none" strike="noStrike">
                <a:solidFill>
                  <a:schemeClr val="dk1"/>
                </a:solidFill>
                <a:latin typeface="Arial"/>
                <a:ea typeface="Arial"/>
                <a:cs typeface="Arial"/>
                <a:sym typeface="Arial"/>
              </a:rPr>
              <a:t>The trainers will respond to the diary entries by writing back. You will get the diaries back tomorrow.</a:t>
            </a:r>
            <a:endParaRPr b="0" i="0" sz="73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1" i="1" sz="3000" u="none" cap="none" strike="noStrike">
              <a:solidFill>
                <a:srgbClr val="FF0000"/>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ct val="100000"/>
              <a:buFont typeface="Arial"/>
              <a:buNone/>
            </a:pPr>
            <a:r>
              <a:t/>
            </a:r>
            <a:endParaRPr b="1" i="1" sz="3000" u="none" cap="none" strike="noStrike">
              <a:solidFill>
                <a:srgbClr val="FF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0" i="1"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342" name="Google Shape;342;ge8eb62678b_0_120"/>
          <p:cNvGrpSpPr/>
          <p:nvPr/>
        </p:nvGrpSpPr>
        <p:grpSpPr>
          <a:xfrm>
            <a:off x="599084" y="12"/>
            <a:ext cx="10972545" cy="1433183"/>
            <a:chOff x="153670" y="2406650"/>
            <a:chExt cx="7105650" cy="1410335"/>
          </a:xfrm>
        </p:grpSpPr>
        <p:pic>
          <p:nvPicPr>
            <p:cNvPr id="343" name="Google Shape;343;ge8eb62678b_0_12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44" name="Google Shape;344;ge8eb62678b_0_12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45" name="Google Shape;345;ge8eb62678b_0_12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46" name="Google Shape;346;ge8eb62678b_0_12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47" name="Google Shape;347;ge8eb62678b_0_120"/>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1200"/>
              </a:spcAft>
              <a:buClr>
                <a:schemeClr val="dk1"/>
              </a:buClr>
              <a:buSzPts val="1100"/>
              <a:buFont typeface="Arial"/>
              <a:buNone/>
            </a:pPr>
            <a:r>
              <a:t/>
            </a:r>
            <a:endParaRPr b="0" i="0" sz="2500" u="none" cap="none" strike="noStrike">
              <a:solidFill>
                <a:schemeClr val="dk1"/>
              </a:solidFill>
              <a:latin typeface="Arial"/>
              <a:ea typeface="Arial"/>
              <a:cs typeface="Arial"/>
              <a:sym typeface="Arial"/>
            </a:endParaRPr>
          </a:p>
        </p:txBody>
      </p:sp>
      <p:pic>
        <p:nvPicPr>
          <p:cNvPr id="348" name="Google Shape;348;ge8eb62678b_0_12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e8eb62678b_0_131"/>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lnSpcReduction="20000"/>
          </a:bodyPr>
          <a:lstStyle/>
          <a:p>
            <a:pPr indent="0" lvl="0" marL="0" rtl="0" algn="ctr">
              <a:lnSpc>
                <a:spcPct val="115000"/>
              </a:lnSpc>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What we are learning today</a:t>
            </a:r>
            <a:endParaRPr b="1" sz="24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Understanding the nature of learning language and its implication in classroom teaching of language. </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Participants will understand the key attributes of a language learning classroom.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354" name="Google Shape;354;ge8eb62678b_0_131"/>
          <p:cNvGrpSpPr/>
          <p:nvPr/>
        </p:nvGrpSpPr>
        <p:grpSpPr>
          <a:xfrm>
            <a:off x="599084" y="12"/>
            <a:ext cx="10972545" cy="1433183"/>
            <a:chOff x="153670" y="2406650"/>
            <a:chExt cx="7105650" cy="1410335"/>
          </a:xfrm>
        </p:grpSpPr>
        <p:pic>
          <p:nvPicPr>
            <p:cNvPr id="355" name="Google Shape;355;ge8eb62678b_0_13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56" name="Google Shape;356;ge8eb62678b_0_131"/>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57" name="Google Shape;357;ge8eb62678b_0_131"/>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58" name="Google Shape;358;ge8eb62678b_0_13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59" name="Google Shape;359;ge8eb62678b_0_131"/>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3: Pedagogy of Language</a:t>
            </a:r>
            <a:endParaRPr b="1" i="0" sz="2800" u="none" cap="none" strike="noStrike">
              <a:solidFill>
                <a:schemeClr val="dk1"/>
              </a:solidFill>
              <a:latin typeface="Arial"/>
              <a:ea typeface="Arial"/>
              <a:cs typeface="Arial"/>
              <a:sym typeface="Arial"/>
            </a:endParaRPr>
          </a:p>
        </p:txBody>
      </p:sp>
      <p:pic>
        <p:nvPicPr>
          <p:cNvPr id="360" name="Google Shape;360;ge8eb62678b_0_13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e8eb62678b_0_142"/>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None/>
            </a:pPr>
            <a:r>
              <a:rPr b="1" lang="en-US" sz="2300">
                <a:solidFill>
                  <a:schemeClr val="dk1"/>
                </a:solidFill>
                <a:highlight>
                  <a:srgbClr val="FFFFFF"/>
                </a:highlight>
                <a:latin typeface="Calibri"/>
                <a:ea typeface="Calibri"/>
                <a:cs typeface="Calibri"/>
                <a:sym typeface="Calibri"/>
              </a:rPr>
              <a:t>Activity 1: Video based discussion (90 min</a:t>
            </a:r>
            <a:r>
              <a:rPr lang="en-US" sz="2300">
                <a:solidFill>
                  <a:schemeClr val="dk1"/>
                </a:solidFill>
                <a:highlight>
                  <a:srgbClr val="FFFFFF"/>
                </a:highlight>
                <a:latin typeface="Calibri"/>
                <a:ea typeface="Calibri"/>
                <a:cs typeface="Calibri"/>
                <a:sym typeface="Calibri"/>
              </a:rPr>
              <a:t>)</a:t>
            </a:r>
            <a:endParaRPr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b="1" lang="en-US" sz="2300">
                <a:solidFill>
                  <a:schemeClr val="dk1"/>
                </a:solidFill>
                <a:highlight>
                  <a:srgbClr val="FFFFFF"/>
                </a:highlight>
                <a:latin typeface="Calibri"/>
                <a:ea typeface="Calibri"/>
                <a:cs typeface="Calibri"/>
                <a:sym typeface="Calibri"/>
              </a:rPr>
              <a:t>Objective of the Activity:</a:t>
            </a:r>
            <a:r>
              <a:rPr lang="en-US" sz="2300">
                <a:solidFill>
                  <a:schemeClr val="dk1"/>
                </a:solidFill>
                <a:highlight>
                  <a:srgbClr val="FFFFFF"/>
                </a:highlight>
                <a:latin typeface="Calibri"/>
                <a:ea typeface="Calibri"/>
                <a:cs typeface="Calibri"/>
                <a:sym typeface="Calibri"/>
              </a:rPr>
              <a:t>  To develop understanding of what learning language objectives are.</a:t>
            </a:r>
            <a:endParaRPr b="1"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366" name="Google Shape;366;ge8eb62678b_0_142"/>
          <p:cNvGrpSpPr/>
          <p:nvPr/>
        </p:nvGrpSpPr>
        <p:grpSpPr>
          <a:xfrm>
            <a:off x="599084" y="12"/>
            <a:ext cx="10972545" cy="1433183"/>
            <a:chOff x="153670" y="2406650"/>
            <a:chExt cx="7105650" cy="1410335"/>
          </a:xfrm>
        </p:grpSpPr>
        <p:pic>
          <p:nvPicPr>
            <p:cNvPr id="367" name="Google Shape;367;ge8eb62678b_0_142"/>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68" name="Google Shape;368;ge8eb62678b_0_142"/>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69" name="Google Shape;369;ge8eb62678b_0_142"/>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70" name="Google Shape;370;ge8eb62678b_0_142"/>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71" name="Google Shape;371;ge8eb62678b_0_142"/>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1</a:t>
            </a:r>
            <a:endParaRPr b="1" i="0" sz="2800" u="none" cap="none" strike="noStrike">
              <a:solidFill>
                <a:schemeClr val="dk1"/>
              </a:solidFill>
              <a:latin typeface="Arial"/>
              <a:ea typeface="Arial"/>
              <a:cs typeface="Arial"/>
              <a:sym typeface="Arial"/>
            </a:endParaRPr>
          </a:p>
        </p:txBody>
      </p:sp>
      <p:pic>
        <p:nvPicPr>
          <p:cNvPr id="372" name="Google Shape;372;ge8eb62678b_0_142"/>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e8eb62678b_0_153"/>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None/>
            </a:pPr>
            <a:r>
              <a:t/>
            </a:r>
            <a:endParaRPr b="1"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378" name="Google Shape;378;ge8eb62678b_0_153"/>
          <p:cNvGrpSpPr/>
          <p:nvPr/>
        </p:nvGrpSpPr>
        <p:grpSpPr>
          <a:xfrm>
            <a:off x="599084" y="12"/>
            <a:ext cx="10972545" cy="1433183"/>
            <a:chOff x="153670" y="2406650"/>
            <a:chExt cx="7105650" cy="1410335"/>
          </a:xfrm>
        </p:grpSpPr>
        <p:pic>
          <p:nvPicPr>
            <p:cNvPr id="379" name="Google Shape;379;ge8eb62678b_0_15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80" name="Google Shape;380;ge8eb62678b_0_153"/>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81" name="Google Shape;381;ge8eb62678b_0_153"/>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82" name="Google Shape;382;ge8eb62678b_0_15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83" name="Google Shape;383;ge8eb62678b_0_153"/>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384" name="Google Shape;384;ge8eb62678b_0_15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
        <p:nvSpPr>
          <p:cNvPr id="385" name="Google Shape;385;ge8eb62678b_0_153"/>
          <p:cNvSpPr txBox="1"/>
          <p:nvPr/>
        </p:nvSpPr>
        <p:spPr>
          <a:xfrm>
            <a:off x="704427" y="1433200"/>
            <a:ext cx="10867200" cy="3000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900">
              <a:latin typeface="Calibri"/>
              <a:ea typeface="Calibri"/>
              <a:cs typeface="Calibri"/>
              <a:sym typeface="Calibri"/>
            </a:endParaRPr>
          </a:p>
          <a:p>
            <a:pPr indent="0" lvl="0" marL="0" rtl="0" algn="ctr">
              <a:lnSpc>
                <a:spcPct val="115000"/>
              </a:lnSpc>
              <a:spcBef>
                <a:spcPts val="0"/>
              </a:spcBef>
              <a:spcAft>
                <a:spcPts val="0"/>
              </a:spcAft>
              <a:buNone/>
            </a:pPr>
            <a:r>
              <a:t/>
            </a:r>
            <a:endParaRPr b="1" sz="1900">
              <a:latin typeface="Calibri"/>
              <a:ea typeface="Calibri"/>
              <a:cs typeface="Calibri"/>
              <a:sym typeface="Calibri"/>
            </a:endParaRPr>
          </a:p>
          <a:p>
            <a:pPr indent="0" lvl="0" marL="0" rtl="0" algn="ctr">
              <a:lnSpc>
                <a:spcPct val="115000"/>
              </a:lnSpc>
              <a:spcBef>
                <a:spcPts val="0"/>
              </a:spcBef>
              <a:spcAft>
                <a:spcPts val="0"/>
              </a:spcAft>
              <a:buNone/>
            </a:pPr>
            <a:r>
              <a:t/>
            </a:r>
            <a:endParaRPr b="1" sz="1900">
              <a:latin typeface="Calibri"/>
              <a:ea typeface="Calibri"/>
              <a:cs typeface="Calibri"/>
              <a:sym typeface="Calibri"/>
            </a:endParaRPr>
          </a:p>
          <a:p>
            <a:pPr indent="0" lvl="0" marL="0" rtl="0" algn="ctr">
              <a:lnSpc>
                <a:spcPct val="115000"/>
              </a:lnSpc>
              <a:spcBef>
                <a:spcPts val="0"/>
              </a:spcBef>
              <a:spcAft>
                <a:spcPts val="0"/>
              </a:spcAft>
              <a:buNone/>
            </a:pPr>
            <a:r>
              <a:t/>
            </a:r>
            <a:endParaRPr b="1" sz="1900">
              <a:latin typeface="Calibri"/>
              <a:ea typeface="Calibri"/>
              <a:cs typeface="Calibri"/>
              <a:sym typeface="Calibri"/>
            </a:endParaRPr>
          </a:p>
          <a:p>
            <a:pPr indent="0" lvl="0" marL="0" rtl="0" algn="ctr">
              <a:lnSpc>
                <a:spcPct val="115000"/>
              </a:lnSpc>
              <a:spcBef>
                <a:spcPts val="0"/>
              </a:spcBef>
              <a:spcAft>
                <a:spcPts val="0"/>
              </a:spcAft>
              <a:buNone/>
            </a:pPr>
            <a:r>
              <a:rPr b="1" lang="en-US" sz="1900">
                <a:latin typeface="Calibri"/>
                <a:ea typeface="Calibri"/>
                <a:cs typeface="Calibri"/>
                <a:sym typeface="Calibri"/>
              </a:rPr>
              <a:t>Discussion on nature of language learning and its implication on classroom teaching of language learning </a:t>
            </a:r>
            <a:endParaRPr b="1" sz="1900">
              <a:latin typeface="Calibri"/>
              <a:ea typeface="Calibri"/>
              <a:cs typeface="Calibri"/>
              <a:sym typeface="Calibri"/>
            </a:endParaRPr>
          </a:p>
          <a:p>
            <a:pPr indent="0" lvl="0" marL="0" rtl="0" algn="ctr">
              <a:lnSpc>
                <a:spcPct val="115000"/>
              </a:lnSpc>
              <a:spcBef>
                <a:spcPts val="0"/>
              </a:spcBef>
              <a:spcAft>
                <a:spcPts val="0"/>
              </a:spcAft>
              <a:buNone/>
            </a:pPr>
            <a:r>
              <a:rPr b="1" lang="en-US" sz="1900">
                <a:latin typeface="Calibri"/>
                <a:ea typeface="Calibri"/>
                <a:cs typeface="Calibri"/>
                <a:sym typeface="Calibri"/>
              </a:rPr>
              <a:t>(60 Mins)</a:t>
            </a:r>
            <a:endParaRPr b="1" sz="1900">
              <a:latin typeface="Calibri"/>
              <a:ea typeface="Calibri"/>
              <a:cs typeface="Calibri"/>
              <a:sym typeface="Calibri"/>
            </a:endParaRPr>
          </a:p>
          <a:p>
            <a:pPr indent="0" lvl="0" marL="0" rtl="0" algn="ctr">
              <a:lnSpc>
                <a:spcPct val="115000"/>
              </a:lnSpc>
              <a:spcBef>
                <a:spcPts val="1200"/>
              </a:spcBef>
              <a:spcAft>
                <a:spcPts val="0"/>
              </a:spcAft>
              <a:buNone/>
            </a:pPr>
            <a:r>
              <a:t/>
            </a:r>
            <a:endParaRPr sz="1900">
              <a:highlight>
                <a:srgbClr val="FFFFFF"/>
              </a:highlight>
              <a:latin typeface="Calibri"/>
              <a:ea typeface="Calibri"/>
              <a:cs typeface="Calibri"/>
              <a:sym typeface="Calibri"/>
            </a:endParaRPr>
          </a:p>
          <a:p>
            <a:pPr indent="0" lvl="0" marL="0" rtl="0" algn="just">
              <a:lnSpc>
                <a:spcPct val="115000"/>
              </a:lnSpc>
              <a:spcBef>
                <a:spcPts val="1200"/>
              </a:spcBef>
              <a:spcAft>
                <a:spcPts val="0"/>
              </a:spcAft>
              <a:buNone/>
            </a:pPr>
            <a:r>
              <a:rPr lang="en-US" sz="1900">
                <a:highlight>
                  <a:srgbClr val="FFFFFF"/>
                </a:highlight>
                <a:latin typeface="Calibri"/>
                <a:ea typeface="Calibri"/>
                <a:cs typeface="Calibri"/>
                <a:sym typeface="Calibri"/>
              </a:rPr>
              <a:t>To understand “language learning” in the schooling scenario, here are the four critical aspects which the Trainer needs to discuss to sensitise participants towards the importance of language learning in schooling. There are:</a:t>
            </a:r>
            <a:endParaRPr sz="1900">
              <a:highlight>
                <a:srgbClr val="FFFFFF"/>
              </a:highlight>
              <a:latin typeface="Calibri"/>
              <a:ea typeface="Calibri"/>
              <a:cs typeface="Calibri"/>
              <a:sym typeface="Calibri"/>
            </a:endParaRPr>
          </a:p>
          <a:p>
            <a:pPr indent="-349250" lvl="0" marL="457200" rtl="0" algn="l">
              <a:lnSpc>
                <a:spcPct val="115000"/>
              </a:lnSpc>
              <a:spcBef>
                <a:spcPts val="800"/>
              </a:spcBef>
              <a:spcAft>
                <a:spcPts val="0"/>
              </a:spcAft>
              <a:buSzPts val="1900"/>
              <a:buFont typeface="Calibri"/>
              <a:buChar char="●"/>
            </a:pPr>
            <a:r>
              <a:rPr lang="en-US" sz="1900">
                <a:highlight>
                  <a:srgbClr val="FFFFFF"/>
                </a:highlight>
                <a:latin typeface="Calibri"/>
                <a:ea typeface="Calibri"/>
                <a:cs typeface="Calibri"/>
                <a:sym typeface="Calibri"/>
              </a:rPr>
              <a:t>Understanding nature of language learning</a:t>
            </a:r>
            <a:endParaRPr sz="1900">
              <a:highlight>
                <a:srgbClr val="FFFFFF"/>
              </a:highlight>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Understanding importance of deliberate instruction for language learning </a:t>
            </a:r>
            <a:endParaRPr sz="1900">
              <a:highlight>
                <a:srgbClr val="FFFFFF"/>
              </a:highlight>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Critical consideration for language learning form pedagogical context</a:t>
            </a:r>
            <a:endParaRPr sz="1900">
              <a:highlight>
                <a:srgbClr val="FFFFFF"/>
              </a:highlight>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How language learning is critical for learning every other curricular subject. </a:t>
            </a:r>
            <a:endParaRPr sz="1900">
              <a:highlight>
                <a:srgbClr val="FFFFFF"/>
              </a:highlight>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e8eb62678b_0_168"/>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t/>
            </a:r>
            <a:endParaRPr sz="2600">
              <a:solidFill>
                <a:schemeClr val="dk1"/>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rPr lang="en-US" sz="2600">
                <a:solidFill>
                  <a:schemeClr val="dk1"/>
                </a:solidFill>
                <a:highlight>
                  <a:srgbClr val="FFFFFF"/>
                </a:highlight>
                <a:latin typeface="Calibri"/>
                <a:ea typeface="Calibri"/>
                <a:cs typeface="Calibri"/>
                <a:sym typeface="Calibri"/>
              </a:rPr>
              <a:t>Objective of the Activity:  </a:t>
            </a:r>
            <a:r>
              <a:rPr lang="en-US" sz="2600">
                <a:solidFill>
                  <a:schemeClr val="dk1"/>
                </a:solidFill>
                <a:highlight>
                  <a:srgbClr val="FFFFFF"/>
                </a:highlight>
                <a:latin typeface="Calibri"/>
                <a:ea typeface="Calibri"/>
                <a:cs typeface="Calibri"/>
                <a:sym typeface="Calibri"/>
              </a:rPr>
              <a:t>understand the key attributes which enables a language learning process more constructive and learner centric. </a:t>
            </a:r>
            <a:endParaRPr sz="26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2300">
              <a:solidFill>
                <a:schemeClr val="dk1"/>
              </a:solidFill>
              <a:highlight>
                <a:srgbClr val="FFFFFF"/>
              </a:highlight>
              <a:latin typeface="Calibri"/>
              <a:ea typeface="Calibri"/>
              <a:cs typeface="Calibri"/>
              <a:sym typeface="Calibri"/>
            </a:endParaRPr>
          </a:p>
        </p:txBody>
      </p:sp>
      <p:grpSp>
        <p:nvGrpSpPr>
          <p:cNvPr id="391" name="Google Shape;391;ge8eb62678b_0_168"/>
          <p:cNvGrpSpPr/>
          <p:nvPr/>
        </p:nvGrpSpPr>
        <p:grpSpPr>
          <a:xfrm>
            <a:off x="599084" y="12"/>
            <a:ext cx="10972545" cy="1433183"/>
            <a:chOff x="153670" y="2406650"/>
            <a:chExt cx="7105650" cy="1410335"/>
          </a:xfrm>
        </p:grpSpPr>
        <p:pic>
          <p:nvPicPr>
            <p:cNvPr id="392" name="Google Shape;392;ge8eb62678b_0_168"/>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393" name="Google Shape;393;ge8eb62678b_0_168"/>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394" name="Google Shape;394;ge8eb62678b_0_168"/>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395" name="Google Shape;395;ge8eb62678b_0_168"/>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396" name="Google Shape;396;ge8eb62678b_0_168"/>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2</a:t>
            </a:r>
            <a:endParaRPr b="1" i="0" sz="2800" u="none" cap="none" strike="noStrike">
              <a:solidFill>
                <a:schemeClr val="dk1"/>
              </a:solidFill>
              <a:latin typeface="Arial"/>
              <a:ea typeface="Arial"/>
              <a:cs typeface="Arial"/>
              <a:sym typeface="Arial"/>
            </a:endParaRPr>
          </a:p>
        </p:txBody>
      </p:sp>
      <p:pic>
        <p:nvPicPr>
          <p:cNvPr id="397" name="Google Shape;397;ge8eb62678b_0_168"/>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e8eb62678b_0_179"/>
          <p:cNvSpPr txBox="1"/>
          <p:nvPr/>
        </p:nvSpPr>
        <p:spPr>
          <a:xfrm>
            <a:off x="746550" y="2311028"/>
            <a:ext cx="10552500" cy="25443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None/>
            </a:pPr>
            <a:r>
              <a:t/>
            </a:r>
            <a:endParaRPr sz="3200">
              <a:solidFill>
                <a:schemeClr val="dk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lang="en-US" sz="2500">
                <a:solidFill>
                  <a:schemeClr val="dk1"/>
                </a:solidFill>
                <a:highlight>
                  <a:srgbClr val="FFFFFF"/>
                </a:highlight>
                <a:latin typeface="Calibri"/>
                <a:ea typeface="Calibri"/>
                <a:cs typeface="Calibri"/>
                <a:sym typeface="Calibri"/>
              </a:rPr>
              <a:t>Objective of the Activity: </a:t>
            </a:r>
            <a:endParaRPr sz="2500">
              <a:solidFill>
                <a:schemeClr val="dk1"/>
              </a:solidFill>
              <a:highlight>
                <a:srgbClr val="FFFFFF"/>
              </a:highlight>
              <a:latin typeface="Calibri"/>
              <a:ea typeface="Calibri"/>
              <a:cs typeface="Calibri"/>
              <a:sym typeface="Calibri"/>
            </a:endParaRPr>
          </a:p>
          <a:p>
            <a:pPr indent="0" lvl="0" marL="0" rtl="0" algn="ctr">
              <a:lnSpc>
                <a:spcPct val="115000"/>
              </a:lnSpc>
              <a:spcBef>
                <a:spcPts val="800"/>
              </a:spcBef>
              <a:spcAft>
                <a:spcPts val="0"/>
              </a:spcAft>
              <a:buClr>
                <a:schemeClr val="dk1"/>
              </a:buClr>
              <a:buSzPts val="1100"/>
              <a:buFont typeface="Arial"/>
              <a:buNone/>
            </a:pPr>
            <a:r>
              <a:rPr lang="en-US" sz="2500">
                <a:solidFill>
                  <a:schemeClr val="dk1"/>
                </a:solidFill>
                <a:highlight>
                  <a:srgbClr val="FFFFFF"/>
                </a:highlight>
                <a:latin typeface="Calibri"/>
                <a:ea typeface="Calibri"/>
                <a:cs typeface="Calibri"/>
                <a:sym typeface="Calibri"/>
              </a:rPr>
              <a:t>Understanding the positioning of language classrooms in the subject hierarchy. </a:t>
            </a:r>
            <a:endParaRPr sz="2500">
              <a:solidFill>
                <a:schemeClr val="dk1"/>
              </a:solidFill>
              <a:highlight>
                <a:srgbClr val="FFFFFF"/>
              </a:highlight>
              <a:latin typeface="Calibri"/>
              <a:ea typeface="Calibri"/>
              <a:cs typeface="Calibri"/>
              <a:sym typeface="Calibri"/>
            </a:endParaRPr>
          </a:p>
          <a:p>
            <a:pPr indent="0" lvl="0" marL="0" rtl="0" algn="just">
              <a:lnSpc>
                <a:spcPct val="115000"/>
              </a:lnSpc>
              <a:spcBef>
                <a:spcPts val="800"/>
              </a:spcBef>
              <a:spcAft>
                <a:spcPts val="0"/>
              </a:spcAft>
              <a:buNone/>
            </a:pPr>
            <a:r>
              <a:t/>
            </a:r>
            <a:endParaRPr sz="26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2300">
              <a:solidFill>
                <a:schemeClr val="dk1"/>
              </a:solidFill>
              <a:highlight>
                <a:srgbClr val="FFFFFF"/>
              </a:highlight>
              <a:latin typeface="Calibri"/>
              <a:ea typeface="Calibri"/>
              <a:cs typeface="Calibri"/>
              <a:sym typeface="Calibri"/>
            </a:endParaRPr>
          </a:p>
        </p:txBody>
      </p:sp>
      <p:grpSp>
        <p:nvGrpSpPr>
          <p:cNvPr id="403" name="Google Shape;403;ge8eb62678b_0_179"/>
          <p:cNvGrpSpPr/>
          <p:nvPr/>
        </p:nvGrpSpPr>
        <p:grpSpPr>
          <a:xfrm>
            <a:off x="599084" y="12"/>
            <a:ext cx="10972545" cy="1433183"/>
            <a:chOff x="153670" y="2406650"/>
            <a:chExt cx="7105650" cy="1410335"/>
          </a:xfrm>
        </p:grpSpPr>
        <p:pic>
          <p:nvPicPr>
            <p:cNvPr id="404" name="Google Shape;404;ge8eb62678b_0_179"/>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05" name="Google Shape;405;ge8eb62678b_0_179"/>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06" name="Google Shape;406;ge8eb62678b_0_179"/>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07" name="Google Shape;407;ge8eb62678b_0_179"/>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08" name="Google Shape;408;ge8eb62678b_0_179"/>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3</a:t>
            </a:r>
            <a:endParaRPr b="1" i="0" sz="2800" u="none" cap="none" strike="noStrike">
              <a:solidFill>
                <a:schemeClr val="dk1"/>
              </a:solidFill>
              <a:latin typeface="Arial"/>
              <a:ea typeface="Arial"/>
              <a:cs typeface="Arial"/>
              <a:sym typeface="Arial"/>
            </a:endParaRPr>
          </a:p>
        </p:txBody>
      </p:sp>
      <p:pic>
        <p:nvPicPr>
          <p:cNvPr id="409" name="Google Shape;409;ge8eb62678b_0_179"/>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e8eb62678b_0_190"/>
          <p:cNvSpPr txBox="1"/>
          <p:nvPr/>
        </p:nvSpPr>
        <p:spPr>
          <a:xfrm>
            <a:off x="819800" y="1269550"/>
            <a:ext cx="10751700" cy="4851300"/>
          </a:xfrm>
          <a:prstGeom prst="rect">
            <a:avLst/>
          </a:prstGeom>
          <a:noFill/>
          <a:ln>
            <a:noFill/>
          </a:ln>
        </p:spPr>
        <p:txBody>
          <a:bodyPr anchorCtr="0" anchor="ctr" bIns="45700" lIns="91425" spcFirstLastPara="1" rIns="91425" wrap="square" tIns="45700">
            <a:normAutofit fontScale="25000" lnSpcReduction="10000"/>
          </a:bodyPr>
          <a:lstStyle/>
          <a:p>
            <a:pPr indent="0" lvl="0" marL="457200" marR="0" rtl="0" algn="just">
              <a:lnSpc>
                <a:spcPct val="90000"/>
              </a:lnSpc>
              <a:spcBef>
                <a:spcPts val="0"/>
              </a:spcBef>
              <a:spcAft>
                <a:spcPts val="0"/>
              </a:spcAft>
              <a:buClr>
                <a:srgbClr val="000000"/>
              </a:buClr>
              <a:buSzPct val="28767"/>
              <a:buFont typeface="Arial"/>
              <a:buNone/>
            </a:pPr>
            <a:r>
              <a:t/>
            </a:r>
            <a:endParaRPr b="0" i="0" sz="73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28767"/>
              <a:buFont typeface="Arial"/>
              <a:buNone/>
            </a:pPr>
            <a:r>
              <a:rPr b="0" i="0" lang="en-US" sz="7300" u="none" cap="none" strike="noStrike">
                <a:solidFill>
                  <a:schemeClr val="dk1"/>
                </a:solidFill>
                <a:latin typeface="Arial"/>
                <a:ea typeface="Arial"/>
                <a:cs typeface="Arial"/>
                <a:sym typeface="Arial"/>
              </a:rPr>
              <a:t>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41095"/>
              <a:buFont typeface="Arial"/>
              <a:buNone/>
            </a:pPr>
            <a:r>
              <a:rPr b="0" i="0" lang="en-US" sz="7300" u="none" cap="none" strike="noStrike">
                <a:solidFill>
                  <a:schemeClr val="dk1"/>
                </a:solidFill>
                <a:latin typeface="Arial"/>
                <a:ea typeface="Arial"/>
                <a:cs typeface="Arial"/>
                <a:sym typeface="Arial"/>
              </a:rPr>
              <a:t>Structured Reflection (35 mins)</a:t>
            </a:r>
            <a:endParaRPr b="0" i="0" sz="73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ct val="41095"/>
              <a:buFont typeface="Arial"/>
              <a:buNone/>
            </a:pPr>
            <a:r>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US" sz="7300" u="none" cap="none" strike="noStrike">
                <a:solidFill>
                  <a:schemeClr val="dk1"/>
                </a:solidFill>
                <a:latin typeface="Arial"/>
                <a:ea typeface="Arial"/>
                <a:cs typeface="Arial"/>
                <a:sym typeface="Arial"/>
              </a:rPr>
              <a:t>The diaries will be distributed to the facilitators along with the prompts for feedback on the training:</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41095"/>
              <a:buFont typeface="Arial"/>
              <a:buNone/>
            </a:pPr>
            <a:r>
              <a:rPr b="1" i="0" lang="en-US" sz="7300" u="none" cap="none" strike="noStrike">
                <a:solidFill>
                  <a:schemeClr val="dk1"/>
                </a:solidFill>
                <a:latin typeface="Arial"/>
                <a:ea typeface="Arial"/>
                <a:cs typeface="Arial"/>
                <a:sym typeface="Arial"/>
              </a:rPr>
              <a:t>Prompts</a:t>
            </a:r>
            <a:endParaRPr b="0" i="0" sz="7300" u="none" cap="none" strike="noStrike">
              <a:solidFill>
                <a:schemeClr val="dk1"/>
              </a:solidFill>
              <a:latin typeface="Arial"/>
              <a:ea typeface="Arial"/>
              <a:cs typeface="Arial"/>
              <a:sym typeface="Arial"/>
            </a:endParaRPr>
          </a:p>
          <a:p>
            <a:pPr indent="-115887" lvl="0" marL="0" marR="0" rtl="0" algn="l">
              <a:lnSpc>
                <a:spcPct val="100000"/>
              </a:lnSpc>
              <a:spcBef>
                <a:spcPts val="0"/>
              </a:spcBef>
              <a:spcAft>
                <a:spcPts val="0"/>
              </a:spcAft>
              <a:buClr>
                <a:schemeClr val="dk1"/>
              </a:buClr>
              <a:buSzPct val="100000"/>
              <a:buFont typeface="Arial"/>
              <a:buChar char="•"/>
            </a:pPr>
            <a:r>
              <a:rPr b="0" i="0" lang="en-US" sz="7300" u="none" cap="none" strike="noStrike">
                <a:solidFill>
                  <a:schemeClr val="dk1"/>
                </a:solidFill>
                <a:latin typeface="Arial"/>
                <a:ea typeface="Arial"/>
                <a:cs typeface="Arial"/>
                <a:sym typeface="Arial"/>
              </a:rPr>
              <a:t>Did you enjoy the activities?</a:t>
            </a:r>
            <a:endParaRPr b="0" i="0" sz="7300" u="none" cap="none" strike="noStrike">
              <a:solidFill>
                <a:schemeClr val="dk1"/>
              </a:solidFill>
              <a:latin typeface="Arial"/>
              <a:ea typeface="Arial"/>
              <a:cs typeface="Arial"/>
              <a:sym typeface="Arial"/>
            </a:endParaRPr>
          </a:p>
          <a:p>
            <a:pPr indent="-115887" lvl="0" marL="0" marR="0" rtl="0" algn="l">
              <a:lnSpc>
                <a:spcPct val="100000"/>
              </a:lnSpc>
              <a:spcBef>
                <a:spcPts val="0"/>
              </a:spcBef>
              <a:spcAft>
                <a:spcPts val="0"/>
              </a:spcAft>
              <a:buClr>
                <a:schemeClr val="dk1"/>
              </a:buClr>
              <a:buSzPct val="100000"/>
              <a:buFont typeface="Arial"/>
              <a:buChar char="•"/>
            </a:pPr>
            <a:r>
              <a:rPr b="0" i="0" lang="en-US" sz="7300" u="none" cap="none" strike="noStrike">
                <a:solidFill>
                  <a:schemeClr val="dk1"/>
                </a:solidFill>
                <a:latin typeface="Arial"/>
                <a:ea typeface="Arial"/>
                <a:cs typeface="Arial"/>
                <a:sym typeface="Arial"/>
              </a:rPr>
              <a:t>What did you learn about in today’s training? </a:t>
            </a:r>
            <a:endParaRPr b="0" i="0" sz="7300" u="none" cap="none" strike="noStrike">
              <a:solidFill>
                <a:schemeClr val="dk1"/>
              </a:solidFill>
              <a:latin typeface="Arial"/>
              <a:ea typeface="Arial"/>
              <a:cs typeface="Arial"/>
              <a:sym typeface="Arial"/>
            </a:endParaRPr>
          </a:p>
          <a:p>
            <a:pPr indent="-115887" lvl="0" marL="0" marR="0" rtl="0" algn="l">
              <a:lnSpc>
                <a:spcPct val="100000"/>
              </a:lnSpc>
              <a:spcBef>
                <a:spcPts val="0"/>
              </a:spcBef>
              <a:spcAft>
                <a:spcPts val="0"/>
              </a:spcAft>
              <a:buClr>
                <a:schemeClr val="dk1"/>
              </a:buClr>
              <a:buSzPct val="100000"/>
              <a:buFont typeface="Arial"/>
              <a:buChar char="•"/>
            </a:pPr>
            <a:r>
              <a:rPr b="0" i="0" lang="en-US" sz="7300" u="none" cap="none" strike="noStrike">
                <a:solidFill>
                  <a:schemeClr val="dk1"/>
                </a:solidFill>
                <a:latin typeface="Arial"/>
                <a:ea typeface="Arial"/>
                <a:cs typeface="Arial"/>
                <a:sym typeface="Arial"/>
              </a:rPr>
              <a:t>What would you change about today’s training? Etc.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1" i="0" lang="en-US" sz="7300" u="none" cap="none" strike="noStrike">
                <a:solidFill>
                  <a:schemeClr val="dk1"/>
                </a:solidFill>
                <a:latin typeface="Arial"/>
                <a:ea typeface="Arial"/>
                <a:cs typeface="Arial"/>
                <a:sym typeface="Arial"/>
              </a:rPr>
              <a:t>Directions</a:t>
            </a:r>
            <a:endParaRPr b="1"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US" sz="7300" u="none" cap="none" strike="noStrike">
                <a:solidFill>
                  <a:schemeClr val="dk1"/>
                </a:solidFill>
                <a:latin typeface="Arial"/>
                <a:ea typeface="Arial"/>
                <a:cs typeface="Arial"/>
                <a:sym typeface="Arial"/>
              </a:rPr>
              <a:t>Supervisors, please write your notes for the facilitators in the diaries. These will then be collected. </a:t>
            </a:r>
            <a:endParaRPr b="0" i="0" sz="7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US" sz="7300" u="none" cap="none" strike="noStrike">
                <a:solidFill>
                  <a:schemeClr val="dk1"/>
                </a:solidFill>
                <a:latin typeface="Arial"/>
                <a:ea typeface="Arial"/>
                <a:cs typeface="Arial"/>
                <a:sym typeface="Arial"/>
              </a:rPr>
              <a:t>The trainers will respond to the diary entries by writing back. You will get the diaries back tomorrow.</a:t>
            </a:r>
            <a:endParaRPr b="0" i="0" sz="73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1" i="1" sz="3000" u="none" cap="none" strike="noStrike">
              <a:solidFill>
                <a:srgbClr val="FF0000"/>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ct val="100000"/>
              <a:buFont typeface="Arial"/>
              <a:buNone/>
            </a:pPr>
            <a:r>
              <a:t/>
            </a:r>
            <a:endParaRPr b="1" i="1" sz="3000" u="none" cap="none" strike="noStrike">
              <a:solidFill>
                <a:srgbClr val="FF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ct val="100000"/>
              <a:buFont typeface="Arial"/>
              <a:buNone/>
            </a:pPr>
            <a:r>
              <a:t/>
            </a:r>
            <a:endParaRPr b="0" i="1" sz="2000" u="none" cap="none" strike="noStrike">
              <a:solidFill>
                <a:srgbClr val="231F20"/>
              </a:solidFill>
              <a:latin typeface="Arial"/>
              <a:ea typeface="Arial"/>
              <a:cs typeface="Arial"/>
              <a:sym typeface="Arial"/>
            </a:endParaRPr>
          </a:p>
          <a:p>
            <a:pPr indent="0" lvl="0" marL="457200" marR="0" rtl="0" algn="just">
              <a:lnSpc>
                <a:spcPct val="90000"/>
              </a:lnSpc>
              <a:spcBef>
                <a:spcPts val="120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415" name="Google Shape;415;ge8eb62678b_0_190"/>
          <p:cNvGrpSpPr/>
          <p:nvPr/>
        </p:nvGrpSpPr>
        <p:grpSpPr>
          <a:xfrm>
            <a:off x="599084" y="12"/>
            <a:ext cx="10972545" cy="1433183"/>
            <a:chOff x="153670" y="2406650"/>
            <a:chExt cx="7105650" cy="1410335"/>
          </a:xfrm>
        </p:grpSpPr>
        <p:pic>
          <p:nvPicPr>
            <p:cNvPr id="416" name="Google Shape;416;ge8eb62678b_0_19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17" name="Google Shape;417;ge8eb62678b_0_19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18" name="Google Shape;418;ge8eb62678b_0_19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19" name="Google Shape;419;ge8eb62678b_0_19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20" name="Google Shape;420;ge8eb62678b_0_190"/>
          <p:cNvSpPr txBox="1"/>
          <p:nvPr/>
        </p:nvSpPr>
        <p:spPr>
          <a:xfrm>
            <a:off x="81980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1200"/>
              </a:spcAft>
              <a:buClr>
                <a:schemeClr val="dk1"/>
              </a:buClr>
              <a:buSzPts val="1100"/>
              <a:buFont typeface="Arial"/>
              <a:buNone/>
            </a:pPr>
            <a:r>
              <a:t/>
            </a:r>
            <a:endParaRPr b="0" i="0" sz="2500" u="none" cap="none" strike="noStrike">
              <a:solidFill>
                <a:schemeClr val="dk1"/>
              </a:solidFill>
              <a:latin typeface="Arial"/>
              <a:ea typeface="Arial"/>
              <a:cs typeface="Arial"/>
              <a:sym typeface="Arial"/>
            </a:endParaRPr>
          </a:p>
        </p:txBody>
      </p:sp>
      <p:pic>
        <p:nvPicPr>
          <p:cNvPr id="421" name="Google Shape;421;ge8eb62678b_0_19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eb4a4e6fe1_0_0"/>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fontScale="55000" lnSpcReduction="10000"/>
          </a:bodyPr>
          <a:lstStyle/>
          <a:p>
            <a:pPr indent="0" lvl="0" marL="0" rtl="0" algn="ctr">
              <a:lnSpc>
                <a:spcPct val="115000"/>
              </a:lnSpc>
              <a:spcBef>
                <a:spcPts val="0"/>
              </a:spcBef>
              <a:spcAft>
                <a:spcPts val="0"/>
              </a:spcAft>
              <a:buClr>
                <a:schemeClr val="dk1"/>
              </a:buClr>
              <a:buSzPts val="605"/>
              <a:buFont typeface="Arial"/>
              <a:buNone/>
            </a:pPr>
            <a:r>
              <a:rPr b="1" lang="en-US" sz="5127">
                <a:solidFill>
                  <a:schemeClr val="dk1"/>
                </a:solidFill>
                <a:latin typeface="Calibri"/>
                <a:ea typeface="Calibri"/>
                <a:cs typeface="Calibri"/>
                <a:sym typeface="Calibri"/>
              </a:rPr>
              <a:t>What we are learning today</a:t>
            </a:r>
            <a:endParaRPr b="1" sz="5127">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ct val="45833"/>
              <a:buFont typeface="Arial"/>
              <a:buNone/>
            </a:pPr>
            <a:r>
              <a:t/>
            </a:r>
            <a:endParaRPr b="1" sz="24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4195">
                <a:solidFill>
                  <a:schemeClr val="dk1"/>
                </a:solidFill>
                <a:latin typeface="Calibri"/>
                <a:ea typeface="Calibri"/>
                <a:cs typeface="Calibri"/>
                <a:sym typeface="Calibri"/>
              </a:rPr>
              <a:t>After going through this unit, Participants will be able to</a:t>
            </a:r>
            <a:endParaRPr sz="4195">
              <a:solidFill>
                <a:schemeClr val="dk1"/>
              </a:solidFill>
              <a:latin typeface="Calibri"/>
              <a:ea typeface="Calibri"/>
              <a:cs typeface="Calibri"/>
              <a:sym typeface="Calibri"/>
            </a:endParaRPr>
          </a:p>
          <a:p>
            <a:pPr indent="-375143" lvl="0" marL="457200" rtl="0" algn="just">
              <a:lnSpc>
                <a:spcPct val="115000"/>
              </a:lnSpc>
              <a:spcBef>
                <a:spcPts val="1200"/>
              </a:spcBef>
              <a:spcAft>
                <a:spcPts val="0"/>
              </a:spcAft>
              <a:buClr>
                <a:schemeClr val="dk1"/>
              </a:buClr>
              <a:buSzPct val="100000"/>
              <a:buFont typeface="Calibri"/>
              <a:buChar char="●"/>
            </a:pPr>
            <a:r>
              <a:rPr lang="en-US" sz="4195">
                <a:solidFill>
                  <a:schemeClr val="dk1"/>
                </a:solidFill>
                <a:latin typeface="Calibri"/>
                <a:ea typeface="Calibri"/>
                <a:cs typeface="Calibri"/>
                <a:sym typeface="Calibri"/>
              </a:rPr>
              <a:t>Understand aims of teaching and learning mathematics education.</a:t>
            </a:r>
            <a:endParaRPr sz="4195">
              <a:solidFill>
                <a:schemeClr val="dk1"/>
              </a:solidFill>
              <a:latin typeface="Calibri"/>
              <a:ea typeface="Calibri"/>
              <a:cs typeface="Calibri"/>
              <a:sym typeface="Calibri"/>
            </a:endParaRPr>
          </a:p>
          <a:p>
            <a:pPr indent="-375143" lvl="0" marL="457200" rtl="0" algn="just">
              <a:lnSpc>
                <a:spcPct val="115000"/>
              </a:lnSpc>
              <a:spcBef>
                <a:spcPts val="0"/>
              </a:spcBef>
              <a:spcAft>
                <a:spcPts val="0"/>
              </a:spcAft>
              <a:buClr>
                <a:schemeClr val="dk1"/>
              </a:buClr>
              <a:buSzPct val="100000"/>
              <a:buFont typeface="Calibri"/>
              <a:buChar char="●"/>
            </a:pPr>
            <a:r>
              <a:rPr lang="en-US" sz="4195">
                <a:solidFill>
                  <a:schemeClr val="dk1"/>
                </a:solidFill>
                <a:latin typeface="Calibri"/>
                <a:ea typeface="Calibri"/>
                <a:cs typeface="Calibri"/>
                <a:sym typeface="Calibri"/>
              </a:rPr>
              <a:t> Identify the indicators of effective mathematics education.</a:t>
            </a:r>
            <a:endParaRPr sz="4195">
              <a:solidFill>
                <a:schemeClr val="dk1"/>
              </a:solidFill>
              <a:latin typeface="Calibri"/>
              <a:ea typeface="Calibri"/>
              <a:cs typeface="Calibri"/>
              <a:sym typeface="Calibri"/>
            </a:endParaRPr>
          </a:p>
          <a:p>
            <a:pPr indent="-375143" lvl="0" marL="457200" rtl="0" algn="just">
              <a:lnSpc>
                <a:spcPct val="115000"/>
              </a:lnSpc>
              <a:spcBef>
                <a:spcPts val="0"/>
              </a:spcBef>
              <a:spcAft>
                <a:spcPts val="0"/>
              </a:spcAft>
              <a:buClr>
                <a:schemeClr val="dk1"/>
              </a:buClr>
              <a:buSzPct val="100000"/>
              <a:buFont typeface="Calibri"/>
              <a:buChar char="●"/>
            </a:pPr>
            <a:r>
              <a:rPr lang="en-US" sz="4195">
                <a:solidFill>
                  <a:schemeClr val="dk1"/>
                </a:solidFill>
                <a:latin typeface="Calibri"/>
                <a:ea typeface="Calibri"/>
                <a:cs typeface="Calibri"/>
                <a:sym typeface="Calibri"/>
              </a:rPr>
              <a:t>Create a conducive learning environment in the school for Mathematization.</a:t>
            </a:r>
            <a:endParaRPr sz="4195">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427" name="Google Shape;427;geb4a4e6fe1_0_0"/>
          <p:cNvGrpSpPr/>
          <p:nvPr/>
        </p:nvGrpSpPr>
        <p:grpSpPr>
          <a:xfrm>
            <a:off x="599084" y="12"/>
            <a:ext cx="10972545" cy="1433183"/>
            <a:chOff x="153670" y="2406650"/>
            <a:chExt cx="7105650" cy="1410335"/>
          </a:xfrm>
        </p:grpSpPr>
        <p:pic>
          <p:nvPicPr>
            <p:cNvPr id="428" name="Google Shape;428;geb4a4e6fe1_0_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29" name="Google Shape;429;geb4a4e6fe1_0_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30" name="Google Shape;430;geb4a4e6fe1_0_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31" name="Google Shape;431;geb4a4e6fe1_0_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32" name="Google Shape;432;geb4a4e6fe1_0_0"/>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4: Pedagogy of Mathematics</a:t>
            </a:r>
            <a:endParaRPr b="1" i="0" sz="2800" u="none" cap="none" strike="noStrike">
              <a:solidFill>
                <a:schemeClr val="dk1"/>
              </a:solidFill>
              <a:latin typeface="Arial"/>
              <a:ea typeface="Arial"/>
              <a:cs typeface="Arial"/>
              <a:sym typeface="Arial"/>
            </a:endParaRPr>
          </a:p>
        </p:txBody>
      </p:sp>
      <p:pic>
        <p:nvPicPr>
          <p:cNvPr id="433" name="Google Shape;433;geb4a4e6fe1_0_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e8eb62678b_0_4"/>
          <p:cNvSpPr txBox="1"/>
          <p:nvPr/>
        </p:nvSpPr>
        <p:spPr>
          <a:xfrm>
            <a:off x="496950" y="1888425"/>
            <a:ext cx="10801800" cy="4232400"/>
          </a:xfrm>
          <a:prstGeom prst="rect">
            <a:avLst/>
          </a:prstGeom>
          <a:noFill/>
          <a:ln>
            <a:noFill/>
          </a:ln>
        </p:spPr>
        <p:txBody>
          <a:bodyPr anchorCtr="0" anchor="t" bIns="45700" lIns="91425" spcFirstLastPara="1" rIns="91425" wrap="square" tIns="45700">
            <a:normAutofit fontScale="85000" lnSpcReduction="20000"/>
          </a:bodyPr>
          <a:lstStyle/>
          <a:p>
            <a:pPr indent="0" lvl="0" marL="0" marR="101600" rtl="0" algn="l">
              <a:lnSpc>
                <a:spcPct val="150000"/>
              </a:lnSpc>
              <a:spcBef>
                <a:spcPts val="600"/>
              </a:spcBef>
              <a:spcAft>
                <a:spcPts val="0"/>
              </a:spcAft>
              <a:buNone/>
            </a:pPr>
            <a:r>
              <a:t/>
            </a:r>
            <a:endParaRPr sz="2400">
              <a:highlight>
                <a:srgbClr val="FFFFFF"/>
              </a:highlight>
              <a:latin typeface="Calibri"/>
              <a:ea typeface="Calibri"/>
              <a:cs typeface="Calibri"/>
              <a:sym typeface="Calibri"/>
            </a:endParaRPr>
          </a:p>
          <a:p>
            <a:pPr indent="0" lvl="0" marL="0" marR="101600" rtl="0" algn="l">
              <a:lnSpc>
                <a:spcPct val="150000"/>
              </a:lnSpc>
              <a:spcBef>
                <a:spcPts val="600"/>
              </a:spcBef>
              <a:spcAft>
                <a:spcPts val="0"/>
              </a:spcAft>
              <a:buNone/>
            </a:pPr>
            <a:r>
              <a:rPr lang="en-US" sz="2400">
                <a:highlight>
                  <a:srgbClr val="FFFFFF"/>
                </a:highlight>
                <a:latin typeface="Calibri"/>
                <a:ea typeface="Calibri"/>
                <a:cs typeface="Calibri"/>
                <a:sym typeface="Calibri"/>
              </a:rPr>
              <a:t>Listening to a radio Show</a:t>
            </a:r>
            <a:endParaRPr sz="2400">
              <a:highlight>
                <a:srgbClr val="FFFFFF"/>
              </a:highlight>
              <a:latin typeface="Calibri"/>
              <a:ea typeface="Calibri"/>
              <a:cs typeface="Calibri"/>
              <a:sym typeface="Calibri"/>
            </a:endParaRPr>
          </a:p>
          <a:p>
            <a:pPr indent="0" lvl="0" marL="0" marR="101600" rtl="0" algn="l">
              <a:lnSpc>
                <a:spcPct val="150000"/>
              </a:lnSpc>
              <a:spcBef>
                <a:spcPts val="600"/>
              </a:spcBef>
              <a:spcAft>
                <a:spcPts val="0"/>
              </a:spcAft>
              <a:buNone/>
            </a:pPr>
            <a:r>
              <a:rPr lang="en-US" sz="2400">
                <a:highlight>
                  <a:srgbClr val="FFFFFF"/>
                </a:highlight>
                <a:latin typeface="Calibri"/>
                <a:ea typeface="Calibri"/>
                <a:cs typeface="Calibri"/>
                <a:sym typeface="Calibri"/>
              </a:rPr>
              <a:t>Watching a Television</a:t>
            </a:r>
            <a:endParaRPr sz="2400">
              <a:highlight>
                <a:srgbClr val="FFFFFF"/>
              </a:highlight>
              <a:latin typeface="Calibri"/>
              <a:ea typeface="Calibri"/>
              <a:cs typeface="Calibri"/>
              <a:sym typeface="Calibri"/>
            </a:endParaRPr>
          </a:p>
          <a:p>
            <a:pPr indent="0" lvl="0" marL="0" marR="101600" rtl="0" algn="just">
              <a:lnSpc>
                <a:spcPct val="150000"/>
              </a:lnSpc>
              <a:spcBef>
                <a:spcPts val="600"/>
              </a:spcBef>
              <a:spcAft>
                <a:spcPts val="0"/>
              </a:spcAft>
              <a:buNone/>
            </a:pPr>
            <a:r>
              <a:rPr lang="en-US" sz="2400">
                <a:highlight>
                  <a:srgbClr val="FFFFFF"/>
                </a:highlight>
                <a:latin typeface="Calibri"/>
                <a:ea typeface="Calibri"/>
                <a:cs typeface="Calibri"/>
                <a:sym typeface="Calibri"/>
              </a:rPr>
              <a:t>Walking on the Street</a:t>
            </a:r>
            <a:endParaRPr sz="2400">
              <a:highlight>
                <a:srgbClr val="FFFFFF"/>
              </a:highlight>
              <a:latin typeface="Calibri"/>
              <a:ea typeface="Calibri"/>
              <a:cs typeface="Calibri"/>
              <a:sym typeface="Calibri"/>
            </a:endParaRPr>
          </a:p>
          <a:p>
            <a:pPr indent="0" lvl="0" marL="0" marR="101600" rtl="0" algn="just">
              <a:lnSpc>
                <a:spcPct val="150000"/>
              </a:lnSpc>
              <a:spcBef>
                <a:spcPts val="600"/>
              </a:spcBef>
              <a:spcAft>
                <a:spcPts val="0"/>
              </a:spcAft>
              <a:buNone/>
            </a:pPr>
            <a:r>
              <a:rPr lang="en-US" sz="2400">
                <a:highlight>
                  <a:srgbClr val="FFFFFF"/>
                </a:highlight>
                <a:latin typeface="Calibri"/>
                <a:ea typeface="Calibri"/>
                <a:cs typeface="Calibri"/>
                <a:sym typeface="Calibri"/>
              </a:rPr>
              <a:t>Having Food</a:t>
            </a:r>
            <a:endParaRPr sz="2400">
              <a:highlight>
                <a:srgbClr val="FFFFFF"/>
              </a:highlight>
              <a:latin typeface="Calibri"/>
              <a:ea typeface="Calibri"/>
              <a:cs typeface="Calibri"/>
              <a:sym typeface="Calibri"/>
            </a:endParaRPr>
          </a:p>
          <a:p>
            <a:pPr indent="0" lvl="0" marL="0" marR="101600" rtl="0" algn="just">
              <a:lnSpc>
                <a:spcPct val="150000"/>
              </a:lnSpc>
              <a:spcBef>
                <a:spcPts val="600"/>
              </a:spcBef>
              <a:spcAft>
                <a:spcPts val="0"/>
              </a:spcAft>
              <a:buNone/>
            </a:pPr>
            <a:r>
              <a:rPr lang="en-US" sz="2400">
                <a:highlight>
                  <a:srgbClr val="FFFFFF"/>
                </a:highlight>
                <a:latin typeface="Calibri"/>
                <a:ea typeface="Calibri"/>
                <a:cs typeface="Calibri"/>
                <a:sym typeface="Calibri"/>
              </a:rPr>
              <a:t>Interacting in a group</a:t>
            </a:r>
            <a:endParaRPr sz="2400">
              <a:highlight>
                <a:srgbClr val="FFFFFF"/>
              </a:highlight>
              <a:latin typeface="Calibri"/>
              <a:ea typeface="Calibri"/>
              <a:cs typeface="Calibri"/>
              <a:sym typeface="Calibri"/>
            </a:endParaRPr>
          </a:p>
          <a:p>
            <a:pPr indent="0" lvl="0" marL="0" marR="101600" rtl="0" algn="just">
              <a:lnSpc>
                <a:spcPct val="150000"/>
              </a:lnSpc>
              <a:spcBef>
                <a:spcPts val="600"/>
              </a:spcBef>
              <a:spcAft>
                <a:spcPts val="0"/>
              </a:spcAft>
              <a:buNone/>
            </a:pPr>
            <a:r>
              <a:rPr lang="en-US" sz="2400">
                <a:highlight>
                  <a:srgbClr val="FFFFFF"/>
                </a:highlight>
                <a:latin typeface="Calibri"/>
                <a:ea typeface="Calibri"/>
                <a:cs typeface="Calibri"/>
                <a:sym typeface="Calibri"/>
              </a:rPr>
              <a:t>Playing football with Friends</a:t>
            </a:r>
            <a:endParaRPr sz="2400">
              <a:highlight>
                <a:srgbClr val="FFFFFF"/>
              </a:highlight>
              <a:latin typeface="Calibri"/>
              <a:ea typeface="Calibri"/>
              <a:cs typeface="Calibri"/>
              <a:sym typeface="Calibri"/>
            </a:endParaRPr>
          </a:p>
          <a:p>
            <a:pPr indent="0" lvl="0" marL="0" marR="101600" rtl="0" algn="just">
              <a:lnSpc>
                <a:spcPct val="150000"/>
              </a:lnSpc>
              <a:spcBef>
                <a:spcPts val="600"/>
              </a:spcBef>
              <a:spcAft>
                <a:spcPts val="0"/>
              </a:spcAft>
              <a:buNone/>
            </a:pPr>
            <a:r>
              <a:t/>
            </a:r>
            <a:endParaRPr sz="1100">
              <a:highlight>
                <a:srgbClr val="FFFFFF"/>
              </a:highlight>
              <a:latin typeface="Calibri"/>
              <a:ea typeface="Calibri"/>
              <a:cs typeface="Calibri"/>
              <a:sym typeface="Calibri"/>
            </a:endParaRPr>
          </a:p>
          <a:p>
            <a:pPr indent="0" lvl="0" marL="457200" rtl="0" algn="l">
              <a:lnSpc>
                <a:spcPct val="115000"/>
              </a:lnSpc>
              <a:spcBef>
                <a:spcPts val="600"/>
              </a:spcBef>
              <a:spcAft>
                <a:spcPts val="0"/>
              </a:spcAft>
              <a:buNone/>
            </a:pPr>
            <a:r>
              <a:t/>
            </a:r>
            <a:endParaRPr b="1" sz="2900">
              <a:solidFill>
                <a:schemeClr val="dk1"/>
              </a:solidFill>
              <a:latin typeface="Calibri"/>
              <a:ea typeface="Calibri"/>
              <a:cs typeface="Calibri"/>
              <a:sym typeface="Calibri"/>
            </a:endParaRPr>
          </a:p>
        </p:txBody>
      </p:sp>
      <p:grpSp>
        <p:nvGrpSpPr>
          <p:cNvPr id="113" name="Google Shape;113;ge8eb62678b_0_4"/>
          <p:cNvGrpSpPr/>
          <p:nvPr/>
        </p:nvGrpSpPr>
        <p:grpSpPr>
          <a:xfrm>
            <a:off x="599084" y="12"/>
            <a:ext cx="10972545" cy="1433183"/>
            <a:chOff x="153670" y="2406650"/>
            <a:chExt cx="7105650" cy="1410335"/>
          </a:xfrm>
        </p:grpSpPr>
        <p:pic>
          <p:nvPicPr>
            <p:cNvPr id="114" name="Google Shape;114;ge8eb62678b_0_4"/>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15" name="Google Shape;115;ge8eb62678b_0_4"/>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116" name="Google Shape;116;ge8eb62678b_0_4"/>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117" name="Google Shape;117;ge8eb62678b_0_4"/>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18" name="Google Shape;118;ge8eb62678b_0_4"/>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a:t>
            </a:r>
            <a:r>
              <a:rPr b="1" lang="en-US" sz="2800">
                <a:solidFill>
                  <a:schemeClr val="dk1"/>
                </a:solidFill>
              </a:rPr>
              <a:t> 1</a:t>
            </a:r>
            <a:endParaRPr b="1" i="0" sz="2800" u="none" cap="none" strike="noStrike">
              <a:solidFill>
                <a:schemeClr val="dk1"/>
              </a:solidFill>
              <a:latin typeface="Arial"/>
              <a:ea typeface="Arial"/>
              <a:cs typeface="Arial"/>
              <a:sym typeface="Arial"/>
            </a:endParaRPr>
          </a:p>
        </p:txBody>
      </p:sp>
      <p:pic>
        <p:nvPicPr>
          <p:cNvPr id="119" name="Google Shape;119;ge8eb62678b_0_4"/>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eb4a4e6fe1_0_11"/>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1200"/>
              </a:spcBef>
              <a:spcAft>
                <a:spcPts val="0"/>
              </a:spcAft>
              <a:buNone/>
            </a:pPr>
            <a:r>
              <a:rPr b="1" lang="en-US" sz="2500">
                <a:solidFill>
                  <a:schemeClr val="dk1"/>
                </a:solidFill>
                <a:highlight>
                  <a:srgbClr val="FFFFFF"/>
                </a:highlight>
                <a:latin typeface="Calibri"/>
                <a:ea typeface="Calibri"/>
                <a:cs typeface="Calibri"/>
                <a:sym typeface="Calibri"/>
              </a:rPr>
              <a:t>Activity 1:</a:t>
            </a:r>
            <a:r>
              <a:rPr lang="en-US" sz="2500">
                <a:solidFill>
                  <a:schemeClr val="dk1"/>
                </a:solidFill>
                <a:highlight>
                  <a:srgbClr val="FFFFFF"/>
                </a:highlight>
                <a:latin typeface="Calibri"/>
                <a:ea typeface="Calibri"/>
                <a:cs typeface="Calibri"/>
                <a:sym typeface="Calibri"/>
              </a:rPr>
              <a:t> Why Mathematics?</a:t>
            </a:r>
            <a:endParaRPr sz="5595">
              <a:solidFill>
                <a:schemeClr val="dk1"/>
              </a:solidFill>
              <a:latin typeface="Calibri"/>
              <a:ea typeface="Calibri"/>
              <a:cs typeface="Calibri"/>
              <a:sym typeface="Calibri"/>
            </a:endParaRPr>
          </a:p>
          <a:p>
            <a:pPr indent="0" lvl="0" marL="457200" rtl="0" algn="l">
              <a:lnSpc>
                <a:spcPct val="115000"/>
              </a:lnSpc>
              <a:spcBef>
                <a:spcPts val="8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439" name="Google Shape;439;geb4a4e6fe1_0_11"/>
          <p:cNvGrpSpPr/>
          <p:nvPr/>
        </p:nvGrpSpPr>
        <p:grpSpPr>
          <a:xfrm>
            <a:off x="599084" y="12"/>
            <a:ext cx="10972545" cy="1433183"/>
            <a:chOff x="153670" y="2406650"/>
            <a:chExt cx="7105650" cy="1410335"/>
          </a:xfrm>
        </p:grpSpPr>
        <p:pic>
          <p:nvPicPr>
            <p:cNvPr id="440" name="Google Shape;440;geb4a4e6fe1_0_1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41" name="Google Shape;441;geb4a4e6fe1_0_11"/>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42" name="Google Shape;442;geb4a4e6fe1_0_11"/>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43" name="Google Shape;443;geb4a4e6fe1_0_1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44" name="Google Shape;444;geb4a4e6fe1_0_11"/>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1</a:t>
            </a:r>
            <a:r>
              <a:rPr b="1" lang="en-US" sz="2800">
                <a:solidFill>
                  <a:schemeClr val="dk1"/>
                </a:solidFill>
              </a:rPr>
              <a:t> </a:t>
            </a:r>
            <a:endParaRPr b="1" i="0" sz="2800" u="none" cap="none" strike="noStrike">
              <a:solidFill>
                <a:schemeClr val="dk1"/>
              </a:solidFill>
              <a:latin typeface="Arial"/>
              <a:ea typeface="Arial"/>
              <a:cs typeface="Arial"/>
              <a:sym typeface="Arial"/>
            </a:endParaRPr>
          </a:p>
        </p:txBody>
      </p:sp>
      <p:pic>
        <p:nvPicPr>
          <p:cNvPr id="445" name="Google Shape;445;geb4a4e6fe1_0_1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eb4a4e6fe1_0_22"/>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1200"/>
              </a:spcBef>
              <a:spcAft>
                <a:spcPts val="0"/>
              </a:spcAft>
              <a:buNone/>
            </a:pPr>
            <a:r>
              <a:t/>
            </a:r>
            <a:endParaRPr sz="5595">
              <a:solidFill>
                <a:schemeClr val="dk1"/>
              </a:solidFill>
              <a:latin typeface="Calibri"/>
              <a:ea typeface="Calibri"/>
              <a:cs typeface="Calibri"/>
              <a:sym typeface="Calibri"/>
            </a:endParaRPr>
          </a:p>
          <a:p>
            <a:pPr indent="0" lvl="0" marL="457200" rtl="0" algn="l">
              <a:lnSpc>
                <a:spcPct val="115000"/>
              </a:lnSpc>
              <a:spcBef>
                <a:spcPts val="8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451" name="Google Shape;451;geb4a4e6fe1_0_22"/>
          <p:cNvGrpSpPr/>
          <p:nvPr/>
        </p:nvGrpSpPr>
        <p:grpSpPr>
          <a:xfrm>
            <a:off x="599084" y="12"/>
            <a:ext cx="10972545" cy="1433183"/>
            <a:chOff x="153670" y="2406650"/>
            <a:chExt cx="7105650" cy="1410335"/>
          </a:xfrm>
        </p:grpSpPr>
        <p:pic>
          <p:nvPicPr>
            <p:cNvPr id="452" name="Google Shape;452;geb4a4e6fe1_0_22"/>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53" name="Google Shape;453;geb4a4e6fe1_0_22"/>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54" name="Google Shape;454;geb4a4e6fe1_0_22"/>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55" name="Google Shape;455;geb4a4e6fe1_0_22"/>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56" name="Google Shape;456;geb4a4e6fe1_0_22"/>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457" name="Google Shape;457;geb4a4e6fe1_0_22"/>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pic>
        <p:nvPicPr>
          <p:cNvPr id="458" name="Google Shape;458;geb4a4e6fe1_0_22"/>
          <p:cNvPicPr preferRelativeResize="0"/>
          <p:nvPr/>
        </p:nvPicPr>
        <p:blipFill>
          <a:blip r:embed="rId7">
            <a:alphaModFix/>
          </a:blip>
          <a:stretch>
            <a:fillRect/>
          </a:stretch>
        </p:blipFill>
        <p:spPr>
          <a:xfrm>
            <a:off x="2416874" y="1219203"/>
            <a:ext cx="7717775" cy="4620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eb4a4e6fe1_0_35"/>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None/>
            </a:pPr>
            <a:r>
              <a:t/>
            </a:r>
            <a:endParaRPr sz="2300">
              <a:solidFill>
                <a:schemeClr val="dk1"/>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t/>
            </a:r>
            <a:endParaRPr sz="2300">
              <a:solidFill>
                <a:schemeClr val="dk1"/>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2300">
                <a:solidFill>
                  <a:schemeClr val="dk1"/>
                </a:solidFill>
                <a:highlight>
                  <a:srgbClr val="FFFFFF"/>
                </a:highlight>
                <a:latin typeface="Calibri"/>
                <a:ea typeface="Calibri"/>
                <a:cs typeface="Calibri"/>
                <a:sym typeface="Calibri"/>
              </a:rPr>
              <a:t>To Understanding the usages of different materials and tools which can be used to solve mathematical problems.</a:t>
            </a:r>
            <a:endParaRPr sz="6795">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464" name="Google Shape;464;geb4a4e6fe1_0_35"/>
          <p:cNvGrpSpPr/>
          <p:nvPr/>
        </p:nvGrpSpPr>
        <p:grpSpPr>
          <a:xfrm>
            <a:off x="599084" y="12"/>
            <a:ext cx="10972545" cy="1433183"/>
            <a:chOff x="153670" y="2406650"/>
            <a:chExt cx="7105650" cy="1410335"/>
          </a:xfrm>
        </p:grpSpPr>
        <p:pic>
          <p:nvPicPr>
            <p:cNvPr id="465" name="Google Shape;465;geb4a4e6fe1_0_35"/>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66" name="Google Shape;466;geb4a4e6fe1_0_35"/>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67" name="Google Shape;467;geb4a4e6fe1_0_35"/>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68" name="Google Shape;468;geb4a4e6fe1_0_35"/>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69" name="Google Shape;469;geb4a4e6fe1_0_35"/>
          <p:cNvSpPr txBox="1"/>
          <p:nvPr/>
        </p:nvSpPr>
        <p:spPr>
          <a:xfrm>
            <a:off x="871650" y="1327989"/>
            <a:ext cx="10700100" cy="849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1" lang="en-US" sz="2000">
                <a:solidFill>
                  <a:schemeClr val="dk1"/>
                </a:solidFill>
              </a:rPr>
              <a:t>Activity 2 </a:t>
            </a:r>
            <a:r>
              <a:rPr b="1" lang="en-US" sz="2000">
                <a:solidFill>
                  <a:schemeClr val="dk1"/>
                </a:solidFill>
              </a:rPr>
              <a:t> </a:t>
            </a:r>
            <a:r>
              <a:rPr b="1" lang="en-US" sz="2000">
                <a:solidFill>
                  <a:schemeClr val="dk1"/>
                </a:solidFill>
                <a:highlight>
                  <a:srgbClr val="FFFFFF"/>
                </a:highlight>
              </a:rPr>
              <a:t>Understanding the usages of different materials and tools which can be used to solve mathematical problems.</a:t>
            </a:r>
            <a:endParaRPr b="1" sz="2000">
              <a:solidFill>
                <a:schemeClr val="dk1"/>
              </a:solidFill>
            </a:endParaRPr>
          </a:p>
        </p:txBody>
      </p:sp>
      <p:pic>
        <p:nvPicPr>
          <p:cNvPr id="470" name="Google Shape;470;geb4a4e6fe1_0_35"/>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eb4a4e6fe1_0_61"/>
          <p:cNvSpPr txBox="1"/>
          <p:nvPr/>
        </p:nvSpPr>
        <p:spPr>
          <a:xfrm>
            <a:off x="809100" y="1873199"/>
            <a:ext cx="10552500" cy="31116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None/>
            </a:pPr>
            <a:r>
              <a:rPr lang="en-US" sz="2300">
                <a:solidFill>
                  <a:schemeClr val="dk1"/>
                </a:solidFill>
                <a:highlight>
                  <a:srgbClr val="FFFFFF"/>
                </a:highlight>
                <a:latin typeface="Calibri"/>
                <a:ea typeface="Calibri"/>
                <a:cs typeface="Calibri"/>
                <a:sym typeface="Calibri"/>
              </a:rPr>
              <a:t>Objective</a:t>
            </a:r>
            <a:r>
              <a:rPr lang="en-US" sz="2300">
                <a:solidFill>
                  <a:schemeClr val="dk1"/>
                </a:solidFill>
                <a:highlight>
                  <a:srgbClr val="FFFFFF"/>
                </a:highlight>
                <a:latin typeface="Calibri"/>
                <a:ea typeface="Calibri"/>
                <a:cs typeface="Calibri"/>
                <a:sym typeface="Calibri"/>
              </a:rPr>
              <a:t>: </a:t>
            </a:r>
            <a:r>
              <a:rPr lang="en-US" sz="2300">
                <a:solidFill>
                  <a:schemeClr val="dk1"/>
                </a:solidFill>
                <a:highlight>
                  <a:srgbClr val="FFFFFF"/>
                </a:highlight>
                <a:latin typeface="Calibri"/>
                <a:ea typeface="Calibri"/>
                <a:cs typeface="Calibri"/>
                <a:sym typeface="Calibri"/>
              </a:rPr>
              <a:t>To Understanding the usages of different materials and tools which can be used to solve mathematical problems.</a:t>
            </a:r>
            <a:endParaRPr sz="6795">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476" name="Google Shape;476;geb4a4e6fe1_0_61"/>
          <p:cNvGrpSpPr/>
          <p:nvPr/>
        </p:nvGrpSpPr>
        <p:grpSpPr>
          <a:xfrm>
            <a:off x="599084" y="12"/>
            <a:ext cx="10972545" cy="1433183"/>
            <a:chOff x="153670" y="2406650"/>
            <a:chExt cx="7105650" cy="1410335"/>
          </a:xfrm>
        </p:grpSpPr>
        <p:pic>
          <p:nvPicPr>
            <p:cNvPr id="477" name="Google Shape;477;geb4a4e6fe1_0_6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78" name="Google Shape;478;geb4a4e6fe1_0_61"/>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79" name="Google Shape;479;geb4a4e6fe1_0_61"/>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80" name="Google Shape;480;geb4a4e6fe1_0_6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81" name="Google Shape;481;geb4a4e6fe1_0_61"/>
          <p:cNvSpPr txBox="1"/>
          <p:nvPr/>
        </p:nvSpPr>
        <p:spPr>
          <a:xfrm>
            <a:off x="871656" y="1328011"/>
            <a:ext cx="10427400" cy="4158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ctr">
              <a:lnSpc>
                <a:spcPct val="90000"/>
              </a:lnSpc>
              <a:spcBef>
                <a:spcPts val="0"/>
              </a:spcBef>
              <a:spcAft>
                <a:spcPts val="0"/>
              </a:spcAft>
              <a:buClr>
                <a:schemeClr val="dk1"/>
              </a:buClr>
              <a:buSzPct val="29166"/>
              <a:buFont typeface="Arial"/>
              <a:buNone/>
            </a:pPr>
            <a:r>
              <a:rPr b="1" lang="en-US" sz="9600">
                <a:solidFill>
                  <a:schemeClr val="dk1"/>
                </a:solidFill>
              </a:rPr>
              <a:t>Activity 3: </a:t>
            </a:r>
            <a:r>
              <a:rPr b="1" lang="en-US" sz="9600">
                <a:solidFill>
                  <a:schemeClr val="dk1"/>
                </a:solidFill>
                <a:highlight>
                  <a:srgbClr val="FFFFFF"/>
                </a:highlight>
              </a:rPr>
              <a:t>Structure discussion around Video</a:t>
            </a:r>
            <a:endParaRPr b="1" sz="9600">
              <a:solidFill>
                <a:schemeClr val="dk1"/>
              </a:solidFill>
            </a:endParaRPr>
          </a:p>
          <a:p>
            <a:pPr indent="0" lvl="0" marL="0" marR="0" rtl="0" algn="ctr">
              <a:lnSpc>
                <a:spcPct val="90000"/>
              </a:lnSpc>
              <a:spcBef>
                <a:spcPts val="0"/>
              </a:spcBef>
              <a:spcAft>
                <a:spcPts val="0"/>
              </a:spcAft>
              <a:buClr>
                <a:schemeClr val="dk1"/>
              </a:buClr>
              <a:buSzPct val="100000"/>
              <a:buFont typeface="Arial"/>
              <a:buNone/>
            </a:pPr>
            <a:r>
              <a:rPr b="1" lang="en-US" sz="2800">
                <a:solidFill>
                  <a:schemeClr val="dk1"/>
                </a:solidFill>
              </a:rPr>
              <a:t> </a:t>
            </a:r>
            <a:endParaRPr b="1" i="0" sz="2800" u="none" cap="none" strike="noStrike">
              <a:solidFill>
                <a:schemeClr val="dk1"/>
              </a:solidFill>
              <a:latin typeface="Arial"/>
              <a:ea typeface="Arial"/>
              <a:cs typeface="Arial"/>
              <a:sym typeface="Arial"/>
            </a:endParaRPr>
          </a:p>
        </p:txBody>
      </p:sp>
      <p:pic>
        <p:nvPicPr>
          <p:cNvPr id="482" name="Google Shape;482;geb4a4e6fe1_0_6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eb4a4e6fe1_0_50"/>
          <p:cNvSpPr txBox="1"/>
          <p:nvPr/>
        </p:nvSpPr>
        <p:spPr>
          <a:xfrm>
            <a:off x="746550" y="1743800"/>
            <a:ext cx="10972500" cy="3882000"/>
          </a:xfrm>
          <a:prstGeom prst="rect">
            <a:avLst/>
          </a:prstGeom>
          <a:noFill/>
          <a:ln>
            <a:noFill/>
          </a:ln>
        </p:spPr>
        <p:txBody>
          <a:bodyPr anchorCtr="0" anchor="ctr" bIns="45700" lIns="91425" spcFirstLastPara="1" rIns="91425" wrap="square" tIns="45700">
            <a:normAutofit fontScale="32500"/>
          </a:bodyPr>
          <a:lstStyle/>
          <a:p>
            <a:pPr indent="-346868" lvl="0" marL="457200" rtl="0" algn="just">
              <a:lnSpc>
                <a:spcPct val="115000"/>
              </a:lnSpc>
              <a:spcBef>
                <a:spcPts val="1100"/>
              </a:spcBef>
              <a:spcAft>
                <a:spcPts val="0"/>
              </a:spcAft>
              <a:buClr>
                <a:schemeClr val="dk1"/>
              </a:buClr>
              <a:buSzPct val="100000"/>
              <a:buFont typeface="Calibri"/>
              <a:buChar char="●"/>
            </a:pPr>
            <a:r>
              <a:rPr lang="en-US" sz="5730">
                <a:solidFill>
                  <a:schemeClr val="dk1"/>
                </a:solidFill>
                <a:latin typeface="Calibri"/>
                <a:ea typeface="Calibri"/>
                <a:cs typeface="Calibri"/>
                <a:sym typeface="Calibri"/>
              </a:rPr>
              <a:t>How did ancient Mathematics contribute to modern day life? </a:t>
            </a:r>
            <a:endParaRPr sz="5730">
              <a:solidFill>
                <a:schemeClr val="dk1"/>
              </a:solidFill>
              <a:latin typeface="Calibri"/>
              <a:ea typeface="Calibri"/>
              <a:cs typeface="Calibri"/>
              <a:sym typeface="Calibri"/>
            </a:endParaRPr>
          </a:p>
          <a:p>
            <a:pPr indent="-346868" lvl="0" marL="457200" rtl="0" algn="just">
              <a:lnSpc>
                <a:spcPct val="115000"/>
              </a:lnSpc>
              <a:spcBef>
                <a:spcPts val="0"/>
              </a:spcBef>
              <a:spcAft>
                <a:spcPts val="0"/>
              </a:spcAft>
              <a:buClr>
                <a:schemeClr val="dk1"/>
              </a:buClr>
              <a:buSzPct val="100000"/>
              <a:buFont typeface="Calibri"/>
              <a:buChar char="●"/>
            </a:pPr>
            <a:r>
              <a:rPr lang="en-US" sz="5730">
                <a:solidFill>
                  <a:schemeClr val="dk1"/>
                </a:solidFill>
                <a:latin typeface="Calibri"/>
                <a:ea typeface="Calibri"/>
                <a:cs typeface="Calibri"/>
                <a:sym typeface="Calibri"/>
              </a:rPr>
              <a:t>How does Mathematics affect our daily lives? (While cooking: by using ingredient we use promotional reasoning, All kind of Transaction with Bank, at Market to buy groceries, Fruits etc.  )</a:t>
            </a:r>
            <a:endParaRPr sz="5730">
              <a:solidFill>
                <a:schemeClr val="dk1"/>
              </a:solidFill>
              <a:latin typeface="Calibri"/>
              <a:ea typeface="Calibri"/>
              <a:cs typeface="Calibri"/>
              <a:sym typeface="Calibri"/>
            </a:endParaRPr>
          </a:p>
          <a:p>
            <a:pPr indent="-346868" lvl="0" marL="457200" rtl="0" algn="just">
              <a:lnSpc>
                <a:spcPct val="115000"/>
              </a:lnSpc>
              <a:spcBef>
                <a:spcPts val="0"/>
              </a:spcBef>
              <a:spcAft>
                <a:spcPts val="0"/>
              </a:spcAft>
              <a:buClr>
                <a:schemeClr val="dk1"/>
              </a:buClr>
              <a:buSzPct val="100000"/>
              <a:buFont typeface="Calibri"/>
              <a:buChar char="●"/>
            </a:pPr>
            <a:r>
              <a:rPr lang="en-US" sz="5730">
                <a:solidFill>
                  <a:schemeClr val="dk1"/>
                </a:solidFill>
                <a:latin typeface="Calibri"/>
                <a:ea typeface="Calibri"/>
                <a:cs typeface="Calibri"/>
                <a:sym typeface="Calibri"/>
              </a:rPr>
              <a:t>Why are women underrepresented in Mathematics fields ?</a:t>
            </a:r>
            <a:endParaRPr sz="5730">
              <a:solidFill>
                <a:schemeClr val="dk1"/>
              </a:solidFill>
              <a:latin typeface="Calibri"/>
              <a:ea typeface="Calibri"/>
              <a:cs typeface="Calibri"/>
              <a:sym typeface="Calibri"/>
            </a:endParaRPr>
          </a:p>
          <a:p>
            <a:pPr indent="-346868" lvl="0" marL="457200" rtl="0" algn="just">
              <a:lnSpc>
                <a:spcPct val="115000"/>
              </a:lnSpc>
              <a:spcBef>
                <a:spcPts val="0"/>
              </a:spcBef>
              <a:spcAft>
                <a:spcPts val="0"/>
              </a:spcAft>
              <a:buClr>
                <a:schemeClr val="dk1"/>
              </a:buClr>
              <a:buSzPct val="100000"/>
              <a:buFont typeface="Calibri"/>
              <a:buChar char="●"/>
            </a:pPr>
            <a:r>
              <a:rPr lang="en-US" sz="5730">
                <a:solidFill>
                  <a:schemeClr val="dk1"/>
                </a:solidFill>
                <a:highlight>
                  <a:srgbClr val="FFFFFF"/>
                </a:highlight>
                <a:latin typeface="Calibri"/>
                <a:ea typeface="Calibri"/>
                <a:cs typeface="Calibri"/>
                <a:sym typeface="Calibri"/>
              </a:rPr>
              <a:t>Is there some new way in which the teacher can present a concept in order to make it more meaningful and more interesting?</a:t>
            </a:r>
            <a:endParaRPr sz="5730">
              <a:solidFill>
                <a:schemeClr val="dk1"/>
              </a:solidFill>
              <a:highlight>
                <a:srgbClr val="FFFFFF"/>
              </a:highlight>
              <a:latin typeface="Calibri"/>
              <a:ea typeface="Calibri"/>
              <a:cs typeface="Calibri"/>
              <a:sym typeface="Calibri"/>
            </a:endParaRPr>
          </a:p>
          <a:p>
            <a:pPr indent="-346868" lvl="0" marL="457200" rtl="0" algn="just">
              <a:lnSpc>
                <a:spcPct val="115000"/>
              </a:lnSpc>
              <a:spcBef>
                <a:spcPts val="0"/>
              </a:spcBef>
              <a:spcAft>
                <a:spcPts val="0"/>
              </a:spcAft>
              <a:buClr>
                <a:schemeClr val="dk1"/>
              </a:buClr>
              <a:buSzPct val="100000"/>
              <a:buFont typeface="Calibri"/>
              <a:buChar char="●"/>
            </a:pPr>
            <a:r>
              <a:rPr lang="en-US" sz="5730">
                <a:solidFill>
                  <a:schemeClr val="dk1"/>
                </a:solidFill>
                <a:highlight>
                  <a:srgbClr val="FFFFFF"/>
                </a:highlight>
                <a:latin typeface="Calibri"/>
                <a:ea typeface="Calibri"/>
                <a:cs typeface="Calibri"/>
                <a:sym typeface="Calibri"/>
              </a:rPr>
              <a:t>What activities, demonstrations, teaching aids, etc. would enrich the classroom presentation? (Take any textbook example)</a:t>
            </a:r>
            <a:endParaRPr sz="5730">
              <a:solidFill>
                <a:schemeClr val="dk1"/>
              </a:solidFill>
              <a:highlight>
                <a:srgbClr val="FFFFFF"/>
              </a:highlight>
              <a:latin typeface="Calibri"/>
              <a:ea typeface="Calibri"/>
              <a:cs typeface="Calibri"/>
              <a:sym typeface="Calibri"/>
            </a:endParaRPr>
          </a:p>
          <a:p>
            <a:pPr indent="-346868" lvl="0" marL="457200" rtl="0" algn="just">
              <a:lnSpc>
                <a:spcPct val="115000"/>
              </a:lnSpc>
              <a:spcBef>
                <a:spcPts val="0"/>
              </a:spcBef>
              <a:spcAft>
                <a:spcPts val="0"/>
              </a:spcAft>
              <a:buClr>
                <a:schemeClr val="dk1"/>
              </a:buClr>
              <a:buSzPct val="100000"/>
              <a:buFont typeface="Calibri"/>
              <a:buChar char="●"/>
            </a:pPr>
            <a:r>
              <a:rPr lang="en-US" sz="5730">
                <a:solidFill>
                  <a:schemeClr val="dk1"/>
                </a:solidFill>
                <a:highlight>
                  <a:srgbClr val="FFFFFF"/>
                </a:highlight>
                <a:latin typeface="Calibri"/>
                <a:ea typeface="Calibri"/>
                <a:cs typeface="Calibri"/>
                <a:sym typeface="Calibri"/>
              </a:rPr>
              <a:t>How can you support Maths teachers as part of your responsibility? (Your own preparation, Strategies with reference to National Goal)</a:t>
            </a:r>
            <a:endParaRPr sz="5730">
              <a:solidFill>
                <a:schemeClr val="dk1"/>
              </a:solidFill>
              <a:highlight>
                <a:srgbClr val="FFFFFF"/>
              </a:highlight>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488" name="Google Shape;488;geb4a4e6fe1_0_50"/>
          <p:cNvGrpSpPr/>
          <p:nvPr/>
        </p:nvGrpSpPr>
        <p:grpSpPr>
          <a:xfrm>
            <a:off x="599084" y="12"/>
            <a:ext cx="10972545" cy="1433183"/>
            <a:chOff x="153670" y="2406650"/>
            <a:chExt cx="7105650" cy="1410335"/>
          </a:xfrm>
        </p:grpSpPr>
        <p:pic>
          <p:nvPicPr>
            <p:cNvPr id="489" name="Google Shape;489;geb4a4e6fe1_0_5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490" name="Google Shape;490;geb4a4e6fe1_0_5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491" name="Google Shape;491;geb4a4e6fe1_0_5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492" name="Google Shape;492;geb4a4e6fe1_0_5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493" name="Google Shape;493;geb4a4e6fe1_0_50"/>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4: Structured Reflection   </a:t>
            </a:r>
            <a:endParaRPr b="1" i="0" sz="2800" u="none" cap="none" strike="noStrike">
              <a:solidFill>
                <a:schemeClr val="dk1"/>
              </a:solidFill>
              <a:latin typeface="Arial"/>
              <a:ea typeface="Arial"/>
              <a:cs typeface="Arial"/>
              <a:sym typeface="Arial"/>
            </a:endParaRPr>
          </a:p>
        </p:txBody>
      </p:sp>
      <p:pic>
        <p:nvPicPr>
          <p:cNvPr id="494" name="Google Shape;494;geb4a4e6fe1_0_5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eb4a4e6fe1_0_72"/>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115000"/>
              </a:lnSpc>
              <a:spcBef>
                <a:spcPts val="0"/>
              </a:spcBef>
              <a:spcAft>
                <a:spcPts val="0"/>
              </a:spcAft>
              <a:buClr>
                <a:schemeClr val="dk1"/>
              </a:buClr>
              <a:buSzPts val="1100"/>
              <a:buFont typeface="Arial"/>
              <a:buNone/>
            </a:pPr>
            <a:r>
              <a:rPr b="1" lang="en-US" sz="2100">
                <a:solidFill>
                  <a:schemeClr val="dk1"/>
                </a:solidFill>
                <a:latin typeface="Calibri"/>
                <a:ea typeface="Calibri"/>
                <a:cs typeface="Calibri"/>
                <a:sym typeface="Calibri"/>
              </a:rPr>
              <a:t>What we are learning today</a:t>
            </a:r>
            <a:endParaRPr b="1"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2100">
                <a:solidFill>
                  <a:schemeClr val="dk1"/>
                </a:solidFill>
                <a:latin typeface="Calibri"/>
                <a:ea typeface="Calibri"/>
                <a:cs typeface="Calibri"/>
                <a:sym typeface="Calibri"/>
              </a:rPr>
              <a:t>Objectives of the day are to help Participants in:</a:t>
            </a:r>
            <a:endParaRPr sz="2100">
              <a:solidFill>
                <a:schemeClr val="dk1"/>
              </a:solidFill>
              <a:latin typeface="Calibri"/>
              <a:ea typeface="Calibri"/>
              <a:cs typeface="Calibri"/>
              <a:sym typeface="Calibri"/>
            </a:endParaRPr>
          </a:p>
          <a:p>
            <a:pPr indent="-361950" lvl="0" marL="457200" rtl="0" algn="just">
              <a:lnSpc>
                <a:spcPct val="115000"/>
              </a:lnSpc>
              <a:spcBef>
                <a:spcPts val="12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Understanding the nature of science and its place in school curriculum,</a:t>
            </a:r>
            <a:endParaRPr sz="2100">
              <a:solidFill>
                <a:schemeClr val="dk1"/>
              </a:solidFill>
              <a:latin typeface="Calibri"/>
              <a:ea typeface="Calibri"/>
              <a:cs typeface="Calibri"/>
              <a:sym typeface="Calibri"/>
            </a:endParaRPr>
          </a:p>
          <a:p>
            <a:pPr indent="-361950" lvl="0" marL="457200" rtl="0" algn="just">
              <a:lnSpc>
                <a:spcPct val="115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Understanding the importance of scientific temper development among all learners.</a:t>
            </a:r>
            <a:endParaRPr sz="21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00" name="Google Shape;500;geb4a4e6fe1_0_72"/>
          <p:cNvGrpSpPr/>
          <p:nvPr/>
        </p:nvGrpSpPr>
        <p:grpSpPr>
          <a:xfrm>
            <a:off x="599084" y="12"/>
            <a:ext cx="10972545" cy="1433183"/>
            <a:chOff x="153670" y="2406650"/>
            <a:chExt cx="7105650" cy="1410335"/>
          </a:xfrm>
        </p:grpSpPr>
        <p:pic>
          <p:nvPicPr>
            <p:cNvPr id="501" name="Google Shape;501;geb4a4e6fe1_0_72"/>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02" name="Google Shape;502;geb4a4e6fe1_0_72"/>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03" name="Google Shape;503;geb4a4e6fe1_0_72"/>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04" name="Google Shape;504;geb4a4e6fe1_0_72"/>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05" name="Google Shape;505;geb4a4e6fe1_0_72"/>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5: Pedagogy of Science</a:t>
            </a:r>
            <a:endParaRPr b="1" i="0" sz="2800" u="none" cap="none" strike="noStrike">
              <a:solidFill>
                <a:schemeClr val="dk1"/>
              </a:solidFill>
              <a:latin typeface="Arial"/>
              <a:ea typeface="Arial"/>
              <a:cs typeface="Arial"/>
              <a:sym typeface="Arial"/>
            </a:endParaRPr>
          </a:p>
        </p:txBody>
      </p:sp>
      <p:pic>
        <p:nvPicPr>
          <p:cNvPr id="506" name="Google Shape;506;geb4a4e6fe1_0_72"/>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eb4a4e6fe1_0_83"/>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12" name="Google Shape;512;geb4a4e6fe1_0_83"/>
          <p:cNvGrpSpPr/>
          <p:nvPr/>
        </p:nvGrpSpPr>
        <p:grpSpPr>
          <a:xfrm>
            <a:off x="599084" y="12"/>
            <a:ext cx="10972545" cy="1433183"/>
            <a:chOff x="153670" y="2406650"/>
            <a:chExt cx="7105650" cy="1410335"/>
          </a:xfrm>
        </p:grpSpPr>
        <p:pic>
          <p:nvPicPr>
            <p:cNvPr id="513" name="Google Shape;513;geb4a4e6fe1_0_8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14" name="Google Shape;514;geb4a4e6fe1_0_83"/>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15" name="Google Shape;515;geb4a4e6fe1_0_83"/>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16" name="Google Shape;516;geb4a4e6fe1_0_8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17" name="Google Shape;517;geb4a4e6fe1_0_83"/>
          <p:cNvSpPr txBox="1"/>
          <p:nvPr/>
        </p:nvSpPr>
        <p:spPr>
          <a:xfrm>
            <a:off x="871656" y="1328011"/>
            <a:ext cx="10427400" cy="41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1" lang="en-US" sz="2000">
                <a:solidFill>
                  <a:schemeClr val="dk1"/>
                </a:solidFill>
                <a:latin typeface="Calibri"/>
                <a:ea typeface="Calibri"/>
                <a:cs typeface="Calibri"/>
                <a:sym typeface="Calibri"/>
              </a:rPr>
              <a:t>Activity 1: </a:t>
            </a:r>
            <a:r>
              <a:rPr b="1" lang="en-US" sz="2000">
                <a:solidFill>
                  <a:schemeClr val="dk1"/>
                </a:solidFill>
                <a:highlight>
                  <a:srgbClr val="FFFFFF"/>
                </a:highlight>
                <a:latin typeface="Calibri"/>
                <a:ea typeface="Calibri"/>
                <a:cs typeface="Calibri"/>
                <a:sym typeface="Calibri"/>
              </a:rPr>
              <a:t>Scientific process </a:t>
            </a:r>
            <a:endParaRPr b="1" i="0" sz="2000" u="none" cap="none" strike="noStrike">
              <a:solidFill>
                <a:schemeClr val="dk1"/>
              </a:solidFill>
              <a:latin typeface="Arial"/>
              <a:ea typeface="Arial"/>
              <a:cs typeface="Arial"/>
              <a:sym typeface="Arial"/>
            </a:endParaRPr>
          </a:p>
        </p:txBody>
      </p:sp>
      <p:pic>
        <p:nvPicPr>
          <p:cNvPr id="518" name="Google Shape;518;geb4a4e6fe1_0_8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pic>
        <p:nvPicPr>
          <p:cNvPr id="519" name="Google Shape;519;geb4a4e6fe1_0_83"/>
          <p:cNvPicPr preferRelativeResize="0"/>
          <p:nvPr/>
        </p:nvPicPr>
        <p:blipFill>
          <a:blip r:embed="rId7">
            <a:alphaModFix/>
          </a:blip>
          <a:stretch>
            <a:fillRect/>
          </a:stretch>
        </p:blipFill>
        <p:spPr>
          <a:xfrm>
            <a:off x="746550" y="2026350"/>
            <a:ext cx="5528486" cy="2560700"/>
          </a:xfrm>
          <a:prstGeom prst="rect">
            <a:avLst/>
          </a:prstGeom>
          <a:noFill/>
          <a:ln>
            <a:noFill/>
          </a:ln>
        </p:spPr>
      </p:pic>
      <p:sp>
        <p:nvSpPr>
          <p:cNvPr id="520" name="Google Shape;520;geb4a4e6fe1_0_83"/>
          <p:cNvSpPr txBox="1"/>
          <p:nvPr/>
        </p:nvSpPr>
        <p:spPr>
          <a:xfrm>
            <a:off x="6723025" y="2026350"/>
            <a:ext cx="4575900" cy="34272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0"/>
              </a:spcBef>
              <a:spcAft>
                <a:spcPts val="0"/>
              </a:spcAft>
              <a:buNone/>
            </a:pPr>
            <a:r>
              <a:rPr b="1" lang="en-US" sz="1900">
                <a:highlight>
                  <a:srgbClr val="FFFFFF"/>
                </a:highlight>
                <a:latin typeface="Calibri"/>
                <a:ea typeface="Calibri"/>
                <a:cs typeface="Calibri"/>
                <a:sym typeface="Calibri"/>
              </a:rPr>
              <a:t>The bulb Glow if the  Wire Materials is </a:t>
            </a:r>
            <a:endParaRPr b="1"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iron</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copper</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Aluminium</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Silver</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Gold</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Mercury</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Pencil Lead</a:t>
            </a:r>
            <a:endParaRPr sz="1900">
              <a:highlight>
                <a:srgbClr val="FFFFFF"/>
              </a:highlight>
              <a:latin typeface="Calibri"/>
              <a:ea typeface="Calibri"/>
              <a:cs typeface="Calibri"/>
              <a:sym typeface="Calibri"/>
            </a:endParaRPr>
          </a:p>
          <a:p>
            <a:pPr indent="-349250" lvl="0" marL="457200" rtl="0" algn="just">
              <a:lnSpc>
                <a:spcPct val="115000"/>
              </a:lnSpc>
              <a:spcBef>
                <a:spcPts val="0"/>
              </a:spcBef>
              <a:spcAft>
                <a:spcPts val="0"/>
              </a:spcAft>
              <a:buSzPts val="1900"/>
              <a:buFont typeface="Calibri"/>
              <a:buChar char="●"/>
            </a:pPr>
            <a:r>
              <a:rPr lang="en-US" sz="1900">
                <a:highlight>
                  <a:srgbClr val="FFFFFF"/>
                </a:highlight>
                <a:latin typeface="Calibri"/>
                <a:ea typeface="Calibri"/>
                <a:cs typeface="Calibri"/>
                <a:sym typeface="Calibri"/>
              </a:rPr>
              <a:t> Graphite (Non Metal)</a:t>
            </a:r>
            <a:endParaRPr sz="1900">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eb4a4e71b5_0_0"/>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26" name="Google Shape;526;geb4a4e71b5_0_0"/>
          <p:cNvGrpSpPr/>
          <p:nvPr/>
        </p:nvGrpSpPr>
        <p:grpSpPr>
          <a:xfrm>
            <a:off x="599084" y="12"/>
            <a:ext cx="10972545" cy="1433183"/>
            <a:chOff x="153670" y="2406650"/>
            <a:chExt cx="7105650" cy="1410335"/>
          </a:xfrm>
        </p:grpSpPr>
        <p:pic>
          <p:nvPicPr>
            <p:cNvPr id="527" name="Google Shape;527;geb4a4e71b5_0_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28" name="Google Shape;528;geb4a4e71b5_0_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29" name="Google Shape;529;geb4a4e71b5_0_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30" name="Google Shape;530;geb4a4e71b5_0_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31" name="Google Shape;531;geb4a4e71b5_0_0"/>
          <p:cNvSpPr txBox="1"/>
          <p:nvPr/>
        </p:nvSpPr>
        <p:spPr>
          <a:xfrm>
            <a:off x="871656" y="1328011"/>
            <a:ext cx="10427400" cy="41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1" lang="en-US" sz="2000">
                <a:solidFill>
                  <a:schemeClr val="dk1"/>
                </a:solidFill>
                <a:latin typeface="Calibri"/>
                <a:ea typeface="Calibri"/>
                <a:cs typeface="Calibri"/>
                <a:sym typeface="Calibri"/>
              </a:rPr>
              <a:t>Activity 1: </a:t>
            </a:r>
            <a:endParaRPr b="1" i="0" sz="2000" u="none" cap="none" strike="noStrike">
              <a:solidFill>
                <a:schemeClr val="dk1"/>
              </a:solidFill>
              <a:latin typeface="Arial"/>
              <a:ea typeface="Arial"/>
              <a:cs typeface="Arial"/>
              <a:sym typeface="Arial"/>
            </a:endParaRPr>
          </a:p>
        </p:txBody>
      </p:sp>
      <p:pic>
        <p:nvPicPr>
          <p:cNvPr id="532" name="Google Shape;532;geb4a4e71b5_0_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pic>
        <p:nvPicPr>
          <p:cNvPr id="533" name="Google Shape;533;geb4a4e71b5_0_0"/>
          <p:cNvPicPr preferRelativeResize="0"/>
          <p:nvPr/>
        </p:nvPicPr>
        <p:blipFill>
          <a:blip r:embed="rId7">
            <a:alphaModFix/>
          </a:blip>
          <a:stretch>
            <a:fillRect/>
          </a:stretch>
        </p:blipFill>
        <p:spPr>
          <a:xfrm>
            <a:off x="418075" y="1743805"/>
            <a:ext cx="4187500" cy="2311725"/>
          </a:xfrm>
          <a:prstGeom prst="rect">
            <a:avLst/>
          </a:prstGeom>
          <a:noFill/>
          <a:ln>
            <a:noFill/>
          </a:ln>
        </p:spPr>
      </p:pic>
      <p:pic>
        <p:nvPicPr>
          <p:cNvPr id="534" name="Google Shape;534;geb4a4e71b5_0_0"/>
          <p:cNvPicPr preferRelativeResize="0"/>
          <p:nvPr/>
        </p:nvPicPr>
        <p:blipFill>
          <a:blip r:embed="rId8">
            <a:alphaModFix/>
          </a:blip>
          <a:stretch>
            <a:fillRect/>
          </a:stretch>
        </p:blipFill>
        <p:spPr>
          <a:xfrm>
            <a:off x="8221750" y="1828800"/>
            <a:ext cx="3077297" cy="2311725"/>
          </a:xfrm>
          <a:prstGeom prst="rect">
            <a:avLst/>
          </a:prstGeom>
          <a:noFill/>
          <a:ln>
            <a:noFill/>
          </a:ln>
        </p:spPr>
      </p:pic>
      <p:pic>
        <p:nvPicPr>
          <p:cNvPr id="535" name="Google Shape;535;geb4a4e71b5_0_0"/>
          <p:cNvPicPr preferRelativeResize="0"/>
          <p:nvPr/>
        </p:nvPicPr>
        <p:blipFill>
          <a:blip r:embed="rId9">
            <a:alphaModFix/>
          </a:blip>
          <a:stretch>
            <a:fillRect/>
          </a:stretch>
        </p:blipFill>
        <p:spPr>
          <a:xfrm>
            <a:off x="4689550" y="3814350"/>
            <a:ext cx="3086100" cy="2089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eb4a4e71b5_0_33"/>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1200"/>
              </a:spcBef>
              <a:spcAft>
                <a:spcPts val="0"/>
              </a:spcAft>
              <a:buNone/>
            </a:pPr>
            <a:r>
              <a:rPr lang="en-US" sz="2400">
                <a:solidFill>
                  <a:schemeClr val="dk1"/>
                </a:solidFill>
                <a:highlight>
                  <a:srgbClr val="FFFFFF"/>
                </a:highlight>
                <a:latin typeface="Calibri"/>
                <a:ea typeface="Calibri"/>
                <a:cs typeface="Calibri"/>
                <a:sym typeface="Calibri"/>
              </a:rPr>
              <a:t>Objective: Understanding the perspective of the Science classroom. </a:t>
            </a:r>
            <a:endParaRPr sz="2400">
              <a:solidFill>
                <a:schemeClr val="dk1"/>
              </a:solidFill>
              <a:highlight>
                <a:srgbClr val="FFFFFF"/>
              </a:highlight>
              <a:latin typeface="Calibri"/>
              <a:ea typeface="Calibri"/>
              <a:cs typeface="Calibri"/>
              <a:sym typeface="Calibri"/>
            </a:endParaRPr>
          </a:p>
          <a:p>
            <a:pPr indent="-381000" lvl="0" marL="457200" rtl="0" algn="l">
              <a:lnSpc>
                <a:spcPct val="115000"/>
              </a:lnSpc>
              <a:spcBef>
                <a:spcPts val="12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Body of Knowledge</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Inquiry</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way of thinking</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41" name="Google Shape;541;geb4a4e71b5_0_33"/>
          <p:cNvGrpSpPr/>
          <p:nvPr/>
        </p:nvGrpSpPr>
        <p:grpSpPr>
          <a:xfrm>
            <a:off x="599084" y="12"/>
            <a:ext cx="10972545" cy="1433183"/>
            <a:chOff x="153670" y="2406650"/>
            <a:chExt cx="7105650" cy="1410335"/>
          </a:xfrm>
        </p:grpSpPr>
        <p:pic>
          <p:nvPicPr>
            <p:cNvPr id="542" name="Google Shape;542;geb4a4e71b5_0_3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43" name="Google Shape;543;geb4a4e71b5_0_33"/>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44" name="Google Shape;544;geb4a4e71b5_0_33"/>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45" name="Google Shape;545;geb4a4e71b5_0_3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46" name="Google Shape;546;geb4a4e71b5_0_33"/>
          <p:cNvSpPr txBox="1"/>
          <p:nvPr/>
        </p:nvSpPr>
        <p:spPr>
          <a:xfrm>
            <a:off x="871656" y="1328011"/>
            <a:ext cx="10427400" cy="41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1" lang="en-US" sz="2200">
                <a:solidFill>
                  <a:schemeClr val="dk1"/>
                </a:solidFill>
                <a:latin typeface="Calibri"/>
                <a:ea typeface="Calibri"/>
                <a:cs typeface="Calibri"/>
                <a:sym typeface="Calibri"/>
              </a:rPr>
              <a:t>Activity 2: </a:t>
            </a:r>
            <a:r>
              <a:rPr lang="en-US" sz="2200">
                <a:solidFill>
                  <a:schemeClr val="dk1"/>
                </a:solidFill>
                <a:latin typeface="Calibri"/>
                <a:ea typeface="Calibri"/>
                <a:cs typeface="Calibri"/>
                <a:sym typeface="Calibri"/>
              </a:rPr>
              <a:t> </a:t>
            </a:r>
            <a:r>
              <a:rPr b="1" lang="en-US" sz="2200">
                <a:solidFill>
                  <a:schemeClr val="dk1"/>
                </a:solidFill>
                <a:latin typeface="Calibri"/>
                <a:ea typeface="Calibri"/>
                <a:cs typeface="Calibri"/>
                <a:sym typeface="Calibri"/>
              </a:rPr>
              <a:t>Perspective: Science Education</a:t>
            </a:r>
            <a:r>
              <a:rPr b="1" lang="en-US" sz="1800">
                <a:solidFill>
                  <a:schemeClr val="dk1"/>
                </a:solidFill>
                <a:latin typeface="Calibri"/>
                <a:ea typeface="Calibri"/>
                <a:cs typeface="Calibri"/>
                <a:sym typeface="Calibri"/>
              </a:rPr>
              <a:t> </a:t>
            </a:r>
            <a:endParaRPr b="1" i="0" sz="1800" u="none" cap="none" strike="noStrike">
              <a:solidFill>
                <a:schemeClr val="dk1"/>
              </a:solidFill>
              <a:latin typeface="Arial"/>
              <a:ea typeface="Arial"/>
              <a:cs typeface="Arial"/>
              <a:sym typeface="Arial"/>
            </a:endParaRPr>
          </a:p>
        </p:txBody>
      </p:sp>
      <p:pic>
        <p:nvPicPr>
          <p:cNvPr id="547" name="Google Shape;547;geb4a4e71b5_0_3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eb4a4e71b5_0_44"/>
          <p:cNvSpPr txBox="1"/>
          <p:nvPr/>
        </p:nvSpPr>
        <p:spPr>
          <a:xfrm>
            <a:off x="746550" y="1743800"/>
            <a:ext cx="10552500" cy="38298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1200"/>
              </a:spcBef>
              <a:spcAft>
                <a:spcPts val="0"/>
              </a:spcAft>
              <a:buNone/>
            </a:pPr>
            <a:r>
              <a:rPr b="1" lang="en-US" sz="2100">
                <a:solidFill>
                  <a:schemeClr val="dk1"/>
                </a:solidFill>
                <a:latin typeface="Calibri"/>
                <a:ea typeface="Calibri"/>
                <a:cs typeface="Calibri"/>
                <a:sym typeface="Calibri"/>
              </a:rPr>
              <a:t>Activity: </a:t>
            </a:r>
            <a:r>
              <a:rPr lang="en-US" sz="2100">
                <a:solidFill>
                  <a:schemeClr val="dk1"/>
                </a:solidFill>
                <a:highlight>
                  <a:srgbClr val="FFFFFF"/>
                </a:highlight>
                <a:latin typeface="Calibri"/>
                <a:ea typeface="Calibri"/>
                <a:cs typeface="Calibri"/>
                <a:sym typeface="Calibri"/>
              </a:rPr>
              <a:t>Identify the factors that encourage girls to pursue Science and Allied field careers.</a:t>
            </a:r>
            <a:endParaRPr sz="2100">
              <a:solidFill>
                <a:schemeClr val="dk1"/>
              </a:solidFill>
              <a:highlight>
                <a:srgbClr val="FFFFFF"/>
              </a:highlight>
              <a:latin typeface="Calibri"/>
              <a:ea typeface="Calibri"/>
              <a:cs typeface="Calibri"/>
              <a:sym typeface="Calibri"/>
            </a:endParaRPr>
          </a:p>
          <a:p>
            <a:pPr indent="0" lvl="0" marL="0" rtl="0" algn="just">
              <a:lnSpc>
                <a:spcPct val="115000"/>
              </a:lnSpc>
              <a:spcBef>
                <a:spcPts val="1200"/>
              </a:spcBef>
              <a:spcAft>
                <a:spcPts val="0"/>
              </a:spcAft>
              <a:buNone/>
            </a:pPr>
            <a:r>
              <a:rPr b="1" lang="en-US" sz="2100">
                <a:solidFill>
                  <a:schemeClr val="dk1"/>
                </a:solidFill>
                <a:highlight>
                  <a:srgbClr val="FFFFFF"/>
                </a:highlight>
                <a:latin typeface="Calibri"/>
                <a:ea typeface="Calibri"/>
                <a:cs typeface="Calibri"/>
                <a:sym typeface="Calibri"/>
              </a:rPr>
              <a:t>Triggered Questions</a:t>
            </a:r>
            <a:r>
              <a:rPr lang="en-US" sz="2100">
                <a:solidFill>
                  <a:schemeClr val="dk1"/>
                </a:solidFill>
                <a:highlight>
                  <a:srgbClr val="FFFFFF"/>
                </a:highlight>
                <a:latin typeface="Calibri"/>
                <a:ea typeface="Calibri"/>
                <a:cs typeface="Calibri"/>
                <a:sym typeface="Calibri"/>
              </a:rPr>
              <a:t>: </a:t>
            </a:r>
            <a:endParaRPr sz="2100">
              <a:solidFill>
                <a:schemeClr val="dk1"/>
              </a:solidFill>
              <a:highlight>
                <a:srgbClr val="FFFFFF"/>
              </a:highlight>
              <a:latin typeface="Calibri"/>
              <a:ea typeface="Calibri"/>
              <a:cs typeface="Calibri"/>
              <a:sym typeface="Calibri"/>
            </a:endParaRPr>
          </a:p>
          <a:p>
            <a:pPr indent="-361950" lvl="0" marL="457200" rtl="0" algn="just">
              <a:lnSpc>
                <a:spcPct val="115000"/>
              </a:lnSpc>
              <a:spcBef>
                <a:spcPts val="1200"/>
              </a:spcBef>
              <a:spcAft>
                <a:spcPts val="0"/>
              </a:spcAft>
              <a:buClr>
                <a:schemeClr val="dk1"/>
              </a:buClr>
              <a:buSzPts val="2100"/>
              <a:buFont typeface="Calibri"/>
              <a:buChar char="●"/>
            </a:pPr>
            <a:r>
              <a:rPr lang="en-US" sz="2100">
                <a:solidFill>
                  <a:schemeClr val="dk1"/>
                </a:solidFill>
                <a:highlight>
                  <a:srgbClr val="FFFFFF"/>
                </a:highlight>
                <a:latin typeface="Calibri"/>
                <a:ea typeface="Calibri"/>
                <a:cs typeface="Calibri"/>
                <a:sym typeface="Calibri"/>
              </a:rPr>
              <a:t>What stereotypes exist about girls pursuing careers in science and allied fields?</a:t>
            </a:r>
            <a:endParaRPr sz="2100">
              <a:solidFill>
                <a:schemeClr val="dk1"/>
              </a:solidFill>
              <a:highlight>
                <a:srgbClr val="FFFFFF"/>
              </a:highlight>
              <a:latin typeface="Calibri"/>
              <a:ea typeface="Calibri"/>
              <a:cs typeface="Calibri"/>
              <a:sym typeface="Calibri"/>
            </a:endParaRPr>
          </a:p>
          <a:p>
            <a:pPr indent="-361950" lvl="0" marL="457200" rtl="0" algn="just">
              <a:lnSpc>
                <a:spcPct val="115000"/>
              </a:lnSpc>
              <a:spcBef>
                <a:spcPts val="0"/>
              </a:spcBef>
              <a:spcAft>
                <a:spcPts val="0"/>
              </a:spcAft>
              <a:buClr>
                <a:schemeClr val="dk1"/>
              </a:buClr>
              <a:buSzPts val="2100"/>
              <a:buFont typeface="Calibri"/>
              <a:buChar char="●"/>
            </a:pPr>
            <a:r>
              <a:rPr lang="en-US" sz="2100">
                <a:solidFill>
                  <a:schemeClr val="dk1"/>
                </a:solidFill>
                <a:highlight>
                  <a:srgbClr val="FFFFFF"/>
                </a:highlight>
                <a:latin typeface="Calibri"/>
                <a:ea typeface="Calibri"/>
                <a:cs typeface="Calibri"/>
                <a:sym typeface="Calibri"/>
              </a:rPr>
              <a:t>How do those stereotypes specifically affect girls in schools?</a:t>
            </a:r>
            <a:endParaRPr sz="2100">
              <a:solidFill>
                <a:schemeClr val="dk1"/>
              </a:solidFill>
              <a:highlight>
                <a:srgbClr val="FFFFFF"/>
              </a:highlight>
              <a:latin typeface="Calibri"/>
              <a:ea typeface="Calibri"/>
              <a:cs typeface="Calibri"/>
              <a:sym typeface="Calibri"/>
            </a:endParaRPr>
          </a:p>
          <a:p>
            <a:pPr indent="-361950" lvl="0" marL="457200" rtl="0" algn="just">
              <a:lnSpc>
                <a:spcPct val="115000"/>
              </a:lnSpc>
              <a:spcBef>
                <a:spcPts val="0"/>
              </a:spcBef>
              <a:spcAft>
                <a:spcPts val="0"/>
              </a:spcAft>
              <a:buClr>
                <a:schemeClr val="dk1"/>
              </a:buClr>
              <a:buSzPts val="2100"/>
              <a:buFont typeface="Calibri"/>
              <a:buChar char="●"/>
            </a:pPr>
            <a:r>
              <a:rPr lang="en-US" sz="2100">
                <a:solidFill>
                  <a:schemeClr val="dk1"/>
                </a:solidFill>
                <a:highlight>
                  <a:srgbClr val="FFFFFF"/>
                </a:highlight>
                <a:latin typeface="Calibri"/>
                <a:ea typeface="Calibri"/>
                <a:cs typeface="Calibri"/>
                <a:sym typeface="Calibri"/>
              </a:rPr>
              <a:t>What actions do you propose to get more girls into Science and Allied field careers? </a:t>
            </a:r>
            <a:endParaRPr sz="21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53" name="Google Shape;553;geb4a4e71b5_0_44"/>
          <p:cNvGrpSpPr/>
          <p:nvPr/>
        </p:nvGrpSpPr>
        <p:grpSpPr>
          <a:xfrm>
            <a:off x="599084" y="12"/>
            <a:ext cx="10972545" cy="1433183"/>
            <a:chOff x="153670" y="2406650"/>
            <a:chExt cx="7105650" cy="1410335"/>
          </a:xfrm>
        </p:grpSpPr>
        <p:pic>
          <p:nvPicPr>
            <p:cNvPr id="554" name="Google Shape;554;geb4a4e71b5_0_44"/>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55" name="Google Shape;555;geb4a4e71b5_0_44"/>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56" name="Google Shape;556;geb4a4e71b5_0_44"/>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57" name="Google Shape;557;geb4a4e71b5_0_44"/>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58" name="Google Shape;558;geb4a4e71b5_0_44"/>
          <p:cNvSpPr txBox="1"/>
          <p:nvPr/>
        </p:nvSpPr>
        <p:spPr>
          <a:xfrm>
            <a:off x="871656" y="1328011"/>
            <a:ext cx="10427400" cy="41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1" lang="en-US" sz="2000">
                <a:solidFill>
                  <a:schemeClr val="dk1"/>
                </a:solidFill>
                <a:latin typeface="Calibri"/>
                <a:ea typeface="Calibri"/>
                <a:cs typeface="Calibri"/>
                <a:sym typeface="Calibri"/>
              </a:rPr>
              <a:t>Activity 3: Science and Society</a:t>
            </a:r>
            <a:endParaRPr b="1" i="0" sz="2000" u="none" cap="none" strike="noStrike">
              <a:solidFill>
                <a:schemeClr val="dk1"/>
              </a:solidFill>
              <a:latin typeface="Arial"/>
              <a:ea typeface="Arial"/>
              <a:cs typeface="Arial"/>
              <a:sym typeface="Arial"/>
            </a:endParaRPr>
          </a:p>
        </p:txBody>
      </p:sp>
      <p:pic>
        <p:nvPicPr>
          <p:cNvPr id="559" name="Google Shape;559;geb4a4e71b5_0_44"/>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ddc19bd42b_0_19"/>
          <p:cNvSpPr txBox="1"/>
          <p:nvPr/>
        </p:nvSpPr>
        <p:spPr>
          <a:xfrm>
            <a:off x="819806" y="1743808"/>
            <a:ext cx="10552500" cy="4377000"/>
          </a:xfrm>
          <a:prstGeom prst="rect">
            <a:avLst/>
          </a:prstGeom>
          <a:noFill/>
          <a:ln>
            <a:noFill/>
          </a:ln>
        </p:spPr>
        <p:txBody>
          <a:bodyPr anchorCtr="0" anchor="t" bIns="45700" lIns="91425" spcFirstLastPara="1" rIns="91425" wrap="square" tIns="45700">
            <a:normAutofit/>
          </a:bodyPr>
          <a:lstStyle/>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We have same senses, we use these senses differently for experiencing world.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Because we use our senses differently to experience the world, our learning is always subjective from the same experience.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The act of learning is always dynamic, subjective and always evolving. The way we experience first live cricket watching experience evolves over the period of time.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The diversity in learning and experience needs to be empathise rather to be rejected.</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Therefore, as supervisor, we need to support teachers in addressing these learning diversity of class and enable teachers to create better learning opportunities for learning. </a:t>
            </a:r>
            <a:endParaRPr b="0" i="0" sz="2100" u="none" cap="none" strike="noStrike">
              <a:solidFill>
                <a:schemeClr val="dk1"/>
              </a:solidFill>
              <a:latin typeface="Arial"/>
              <a:ea typeface="Arial"/>
              <a:cs typeface="Arial"/>
              <a:sym typeface="Arial"/>
            </a:endParaRPr>
          </a:p>
        </p:txBody>
      </p:sp>
      <p:grpSp>
        <p:nvGrpSpPr>
          <p:cNvPr id="125" name="Google Shape;125;gddc19bd42b_0_19"/>
          <p:cNvGrpSpPr/>
          <p:nvPr/>
        </p:nvGrpSpPr>
        <p:grpSpPr>
          <a:xfrm>
            <a:off x="599084" y="13"/>
            <a:ext cx="10972545" cy="1433183"/>
            <a:chOff x="153670" y="2406650"/>
            <a:chExt cx="7105650" cy="1410335"/>
          </a:xfrm>
        </p:grpSpPr>
        <p:pic>
          <p:nvPicPr>
            <p:cNvPr id="126" name="Google Shape;126;gddc19bd42b_0_19"/>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27" name="Google Shape;127;gddc19bd42b_0_19"/>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28" name="Google Shape;128;gddc19bd42b_0_19"/>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29" name="Google Shape;129;gddc19bd42b_0_19"/>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30" name="Google Shape;130;gddc19bd42b_0_19"/>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Activity 1 conclusion:</a:t>
            </a:r>
            <a:endParaRPr b="1" i="0" sz="2800" u="none" cap="none" strike="noStrike">
              <a:solidFill>
                <a:schemeClr val="dk1"/>
              </a:solidFill>
              <a:latin typeface="Arial"/>
              <a:ea typeface="Arial"/>
              <a:cs typeface="Arial"/>
              <a:sym typeface="Arial"/>
            </a:endParaRPr>
          </a:p>
        </p:txBody>
      </p:sp>
      <p:pic>
        <p:nvPicPr>
          <p:cNvPr id="131" name="Google Shape;131;gddc19bd42b_0_19"/>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eb4a4e71b5_0_88"/>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What we are learning today</a:t>
            </a:r>
            <a:endParaRPr b="1" sz="2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Understanding the core objective of teaching social science in the school.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Understanding the skills and prospective social science curriculum should strengthen students.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rabicPeriod"/>
            </a:pPr>
            <a:r>
              <a:rPr lang="en-US" sz="2000">
                <a:solidFill>
                  <a:schemeClr val="dk1"/>
                </a:solidFill>
                <a:highlight>
                  <a:srgbClr val="FFFFFF"/>
                </a:highlight>
                <a:latin typeface="Calibri"/>
                <a:ea typeface="Calibri"/>
                <a:cs typeface="Calibri"/>
                <a:sym typeface="Calibri"/>
              </a:rPr>
              <a:t>Understanding different pedagogical tools/ methods  for social science pedagogy.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65" name="Google Shape;565;geb4a4e71b5_0_88"/>
          <p:cNvGrpSpPr/>
          <p:nvPr/>
        </p:nvGrpSpPr>
        <p:grpSpPr>
          <a:xfrm>
            <a:off x="599084" y="12"/>
            <a:ext cx="10972545" cy="1433183"/>
            <a:chOff x="153670" y="2406650"/>
            <a:chExt cx="7105650" cy="1410335"/>
          </a:xfrm>
        </p:grpSpPr>
        <p:pic>
          <p:nvPicPr>
            <p:cNvPr id="566" name="Google Shape;566;geb4a4e71b5_0_88"/>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67" name="Google Shape;567;geb4a4e71b5_0_88"/>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68" name="Google Shape;568;geb4a4e71b5_0_88"/>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69" name="Google Shape;569;geb4a4e71b5_0_88"/>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70" name="Google Shape;570;geb4a4e71b5_0_88"/>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Day 6: Pedagogy of Social Science</a:t>
            </a:r>
            <a:endParaRPr b="1" i="0" sz="2800" u="none" cap="none" strike="noStrike">
              <a:solidFill>
                <a:schemeClr val="dk1"/>
              </a:solidFill>
              <a:latin typeface="Arial"/>
              <a:ea typeface="Arial"/>
              <a:cs typeface="Arial"/>
              <a:sym typeface="Arial"/>
            </a:endParaRPr>
          </a:p>
        </p:txBody>
      </p:sp>
      <p:pic>
        <p:nvPicPr>
          <p:cNvPr id="571" name="Google Shape;571;geb4a4e71b5_0_88"/>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eb4a4e71b5_0_99"/>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ctr">
              <a:spcBef>
                <a:spcPts val="0"/>
              </a:spcBef>
              <a:spcAft>
                <a:spcPts val="0"/>
              </a:spcAft>
              <a:buClr>
                <a:schemeClr val="dk1"/>
              </a:buClr>
              <a:buSzPct val="45833"/>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ct val="52380"/>
              <a:buFont typeface="Arial"/>
              <a:buNone/>
            </a:pPr>
            <a:r>
              <a:rPr lang="en-US" sz="2100">
                <a:solidFill>
                  <a:schemeClr val="dk1"/>
                </a:solidFill>
                <a:latin typeface="Calibri"/>
                <a:ea typeface="Calibri"/>
                <a:cs typeface="Calibri"/>
                <a:sym typeface="Calibri"/>
              </a:rPr>
              <a:t>Activity 1: </a:t>
            </a:r>
            <a:r>
              <a:rPr lang="en-US" sz="2100">
                <a:solidFill>
                  <a:schemeClr val="dk1"/>
                </a:solidFill>
                <a:highlight>
                  <a:srgbClr val="FFFFFF"/>
                </a:highlight>
                <a:latin typeface="Calibri"/>
                <a:ea typeface="Calibri"/>
                <a:cs typeface="Calibri"/>
                <a:sym typeface="Calibri"/>
              </a:rPr>
              <a:t>Discussion on understanding social science as a subject.</a:t>
            </a:r>
            <a:endParaRPr sz="21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52380"/>
              <a:buFont typeface="Arial"/>
              <a:buNone/>
            </a:pPr>
            <a:r>
              <a:t/>
            </a:r>
            <a:endParaRPr sz="21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52380"/>
              <a:buFont typeface="Arial"/>
              <a:buNone/>
            </a:pPr>
            <a:r>
              <a:t/>
            </a:r>
            <a:endParaRPr b="1" sz="21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52380"/>
              <a:buFont typeface="Arial"/>
              <a:buNone/>
            </a:pPr>
            <a:r>
              <a:t/>
            </a:r>
            <a:endParaRPr b="1" sz="21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4844"/>
              <a:buFont typeface="Arial"/>
              <a:buNone/>
            </a:pPr>
            <a:r>
              <a:t/>
            </a:r>
            <a:endParaRPr b="1" sz="2452">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4844"/>
              <a:buFont typeface="Arial"/>
              <a:buNone/>
            </a:pPr>
            <a:r>
              <a:rPr b="1" lang="en-US" sz="2452">
                <a:solidFill>
                  <a:schemeClr val="dk1"/>
                </a:solidFill>
                <a:highlight>
                  <a:srgbClr val="FFFFFF"/>
                </a:highlight>
                <a:latin typeface="Calibri"/>
                <a:ea typeface="Calibri"/>
                <a:cs typeface="Calibri"/>
                <a:sym typeface="Calibri"/>
              </a:rPr>
              <a:t> What do you understand from social science as a subject? </a:t>
            </a:r>
            <a:endParaRPr b="1" sz="2452">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ct val="52380"/>
              <a:buFont typeface="Arial"/>
              <a:buNone/>
            </a:pPr>
            <a:r>
              <a:t/>
            </a:r>
            <a:endParaRPr b="1" sz="21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None/>
            </a:pPr>
            <a:r>
              <a:t/>
            </a:r>
            <a:endParaRPr sz="21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77" name="Google Shape;577;geb4a4e71b5_0_99"/>
          <p:cNvGrpSpPr/>
          <p:nvPr/>
        </p:nvGrpSpPr>
        <p:grpSpPr>
          <a:xfrm>
            <a:off x="599084" y="12"/>
            <a:ext cx="10972545" cy="1433183"/>
            <a:chOff x="153670" y="2406650"/>
            <a:chExt cx="7105650" cy="1410335"/>
          </a:xfrm>
        </p:grpSpPr>
        <p:pic>
          <p:nvPicPr>
            <p:cNvPr id="578" name="Google Shape;578;geb4a4e71b5_0_99"/>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79" name="Google Shape;579;geb4a4e71b5_0_99"/>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80" name="Google Shape;580;geb4a4e71b5_0_99"/>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81" name="Google Shape;581;geb4a4e71b5_0_99"/>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82" name="Google Shape;582;geb4a4e71b5_0_99"/>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1: </a:t>
            </a:r>
            <a:endParaRPr b="1" i="0" sz="2800" u="none" cap="none" strike="noStrike">
              <a:solidFill>
                <a:schemeClr val="dk1"/>
              </a:solidFill>
              <a:latin typeface="Arial"/>
              <a:ea typeface="Arial"/>
              <a:cs typeface="Arial"/>
              <a:sym typeface="Arial"/>
            </a:endParaRPr>
          </a:p>
        </p:txBody>
      </p:sp>
      <p:pic>
        <p:nvPicPr>
          <p:cNvPr id="583" name="Google Shape;583;geb4a4e71b5_0_99"/>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eb4a4e71b5_0_110"/>
          <p:cNvSpPr txBox="1"/>
          <p:nvPr/>
        </p:nvSpPr>
        <p:spPr>
          <a:xfrm>
            <a:off x="746550" y="1743800"/>
            <a:ext cx="10552500" cy="36324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ctr">
              <a:spcBef>
                <a:spcPts val="0"/>
              </a:spcBef>
              <a:spcAft>
                <a:spcPts val="0"/>
              </a:spcAft>
              <a:buClr>
                <a:schemeClr val="dk1"/>
              </a:buClr>
              <a:buSzPct val="45833"/>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t/>
            </a:r>
            <a:endParaRPr sz="2300">
              <a:solidFill>
                <a:schemeClr val="dk1"/>
              </a:solidFill>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rPr lang="en-US" sz="2300">
                <a:solidFill>
                  <a:schemeClr val="dk1"/>
                </a:solidFill>
                <a:latin typeface="Calibri"/>
                <a:ea typeface="Calibri"/>
                <a:cs typeface="Calibri"/>
                <a:sym typeface="Calibri"/>
              </a:rPr>
              <a:t>Activity 2: </a:t>
            </a:r>
            <a:r>
              <a:rPr lang="en-US" sz="2300">
                <a:solidFill>
                  <a:schemeClr val="dk1"/>
                </a:solidFill>
                <a:highlight>
                  <a:srgbClr val="FFFFFF"/>
                </a:highlight>
                <a:latin typeface="Calibri"/>
                <a:ea typeface="Calibri"/>
                <a:cs typeface="Calibri"/>
                <a:sym typeface="Calibri"/>
              </a:rPr>
              <a:t>Understanding different skills and values  social science contributes in student development.</a:t>
            </a:r>
            <a:r>
              <a:rPr lang="en-US" sz="2300">
                <a:solidFill>
                  <a:schemeClr val="dk1"/>
                </a:solidFill>
                <a:highlight>
                  <a:srgbClr val="FFFFFF"/>
                </a:highlight>
                <a:latin typeface="Calibri"/>
                <a:ea typeface="Calibri"/>
                <a:cs typeface="Calibri"/>
                <a:sym typeface="Calibri"/>
              </a:rPr>
              <a:t> </a:t>
            </a:r>
            <a:endParaRPr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t/>
            </a:r>
            <a:endParaRPr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t/>
            </a:r>
            <a:endParaRPr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t/>
            </a:r>
            <a:endParaRPr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rPr b="1" lang="en-US" sz="2300">
                <a:solidFill>
                  <a:schemeClr val="dk1"/>
                </a:solidFill>
                <a:highlight>
                  <a:srgbClr val="FFFFFF"/>
                </a:highlight>
                <a:latin typeface="Calibri"/>
                <a:ea typeface="Calibri"/>
                <a:cs typeface="Calibri"/>
                <a:sym typeface="Calibri"/>
              </a:rPr>
              <a:t>What are the skills social science teachers focus on building while teaching social science?</a:t>
            </a:r>
            <a:endParaRPr b="1"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rPr b="1" lang="en-US" sz="2300">
                <a:solidFill>
                  <a:schemeClr val="dk1"/>
                </a:solidFill>
                <a:highlight>
                  <a:srgbClr val="FFFFFF"/>
                </a:highlight>
                <a:latin typeface="Calibri"/>
                <a:ea typeface="Calibri"/>
                <a:cs typeface="Calibri"/>
                <a:sym typeface="Calibri"/>
              </a:rPr>
              <a:t> </a:t>
            </a:r>
            <a:endParaRPr b="1"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7826"/>
              <a:buFont typeface="Arial"/>
              <a:buNone/>
            </a:pPr>
            <a:r>
              <a:rPr b="1" lang="en-US" sz="2300">
                <a:solidFill>
                  <a:schemeClr val="dk1"/>
                </a:solidFill>
                <a:highlight>
                  <a:srgbClr val="FFFFFF"/>
                </a:highlight>
                <a:latin typeface="Calibri"/>
                <a:ea typeface="Calibri"/>
                <a:cs typeface="Calibri"/>
                <a:sym typeface="Calibri"/>
              </a:rPr>
              <a:t>(Participants will select history, geography or civics curriculum to identify and articulate the skills required)</a:t>
            </a:r>
            <a:endParaRPr sz="23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ct val="45833"/>
              <a:buFont typeface="Arial"/>
              <a:buNone/>
            </a:pPr>
            <a:r>
              <a:t/>
            </a:r>
            <a:endParaRPr sz="2400">
              <a:solidFill>
                <a:schemeClr val="dk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Clr>
                <a:schemeClr val="dk1"/>
              </a:buClr>
              <a:buSzPct val="52380"/>
              <a:buFont typeface="Arial"/>
              <a:buNone/>
            </a:pPr>
            <a:r>
              <a:t/>
            </a:r>
            <a:endParaRPr b="1" sz="21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None/>
            </a:pPr>
            <a:r>
              <a:t/>
            </a:r>
            <a:endParaRPr sz="21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589" name="Google Shape;589;geb4a4e71b5_0_110"/>
          <p:cNvGrpSpPr/>
          <p:nvPr/>
        </p:nvGrpSpPr>
        <p:grpSpPr>
          <a:xfrm>
            <a:off x="599084" y="12"/>
            <a:ext cx="10972545" cy="1433183"/>
            <a:chOff x="153670" y="2406650"/>
            <a:chExt cx="7105650" cy="1410335"/>
          </a:xfrm>
        </p:grpSpPr>
        <p:pic>
          <p:nvPicPr>
            <p:cNvPr id="590" name="Google Shape;590;geb4a4e71b5_0_11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591" name="Google Shape;591;geb4a4e71b5_0_11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592" name="Google Shape;592;geb4a4e71b5_0_11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593" name="Google Shape;593;geb4a4e71b5_0_11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594" name="Google Shape;594;geb4a4e71b5_0_110"/>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2: </a:t>
            </a:r>
            <a:endParaRPr b="1" i="0" sz="2800" u="none" cap="none" strike="noStrike">
              <a:solidFill>
                <a:schemeClr val="dk1"/>
              </a:solidFill>
              <a:latin typeface="Arial"/>
              <a:ea typeface="Arial"/>
              <a:cs typeface="Arial"/>
              <a:sym typeface="Arial"/>
            </a:endParaRPr>
          </a:p>
        </p:txBody>
      </p:sp>
      <p:pic>
        <p:nvPicPr>
          <p:cNvPr id="595" name="Google Shape;595;geb4a4e71b5_0_11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eb4a4e71b5_0_121"/>
          <p:cNvSpPr txBox="1"/>
          <p:nvPr/>
        </p:nvSpPr>
        <p:spPr>
          <a:xfrm>
            <a:off x="746550" y="1743800"/>
            <a:ext cx="10552500" cy="3736800"/>
          </a:xfrm>
          <a:prstGeom prst="rect">
            <a:avLst/>
          </a:prstGeom>
          <a:noFill/>
          <a:ln>
            <a:noFill/>
          </a:ln>
        </p:spPr>
        <p:txBody>
          <a:bodyPr anchorCtr="0" anchor="ctr" bIns="45700" lIns="91425" spcFirstLastPara="1" rIns="91425" wrap="square" tIns="45700">
            <a:normAutofit lnSpcReduction="20000"/>
          </a:bodyPr>
          <a:lstStyle/>
          <a:p>
            <a:pPr indent="0" lvl="0" marL="0" rtl="0" algn="ctr">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Activity 3: </a:t>
            </a:r>
            <a:r>
              <a:rPr lang="en-US" sz="2400">
                <a:solidFill>
                  <a:schemeClr val="dk1"/>
                </a:solidFill>
                <a:highlight>
                  <a:srgbClr val="FFFFFF"/>
                </a:highlight>
                <a:latin typeface="Calibri"/>
                <a:ea typeface="Calibri"/>
                <a:cs typeface="Calibri"/>
                <a:sym typeface="Calibri"/>
              </a:rPr>
              <a:t>Understanding different pedagogical tools/ methods and its usage  for social science pedagogy. </a:t>
            </a:r>
            <a:endParaRPr sz="24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2600">
                <a:solidFill>
                  <a:schemeClr val="dk1"/>
                </a:solidFill>
                <a:highlight>
                  <a:srgbClr val="FFFFFF"/>
                </a:highlight>
                <a:latin typeface="Calibri"/>
                <a:ea typeface="Calibri"/>
                <a:cs typeface="Calibri"/>
                <a:sym typeface="Calibri"/>
              </a:rPr>
              <a:t>Activity:  Why Local Election Matters</a:t>
            </a:r>
            <a:endParaRPr sz="3900">
              <a:solidFill>
                <a:schemeClr val="dk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1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None/>
            </a:pPr>
            <a:r>
              <a:t/>
            </a:r>
            <a:endParaRPr sz="21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601" name="Google Shape;601;geb4a4e71b5_0_121"/>
          <p:cNvGrpSpPr/>
          <p:nvPr/>
        </p:nvGrpSpPr>
        <p:grpSpPr>
          <a:xfrm>
            <a:off x="599084" y="12"/>
            <a:ext cx="10972545" cy="1433183"/>
            <a:chOff x="153670" y="2406650"/>
            <a:chExt cx="7105650" cy="1410335"/>
          </a:xfrm>
        </p:grpSpPr>
        <p:pic>
          <p:nvPicPr>
            <p:cNvPr id="602" name="Google Shape;602;geb4a4e71b5_0_12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03" name="Google Shape;603;geb4a4e71b5_0_121"/>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04" name="Google Shape;604;geb4a4e71b5_0_121"/>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05" name="Google Shape;605;geb4a4e71b5_0_12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06" name="Google Shape;606;geb4a4e71b5_0_121"/>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3: </a:t>
            </a:r>
            <a:endParaRPr b="1" i="0" sz="2800" u="none" cap="none" strike="noStrike">
              <a:solidFill>
                <a:schemeClr val="dk1"/>
              </a:solidFill>
              <a:latin typeface="Arial"/>
              <a:ea typeface="Arial"/>
              <a:cs typeface="Arial"/>
              <a:sym typeface="Arial"/>
            </a:endParaRPr>
          </a:p>
        </p:txBody>
      </p:sp>
      <p:pic>
        <p:nvPicPr>
          <p:cNvPr id="607" name="Google Shape;607;geb4a4e71b5_0_12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eb4a4e71b5_0_132"/>
          <p:cNvSpPr txBox="1"/>
          <p:nvPr/>
        </p:nvSpPr>
        <p:spPr>
          <a:xfrm>
            <a:off x="746550" y="1743800"/>
            <a:ext cx="10552500" cy="373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3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500">
                <a:solidFill>
                  <a:schemeClr val="dk1"/>
                </a:solidFill>
                <a:latin typeface="Calibri"/>
                <a:ea typeface="Calibri"/>
                <a:cs typeface="Calibri"/>
                <a:sym typeface="Calibri"/>
              </a:rPr>
              <a:t>Activity 4: Structure reflection</a:t>
            </a:r>
            <a:endParaRPr sz="35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613" name="Google Shape;613;geb4a4e71b5_0_132"/>
          <p:cNvGrpSpPr/>
          <p:nvPr/>
        </p:nvGrpSpPr>
        <p:grpSpPr>
          <a:xfrm>
            <a:off x="599084" y="12"/>
            <a:ext cx="10972545" cy="1433183"/>
            <a:chOff x="153670" y="2406650"/>
            <a:chExt cx="7105650" cy="1410335"/>
          </a:xfrm>
        </p:grpSpPr>
        <p:pic>
          <p:nvPicPr>
            <p:cNvPr id="614" name="Google Shape;614;geb4a4e71b5_0_132"/>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15" name="Google Shape;615;geb4a4e71b5_0_132"/>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16" name="Google Shape;616;geb4a4e71b5_0_132"/>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17" name="Google Shape;617;geb4a4e71b5_0_132"/>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18" name="Google Shape;618;geb4a4e71b5_0_132"/>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4: </a:t>
            </a:r>
            <a:endParaRPr b="1" i="0" sz="2800" u="none" cap="none" strike="noStrike">
              <a:solidFill>
                <a:schemeClr val="dk1"/>
              </a:solidFill>
              <a:latin typeface="Arial"/>
              <a:ea typeface="Arial"/>
              <a:cs typeface="Arial"/>
              <a:sym typeface="Arial"/>
            </a:endParaRPr>
          </a:p>
        </p:txBody>
      </p:sp>
      <p:pic>
        <p:nvPicPr>
          <p:cNvPr id="619" name="Google Shape;619;geb4a4e71b5_0_132"/>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eb4a4e71b5_0_143"/>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What we are learning today</a:t>
            </a:r>
            <a:endParaRPr b="1" sz="2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800">
              <a:solidFill>
                <a:schemeClr val="dk1"/>
              </a:solidFill>
              <a:latin typeface="Calibri"/>
              <a:ea typeface="Calibri"/>
              <a:cs typeface="Calibri"/>
              <a:sym typeface="Calibri"/>
            </a:endParaRPr>
          </a:p>
          <a:p>
            <a:pPr indent="-349250" lvl="0" marL="457200" rtl="0" algn="l">
              <a:lnSpc>
                <a:spcPct val="115000"/>
              </a:lnSpc>
              <a:spcBef>
                <a:spcPts val="1100"/>
              </a:spcBef>
              <a:spcAft>
                <a:spcPts val="0"/>
              </a:spcAft>
              <a:buClr>
                <a:schemeClr val="dk1"/>
              </a:buClr>
              <a:buSzPts val="1900"/>
              <a:buFont typeface="Calibri"/>
              <a:buAutoNum type="arabicPeriod"/>
            </a:pPr>
            <a:r>
              <a:rPr lang="en-US" sz="1900">
                <a:solidFill>
                  <a:schemeClr val="dk1"/>
                </a:solidFill>
                <a:highlight>
                  <a:srgbClr val="FFFFFF"/>
                </a:highlight>
                <a:latin typeface="Calibri"/>
                <a:ea typeface="Calibri"/>
                <a:cs typeface="Calibri"/>
                <a:sym typeface="Calibri"/>
              </a:rPr>
              <a:t>Understanding on how to articulate learning objectives. with Stakeholders (Teachers, School head, students, Parents)</a:t>
            </a:r>
            <a:endParaRPr sz="1900">
              <a:solidFill>
                <a:schemeClr val="dk1"/>
              </a:solidFill>
              <a:highlight>
                <a:srgbClr val="FFFFFF"/>
              </a:highlight>
              <a:latin typeface="Calibri"/>
              <a:ea typeface="Calibri"/>
              <a:cs typeface="Calibri"/>
              <a:sym typeface="Calibri"/>
            </a:endParaRPr>
          </a:p>
          <a:p>
            <a:pPr indent="-349250" lvl="0" marL="457200" rtl="0" algn="l">
              <a:lnSpc>
                <a:spcPct val="115000"/>
              </a:lnSpc>
              <a:spcBef>
                <a:spcPts val="0"/>
              </a:spcBef>
              <a:spcAft>
                <a:spcPts val="0"/>
              </a:spcAft>
              <a:buClr>
                <a:schemeClr val="dk1"/>
              </a:buClr>
              <a:buSzPts val="1900"/>
              <a:buFont typeface="Calibri"/>
              <a:buAutoNum type="arabicPeriod"/>
            </a:pPr>
            <a:r>
              <a:rPr lang="en-US" sz="1900">
                <a:solidFill>
                  <a:schemeClr val="dk1"/>
                </a:solidFill>
                <a:highlight>
                  <a:srgbClr val="FFFFFF"/>
                </a:highlight>
                <a:latin typeface="Calibri"/>
                <a:ea typeface="Calibri"/>
                <a:cs typeface="Calibri"/>
                <a:sym typeface="Calibri"/>
              </a:rPr>
              <a:t>Collaborate with different stakeholders to define, design and implement intervention based on learning objectives. </a:t>
            </a:r>
            <a:endParaRPr sz="28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625" name="Google Shape;625;geb4a4e71b5_0_143"/>
          <p:cNvGrpSpPr/>
          <p:nvPr/>
        </p:nvGrpSpPr>
        <p:grpSpPr>
          <a:xfrm>
            <a:off x="599084" y="12"/>
            <a:ext cx="10972545" cy="1433183"/>
            <a:chOff x="153670" y="2406650"/>
            <a:chExt cx="7105650" cy="1410335"/>
          </a:xfrm>
        </p:grpSpPr>
        <p:pic>
          <p:nvPicPr>
            <p:cNvPr id="626" name="Google Shape;626;geb4a4e71b5_0_14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27" name="Google Shape;627;geb4a4e71b5_0_143"/>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28" name="Google Shape;628;geb4a4e71b5_0_143"/>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29" name="Google Shape;629;geb4a4e71b5_0_14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30" name="Google Shape;630;geb4a4e71b5_0_143"/>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Day 7: </a:t>
            </a:r>
            <a:r>
              <a:rPr b="1" lang="en-US" sz="2400">
                <a:solidFill>
                  <a:schemeClr val="dk1"/>
                </a:solidFill>
                <a:highlight>
                  <a:srgbClr val="FFFFFF"/>
                </a:highlight>
                <a:latin typeface="Calibri"/>
                <a:ea typeface="Calibri"/>
                <a:cs typeface="Calibri"/>
                <a:sym typeface="Calibri"/>
              </a:rPr>
              <a:t>Learning objectives and Approach to lesson Plan</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631" name="Google Shape;631;geb4a4e71b5_0_14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grpSp>
        <p:nvGrpSpPr>
          <p:cNvPr id="636" name="Google Shape;636;geb4a4e71b5_0_154"/>
          <p:cNvGrpSpPr/>
          <p:nvPr/>
        </p:nvGrpSpPr>
        <p:grpSpPr>
          <a:xfrm>
            <a:off x="599084" y="12"/>
            <a:ext cx="10972545" cy="1433183"/>
            <a:chOff x="153670" y="2406650"/>
            <a:chExt cx="7105650" cy="1410335"/>
          </a:xfrm>
        </p:grpSpPr>
        <p:pic>
          <p:nvPicPr>
            <p:cNvPr id="637" name="Google Shape;637;geb4a4e71b5_0_154"/>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38" name="Google Shape;638;geb4a4e71b5_0_154"/>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39" name="Google Shape;639;geb4a4e71b5_0_154"/>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40" name="Google Shape;640;geb4a4e71b5_0_154"/>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41" name="Google Shape;641;geb4a4e71b5_0_154"/>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highlight>
                  <a:srgbClr val="FFFFFF"/>
                </a:highlight>
                <a:latin typeface="Calibri"/>
                <a:ea typeface="Calibri"/>
                <a:cs typeface="Calibri"/>
                <a:sym typeface="Calibri"/>
              </a:rPr>
              <a:t>Activity 1: What Constitute Learning Objectives? </a:t>
            </a:r>
            <a:endParaRPr b="1" sz="33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642" name="Google Shape;642;geb4a4e71b5_0_154"/>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graphicFrame>
        <p:nvGraphicFramePr>
          <p:cNvPr id="643" name="Google Shape;643;geb4a4e71b5_0_154"/>
          <p:cNvGraphicFramePr/>
          <p:nvPr/>
        </p:nvGraphicFramePr>
        <p:xfrm>
          <a:off x="518150" y="1963850"/>
          <a:ext cx="3000000" cy="3000000"/>
        </p:xfrm>
        <a:graphic>
          <a:graphicData uri="http://schemas.openxmlformats.org/drawingml/2006/table">
            <a:tbl>
              <a:tblPr>
                <a:noFill/>
                <a:tableStyleId>{F9AC2CAF-8258-42D7-92E8-4F144203EFC3}</a:tableStyleId>
              </a:tblPr>
              <a:tblGrid>
                <a:gridCol w="734325"/>
                <a:gridCol w="6834775"/>
                <a:gridCol w="1219725"/>
                <a:gridCol w="1255725"/>
                <a:gridCol w="1136975"/>
              </a:tblGrid>
              <a:tr h="12700">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SL No.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Statement (Learner will be able to...)</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Specific</a:t>
                      </a:r>
                      <a:endParaRPr>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(Yes/No)</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Measurable (Yes/No)</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Learning Outcomes </a:t>
                      </a:r>
                      <a:endParaRPr>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(Yes/No)</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1</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Draw the structure of Human Heart</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2</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Write the Names of the country in order to their Proximity to Afghanistan.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3</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Favour the policies of the world health organisation.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4</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Study the given scenario to understand the function of the Afghanistan tax system.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5</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Use the given self-study materials to understand the various public policies in Afghanistan School education.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6.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Apply Microsoft  Excel tool to manage School level documentation.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7</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Discuss ways to improve staff room culture.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8</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Support the vaccination policy of the government.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15000"/>
                        </a:lnSpc>
                        <a:spcBef>
                          <a:spcPts val="0"/>
                        </a:spcBef>
                        <a:spcAft>
                          <a:spcPts val="0"/>
                        </a:spcAft>
                        <a:buNone/>
                      </a:pPr>
                      <a:r>
                        <a:rPr lang="en-US">
                          <a:highlight>
                            <a:srgbClr val="FFFFFF"/>
                          </a:highlight>
                          <a:latin typeface="Calibri"/>
                          <a:ea typeface="Calibri"/>
                          <a:cs typeface="Calibri"/>
                          <a:sym typeface="Calibri"/>
                        </a:rPr>
                        <a:t>9</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rPr lang="en-US">
                          <a:highlight>
                            <a:srgbClr val="FFFFFF"/>
                          </a:highlight>
                          <a:latin typeface="Calibri"/>
                          <a:ea typeface="Calibri"/>
                          <a:cs typeface="Calibri"/>
                          <a:sym typeface="Calibri"/>
                        </a:rPr>
                        <a:t>Show a positive attitude towards juniors.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15000"/>
                        </a:lnSpc>
                        <a:spcBef>
                          <a:spcPts val="0"/>
                        </a:spcBef>
                        <a:spcAft>
                          <a:spcPts val="0"/>
                        </a:spcAft>
                        <a:buNone/>
                      </a:pPr>
                      <a:r>
                        <a:t/>
                      </a:r>
                      <a:endParaRPr>
                        <a:highlight>
                          <a:srgbClr val="FFFFFF"/>
                        </a:highlight>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eb4a4e71b5_0_165"/>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t/>
            </a:r>
            <a:endParaRPr b="1" sz="2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8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649" name="Google Shape;649;geb4a4e71b5_0_165"/>
          <p:cNvGrpSpPr/>
          <p:nvPr/>
        </p:nvGrpSpPr>
        <p:grpSpPr>
          <a:xfrm>
            <a:off x="599084" y="12"/>
            <a:ext cx="10972545" cy="1433183"/>
            <a:chOff x="153670" y="2406650"/>
            <a:chExt cx="7105650" cy="1410335"/>
          </a:xfrm>
        </p:grpSpPr>
        <p:pic>
          <p:nvPicPr>
            <p:cNvPr id="650" name="Google Shape;650;geb4a4e71b5_0_165"/>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51" name="Google Shape;651;geb4a4e71b5_0_165"/>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52" name="Google Shape;652;geb4a4e71b5_0_165"/>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53" name="Google Shape;653;geb4a4e71b5_0_165"/>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54" name="Google Shape;654;geb4a4e71b5_0_165"/>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highlight>
                  <a:srgbClr val="F3F3F3"/>
                </a:highlight>
                <a:latin typeface="Calibri"/>
                <a:ea typeface="Calibri"/>
                <a:cs typeface="Calibri"/>
                <a:sym typeface="Calibri"/>
              </a:rPr>
              <a:t>Activity 2: Understanding Bloom’s Taxonomy</a:t>
            </a:r>
            <a:endParaRPr b="1" sz="2000">
              <a:solidFill>
                <a:schemeClr val="dk1"/>
              </a:solidFill>
              <a:highlight>
                <a:srgbClr val="F3F3F3"/>
              </a:highlight>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20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655" name="Google Shape;655;geb4a4e71b5_0_165"/>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graphicFrame>
        <p:nvGraphicFramePr>
          <p:cNvPr id="656" name="Google Shape;656;geb4a4e71b5_0_165"/>
          <p:cNvGraphicFramePr/>
          <p:nvPr/>
        </p:nvGraphicFramePr>
        <p:xfrm>
          <a:off x="669700" y="1935375"/>
          <a:ext cx="3000000" cy="3000000"/>
        </p:xfrm>
        <a:graphic>
          <a:graphicData uri="http://schemas.openxmlformats.org/drawingml/2006/table">
            <a:tbl>
              <a:tblPr>
                <a:noFill/>
                <a:tableStyleId>{F9AC2CAF-8258-42D7-92E8-4F144203EFC3}</a:tableStyleId>
              </a:tblPr>
              <a:tblGrid>
                <a:gridCol w="677475"/>
                <a:gridCol w="7957075"/>
                <a:gridCol w="1447975"/>
                <a:gridCol w="890025"/>
              </a:tblGrid>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SL No.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Statements</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Bloom’s Level of Learning</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Why?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1</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Describe the communication cycle between school and community.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2</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Recall the formula for calculating percentage.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3</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Analyse the different views measuring centigrade into Fahrenheit.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4</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Predict the new entrant in the school based on last year's community engagement.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5</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Propose five questions for Teacher-Parents interaction.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6</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Copying spin Bowling of Afghanistan Cricket Player Rashid Khan.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7</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Use operant conditioning principles in designing a reward system for children.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8</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Assess the quality of farm produce because of weather.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9</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State a memory requirement for approaching a Quadratic equation.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10</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Decide which article should be published in your school newsletter.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t/>
                      </a:r>
                      <a:endParaRPr sz="1100">
                        <a:highlight>
                          <a:srgbClr val="FFFFFF"/>
                        </a:highlight>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geb4a4e71b5_0_176"/>
          <p:cNvGrpSpPr/>
          <p:nvPr/>
        </p:nvGrpSpPr>
        <p:grpSpPr>
          <a:xfrm>
            <a:off x="599084" y="12"/>
            <a:ext cx="10972545" cy="1433183"/>
            <a:chOff x="153670" y="2406650"/>
            <a:chExt cx="7105650" cy="1410335"/>
          </a:xfrm>
        </p:grpSpPr>
        <p:pic>
          <p:nvPicPr>
            <p:cNvPr id="662" name="Google Shape;662;geb4a4e71b5_0_176"/>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63" name="Google Shape;663;geb4a4e71b5_0_176"/>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64" name="Google Shape;664;geb4a4e71b5_0_176"/>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65" name="Google Shape;665;geb4a4e71b5_0_176"/>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66" name="Google Shape;666;geb4a4e71b5_0_176"/>
          <p:cNvSpPr txBox="1"/>
          <p:nvPr/>
        </p:nvSpPr>
        <p:spPr>
          <a:xfrm>
            <a:off x="871656" y="1045461"/>
            <a:ext cx="10427400" cy="415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highlight>
                  <a:srgbClr val="F3F3F3"/>
                </a:highlight>
                <a:latin typeface="Calibri"/>
                <a:ea typeface="Calibri"/>
                <a:cs typeface="Calibri"/>
                <a:sym typeface="Calibri"/>
              </a:rPr>
              <a:t>Activity 3: </a:t>
            </a:r>
            <a:r>
              <a:rPr b="1" lang="en-US" sz="2000">
                <a:solidFill>
                  <a:schemeClr val="dk1"/>
                </a:solidFill>
                <a:highlight>
                  <a:srgbClr val="FFFFFF"/>
                </a:highlight>
                <a:latin typeface="Calibri"/>
                <a:ea typeface="Calibri"/>
                <a:cs typeface="Calibri"/>
                <a:sym typeface="Calibri"/>
              </a:rPr>
              <a:t>Connecting the Bloom’s taxonomy to various school context &amp; academic subjects.</a:t>
            </a:r>
            <a:endParaRPr b="1" sz="42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667" name="Google Shape;667;geb4a4e71b5_0_176"/>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graphicFrame>
        <p:nvGraphicFramePr>
          <p:cNvPr id="668" name="Google Shape;668;geb4a4e71b5_0_176"/>
          <p:cNvGraphicFramePr/>
          <p:nvPr/>
        </p:nvGraphicFramePr>
        <p:xfrm>
          <a:off x="439775" y="1598025"/>
          <a:ext cx="3000000" cy="3000000"/>
        </p:xfrm>
        <a:graphic>
          <a:graphicData uri="http://schemas.openxmlformats.org/drawingml/2006/table">
            <a:tbl>
              <a:tblPr>
                <a:noFill/>
                <a:tableStyleId>{F9AC2CAF-8258-42D7-92E8-4F144203EFC3}</a:tableStyleId>
              </a:tblPr>
              <a:tblGrid>
                <a:gridCol w="693450"/>
                <a:gridCol w="5483550"/>
                <a:gridCol w="4954850"/>
              </a:tblGrid>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SL No.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Statements</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Bloom’s Level of Learning</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b="1" lang="en-US" sz="1100">
                          <a:highlight>
                            <a:srgbClr val="FFFFFF"/>
                          </a:highlight>
                          <a:latin typeface="Calibri"/>
                          <a:ea typeface="Calibri"/>
                          <a:cs typeface="Calibri"/>
                          <a:sym typeface="Calibri"/>
                        </a:rPr>
                        <a:t>1</a:t>
                      </a:r>
                      <a:endParaRPr b="1"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b="1" lang="en-US" sz="1100">
                          <a:highlight>
                            <a:srgbClr val="FFFFFF"/>
                          </a:highlight>
                          <a:latin typeface="Calibri"/>
                          <a:ea typeface="Calibri"/>
                          <a:cs typeface="Calibri"/>
                          <a:sym typeface="Calibri"/>
                        </a:rPr>
                        <a:t>Recall the seven wonders of the world. </a:t>
                      </a:r>
                      <a:endParaRPr b="1" sz="1100">
                        <a:highlight>
                          <a:srgbClr val="FFFFFF"/>
                        </a:highlight>
                        <a:latin typeface="Calibri"/>
                        <a:ea typeface="Calibri"/>
                        <a:cs typeface="Calibri"/>
                        <a:sym typeface="Calibri"/>
                      </a:endParaRPr>
                    </a:p>
                    <a:p>
                      <a:pPr indent="0" lvl="0" marL="0" rtl="0" algn="l">
                        <a:lnSpc>
                          <a:spcPct val="150000"/>
                        </a:lnSpc>
                        <a:spcBef>
                          <a:spcPts val="0"/>
                        </a:spcBef>
                        <a:spcAft>
                          <a:spcPts val="0"/>
                        </a:spcAft>
                        <a:buNone/>
                      </a:pPr>
                      <a:r>
                        <a:rPr b="1" lang="en-US" sz="1100">
                          <a:highlight>
                            <a:srgbClr val="FFFFFF"/>
                          </a:highlight>
                          <a:latin typeface="Calibri"/>
                          <a:ea typeface="Calibri"/>
                          <a:cs typeface="Calibri"/>
                          <a:sym typeface="Calibri"/>
                        </a:rPr>
                        <a:t>(Change the objective into Level 2)</a:t>
                      </a:r>
                      <a:endParaRPr b="1"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b="1" lang="en-US" sz="1100">
                          <a:highlight>
                            <a:srgbClr val="FFFFFF"/>
                          </a:highlight>
                          <a:latin typeface="Calibri"/>
                          <a:ea typeface="Calibri"/>
                          <a:cs typeface="Calibri"/>
                          <a:sym typeface="Calibri"/>
                        </a:rPr>
                        <a:t>Locate the seven wonders of the world on the world map. </a:t>
                      </a:r>
                      <a:endParaRPr b="1"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2</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Apply BODMAS (Brackets, Orders, Division/Multiplication, Addition/Subtraction) rule to solve a given problem</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I</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3</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Propose a strategy to retain students in schools.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VI</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4</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List three properties of Atoms and Molecules. </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IV</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5</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Recall the timetable changes of your school</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V</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6</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Use appropriate group dynamic skills to secure corporation among teachers</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I</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7</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Evaluate a growth of students in Learning Mathematics</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III</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8</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Analyse a Afghanistan Education Department  campaign that convey stability and reliability</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V</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9</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Select Toys for your School children</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VI</a:t>
                      </a:r>
                      <a:endParaRPr sz="1100">
                        <a:highlight>
                          <a:srgbClr val="FFFFFF"/>
                        </a:highlight>
                        <a:latin typeface="Calibri"/>
                        <a:ea typeface="Calibri"/>
                        <a:cs typeface="Calibri"/>
                        <a:sym typeface="Calibri"/>
                      </a:endParaRPr>
                    </a:p>
                  </a:txBody>
                  <a:tcPr marT="63500" marB="63500" marR="63500" marL="63500"/>
                </a:tc>
              </a:tr>
              <a:tr h="12700">
                <a:tc>
                  <a:txBody>
                    <a:bodyPr/>
                    <a:lstStyle/>
                    <a:p>
                      <a:pPr indent="0" lvl="0" marL="0" rtl="0" algn="ctr">
                        <a:lnSpc>
                          <a:spcPct val="150000"/>
                        </a:lnSpc>
                        <a:spcBef>
                          <a:spcPts val="0"/>
                        </a:spcBef>
                        <a:spcAft>
                          <a:spcPts val="0"/>
                        </a:spcAft>
                        <a:buNone/>
                      </a:pPr>
                      <a:r>
                        <a:rPr lang="en-US" sz="1100">
                          <a:highlight>
                            <a:srgbClr val="FFFFFF"/>
                          </a:highlight>
                          <a:latin typeface="Calibri"/>
                          <a:ea typeface="Calibri"/>
                          <a:cs typeface="Calibri"/>
                          <a:sym typeface="Calibri"/>
                        </a:rPr>
                        <a:t>10</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Select the article that will be printed in the next issue of newsletter</a:t>
                      </a:r>
                      <a:endParaRPr sz="1100">
                        <a:highlight>
                          <a:srgbClr val="FFFFFF"/>
                        </a:highlight>
                        <a:latin typeface="Calibri"/>
                        <a:ea typeface="Calibri"/>
                        <a:cs typeface="Calibri"/>
                        <a:sym typeface="Calibri"/>
                      </a:endParaRPr>
                    </a:p>
                  </a:txBody>
                  <a:tcPr marT="63500" marB="63500" marR="63500" marL="63500"/>
                </a:tc>
                <a:tc>
                  <a:txBody>
                    <a:bodyPr/>
                    <a:lstStyle/>
                    <a:p>
                      <a:pPr indent="0" lvl="0" marL="0" rtl="0" algn="l">
                        <a:lnSpc>
                          <a:spcPct val="150000"/>
                        </a:lnSpc>
                        <a:spcBef>
                          <a:spcPts val="0"/>
                        </a:spcBef>
                        <a:spcAft>
                          <a:spcPts val="0"/>
                        </a:spcAft>
                        <a:buNone/>
                      </a:pPr>
                      <a:r>
                        <a:rPr lang="en-US" sz="1100">
                          <a:highlight>
                            <a:srgbClr val="FFFFFF"/>
                          </a:highlight>
                          <a:latin typeface="Calibri"/>
                          <a:ea typeface="Calibri"/>
                          <a:cs typeface="Calibri"/>
                          <a:sym typeface="Calibri"/>
                        </a:rPr>
                        <a:t>Change the objective into Level I</a:t>
                      </a:r>
                      <a:endParaRPr sz="1100">
                        <a:highlight>
                          <a:srgbClr val="FFFFFF"/>
                        </a:highlight>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eb4a4e71b5_0_187"/>
          <p:cNvSpPr txBox="1"/>
          <p:nvPr/>
        </p:nvSpPr>
        <p:spPr>
          <a:xfrm>
            <a:off x="746550" y="1743800"/>
            <a:ext cx="10552500" cy="373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3800">
              <a:solidFill>
                <a:schemeClr val="dk1"/>
              </a:solidFill>
              <a:latin typeface="Calibri"/>
              <a:ea typeface="Calibri"/>
              <a:cs typeface="Calibri"/>
              <a:sym typeface="Calibri"/>
            </a:endParaRPr>
          </a:p>
          <a:p>
            <a:pPr indent="0" lvl="0" marL="0" rtl="0" algn="ctr">
              <a:spcBef>
                <a:spcPts val="0"/>
              </a:spcBef>
              <a:spcAft>
                <a:spcPts val="0"/>
              </a:spcAft>
              <a:buNone/>
            </a:pPr>
            <a:r>
              <a:rPr lang="en-US" sz="2500">
                <a:solidFill>
                  <a:schemeClr val="dk1"/>
                </a:solidFill>
                <a:latin typeface="Calibri"/>
                <a:ea typeface="Calibri"/>
                <a:cs typeface="Calibri"/>
                <a:sym typeface="Calibri"/>
              </a:rPr>
              <a:t>Activity 4: Structure reflection</a:t>
            </a:r>
            <a:endParaRPr sz="35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674" name="Google Shape;674;geb4a4e71b5_0_187"/>
          <p:cNvGrpSpPr/>
          <p:nvPr/>
        </p:nvGrpSpPr>
        <p:grpSpPr>
          <a:xfrm>
            <a:off x="599084" y="12"/>
            <a:ext cx="10972545" cy="1433183"/>
            <a:chOff x="153670" y="2406650"/>
            <a:chExt cx="7105650" cy="1410335"/>
          </a:xfrm>
        </p:grpSpPr>
        <p:pic>
          <p:nvPicPr>
            <p:cNvPr id="675" name="Google Shape;675;geb4a4e71b5_0_187"/>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76" name="Google Shape;676;geb4a4e71b5_0_187"/>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77" name="Google Shape;677;geb4a4e71b5_0_187"/>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78" name="Google Shape;678;geb4a4e71b5_0_187"/>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79" name="Google Shape;679;geb4a4e71b5_0_187"/>
          <p:cNvSpPr txBox="1"/>
          <p:nvPr/>
        </p:nvSpPr>
        <p:spPr>
          <a:xfrm>
            <a:off x="87165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rPr>
              <a:t>Activity 4: </a:t>
            </a:r>
            <a:endParaRPr b="1" i="0" sz="2800" u="none" cap="none" strike="noStrike">
              <a:solidFill>
                <a:schemeClr val="dk1"/>
              </a:solidFill>
              <a:latin typeface="Arial"/>
              <a:ea typeface="Arial"/>
              <a:cs typeface="Arial"/>
              <a:sym typeface="Arial"/>
            </a:endParaRPr>
          </a:p>
        </p:txBody>
      </p:sp>
      <p:pic>
        <p:nvPicPr>
          <p:cNvPr id="680" name="Google Shape;680;geb4a4e71b5_0_187"/>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e175455d6c_0_59"/>
          <p:cNvSpPr txBox="1"/>
          <p:nvPr/>
        </p:nvSpPr>
        <p:spPr>
          <a:xfrm>
            <a:off x="819806" y="1743808"/>
            <a:ext cx="10552500" cy="4377000"/>
          </a:xfrm>
          <a:prstGeom prst="rect">
            <a:avLst/>
          </a:prstGeom>
          <a:noFill/>
          <a:ln>
            <a:noFill/>
          </a:ln>
        </p:spPr>
        <p:txBody>
          <a:bodyPr anchorCtr="0" anchor="ctr" bIns="45700" lIns="91425" spcFirstLastPara="1" rIns="91425" wrap="square" tIns="45700">
            <a:normAutofit/>
          </a:bodyPr>
          <a:lstStyle/>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How learning happens in classroom?</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Students only learns from teachers?</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How students learn from their peers?</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Do students learns from the enabling environment created for learning?</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137" name="Google Shape;137;ge175455d6c_0_59"/>
          <p:cNvGrpSpPr/>
          <p:nvPr/>
        </p:nvGrpSpPr>
        <p:grpSpPr>
          <a:xfrm>
            <a:off x="599084" y="13"/>
            <a:ext cx="10972545" cy="1433183"/>
            <a:chOff x="153670" y="2406650"/>
            <a:chExt cx="7105650" cy="1410335"/>
          </a:xfrm>
        </p:grpSpPr>
        <p:pic>
          <p:nvPicPr>
            <p:cNvPr id="138" name="Google Shape;138;ge175455d6c_0_59"/>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39" name="Google Shape;139;ge175455d6c_0_59"/>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40" name="Google Shape;140;ge175455d6c_0_59"/>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41" name="Google Shape;141;ge175455d6c_0_59"/>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42" name="Google Shape;142;ge175455d6c_0_59"/>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90000"/>
              </a:lnSpc>
              <a:spcBef>
                <a:spcPts val="0"/>
              </a:spcBef>
              <a:spcAft>
                <a:spcPts val="0"/>
              </a:spcAft>
              <a:buClr>
                <a:schemeClr val="dk1"/>
              </a:buClr>
              <a:buSzPts val="2800"/>
              <a:buFont typeface="Arial"/>
              <a:buNone/>
            </a:pPr>
            <a:r>
              <a:rPr b="1" lang="en-US" sz="2800">
                <a:solidFill>
                  <a:schemeClr val="dk1"/>
                </a:solidFill>
              </a:rPr>
              <a:t>Activity 2: </a:t>
            </a:r>
            <a:r>
              <a:rPr b="1" i="0" lang="en-US" sz="2800" u="none" cap="none" strike="noStrike">
                <a:solidFill>
                  <a:schemeClr val="dk1"/>
                </a:solidFill>
                <a:latin typeface="Arial"/>
                <a:ea typeface="Arial"/>
                <a:cs typeface="Arial"/>
                <a:sym typeface="Arial"/>
              </a:rPr>
              <a:t>What classroom stands for:</a:t>
            </a:r>
            <a:endParaRPr b="1" i="0" sz="2800" u="none" cap="none" strike="noStrike">
              <a:solidFill>
                <a:schemeClr val="dk1"/>
              </a:solidFill>
              <a:latin typeface="Arial"/>
              <a:ea typeface="Arial"/>
              <a:cs typeface="Arial"/>
              <a:sym typeface="Arial"/>
            </a:endParaRPr>
          </a:p>
        </p:txBody>
      </p:sp>
      <p:pic>
        <p:nvPicPr>
          <p:cNvPr id="143" name="Google Shape;143;ge175455d6c_0_59"/>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eb4a4e71b5_0_208"/>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What we are learning today</a:t>
            </a:r>
            <a:endParaRPr b="1" sz="2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3800">
              <a:solidFill>
                <a:schemeClr val="dk1"/>
              </a:solidFill>
              <a:latin typeface="Calibri"/>
              <a:ea typeface="Calibri"/>
              <a:cs typeface="Calibri"/>
              <a:sym typeface="Calibri"/>
            </a:endParaRPr>
          </a:p>
          <a:p>
            <a:pPr indent="-361950" lvl="0" marL="457200" rtl="0" algn="l">
              <a:lnSpc>
                <a:spcPct val="115000"/>
              </a:lnSpc>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Continuously learning and demonstrating the ability to solve complex problems. </a:t>
            </a:r>
            <a:endParaRPr sz="2100">
              <a:solidFill>
                <a:schemeClr val="dk1"/>
              </a:solidFill>
              <a:latin typeface="Calibri"/>
              <a:ea typeface="Calibri"/>
              <a:cs typeface="Calibri"/>
              <a:sym typeface="Calibri"/>
            </a:endParaRPr>
          </a:p>
          <a:p>
            <a:pPr indent="-361950" lvl="0" marL="457200" rtl="0" algn="l">
              <a:lnSpc>
                <a:spcPct val="115000"/>
              </a:lnSpc>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Create effective and innovative solutions around pedagogy. </a:t>
            </a:r>
            <a:endParaRPr sz="2100">
              <a:solidFill>
                <a:schemeClr val="dk1"/>
              </a:solidFill>
              <a:latin typeface="Calibri"/>
              <a:ea typeface="Calibri"/>
              <a:cs typeface="Calibri"/>
              <a:sym typeface="Calibri"/>
            </a:endParaRPr>
          </a:p>
          <a:p>
            <a:pPr indent="-361950" lvl="0" marL="457200" rtl="0" algn="l">
              <a:lnSpc>
                <a:spcPct val="115000"/>
              </a:lnSpc>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Create learning and growth opportunities for people, processes and institutions. </a:t>
            </a:r>
            <a:endParaRPr sz="29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686" name="Google Shape;686;geb4a4e71b5_0_208"/>
          <p:cNvGrpSpPr/>
          <p:nvPr/>
        </p:nvGrpSpPr>
        <p:grpSpPr>
          <a:xfrm>
            <a:off x="599084" y="12"/>
            <a:ext cx="10972545" cy="1433183"/>
            <a:chOff x="153670" y="2406650"/>
            <a:chExt cx="7105650" cy="1410335"/>
          </a:xfrm>
        </p:grpSpPr>
        <p:pic>
          <p:nvPicPr>
            <p:cNvPr id="687" name="Google Shape;687;geb4a4e71b5_0_208"/>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688" name="Google Shape;688;geb4a4e71b5_0_208"/>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689" name="Google Shape;689;geb4a4e71b5_0_208"/>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690" name="Google Shape;690;geb4a4e71b5_0_208"/>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691" name="Google Shape;691;geb4a4e71b5_0_208"/>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Day 8: School Management</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692" name="Google Shape;692;geb4a4e71b5_0_208"/>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eb4a4e71b5_0_223"/>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Caselet 1</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Caselet 2</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Caselet 3</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Caselet 4</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Caselet 5</a:t>
            </a:r>
            <a:endParaRPr sz="2400">
              <a:solidFill>
                <a:schemeClr val="dk1"/>
              </a:solidFill>
              <a:latin typeface="Calibri"/>
              <a:ea typeface="Calibri"/>
              <a:cs typeface="Calibri"/>
              <a:sym typeface="Calibri"/>
            </a:endParaRPr>
          </a:p>
        </p:txBody>
      </p:sp>
      <p:grpSp>
        <p:nvGrpSpPr>
          <p:cNvPr id="698" name="Google Shape;698;geb4a4e71b5_0_223"/>
          <p:cNvGrpSpPr/>
          <p:nvPr/>
        </p:nvGrpSpPr>
        <p:grpSpPr>
          <a:xfrm>
            <a:off x="599084" y="12"/>
            <a:ext cx="10972545" cy="1433183"/>
            <a:chOff x="153670" y="2406650"/>
            <a:chExt cx="7105650" cy="1410335"/>
          </a:xfrm>
        </p:grpSpPr>
        <p:pic>
          <p:nvPicPr>
            <p:cNvPr id="699" name="Google Shape;699;geb4a4e71b5_0_22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700" name="Google Shape;700;geb4a4e71b5_0_223"/>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701" name="Google Shape;701;geb4a4e71b5_0_223"/>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702" name="Google Shape;702;geb4a4e71b5_0_22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703" name="Google Shape;703;geb4a4e71b5_0_223"/>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Activity</a:t>
            </a:r>
            <a:r>
              <a:rPr b="1" lang="en-US" sz="2400">
                <a:solidFill>
                  <a:schemeClr val="dk1"/>
                </a:solidFill>
              </a:rPr>
              <a:t> </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704" name="Google Shape;704;geb4a4e71b5_0_22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eb4a4e71b5_0_234"/>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lnSpcReduction="20000"/>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What we are learning today</a:t>
            </a:r>
            <a:endParaRPr b="1" sz="2000">
              <a:solidFill>
                <a:schemeClr val="dk1"/>
              </a:solidFill>
              <a:latin typeface="Calibri"/>
              <a:ea typeface="Calibri"/>
              <a:cs typeface="Calibri"/>
              <a:sym typeface="Calibri"/>
            </a:endParaRPr>
          </a:p>
          <a:p>
            <a:pPr indent="0" lvl="0" marL="457200" rtl="0" algn="ctr">
              <a:lnSpc>
                <a:spcPct val="115000"/>
              </a:lnSpc>
              <a:spcBef>
                <a:spcPts val="0"/>
              </a:spcBef>
              <a:spcAft>
                <a:spcPts val="0"/>
              </a:spcAft>
              <a:buNone/>
            </a:pPr>
            <a:r>
              <a:t/>
            </a:r>
            <a:endParaRPr b="1" sz="4600">
              <a:solidFill>
                <a:schemeClr val="dk1"/>
              </a:solidFill>
              <a:latin typeface="Calibri"/>
              <a:ea typeface="Calibri"/>
              <a:cs typeface="Calibri"/>
              <a:sym typeface="Calibri"/>
            </a:endParaRPr>
          </a:p>
          <a:p>
            <a:pPr indent="-349250" lvl="0" marL="457200" rtl="0" algn="l">
              <a:lnSpc>
                <a:spcPct val="115000"/>
              </a:lnSpc>
              <a:spcBef>
                <a:spcPts val="0"/>
              </a:spcBef>
              <a:spcAft>
                <a:spcPts val="0"/>
              </a:spcAft>
              <a:buClr>
                <a:schemeClr val="dk1"/>
              </a:buClr>
              <a:buSzPts val="1900"/>
              <a:buFont typeface="Calibri"/>
              <a:buChar char="●"/>
            </a:pPr>
            <a:r>
              <a:rPr lang="en-US" sz="1900">
                <a:solidFill>
                  <a:schemeClr val="dk1"/>
                </a:solidFill>
                <a:highlight>
                  <a:srgbClr val="FFFFFF"/>
                </a:highlight>
                <a:latin typeface="Calibri"/>
                <a:ea typeface="Calibri"/>
                <a:cs typeface="Calibri"/>
                <a:sym typeface="Calibri"/>
              </a:rPr>
              <a:t>Guide and support school administrators and teachers on development of strategy to achieve NESP III Goals. </a:t>
            </a:r>
            <a:endParaRPr sz="1900">
              <a:solidFill>
                <a:schemeClr val="dk1"/>
              </a:solidFill>
              <a:highlight>
                <a:srgbClr val="FFFFFF"/>
              </a:highlight>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1900">
                <a:solidFill>
                  <a:schemeClr val="dk1"/>
                </a:solidFill>
                <a:highlight>
                  <a:srgbClr val="FFFFFF"/>
                </a:highlight>
                <a:latin typeface="Calibri"/>
                <a:ea typeface="Calibri"/>
                <a:cs typeface="Calibri"/>
                <a:sym typeface="Calibri"/>
              </a:rPr>
              <a:t>Create and enable a learning culture with measures and processes that support development of school staff. </a:t>
            </a:r>
            <a:r>
              <a:rPr lang="en-US" sz="2900">
                <a:solidFill>
                  <a:schemeClr val="dk1"/>
                </a:solidFill>
                <a:latin typeface="Calibri"/>
                <a:ea typeface="Calibri"/>
                <a:cs typeface="Calibri"/>
                <a:sym typeface="Calibri"/>
              </a:rPr>
              <a:t> </a:t>
            </a:r>
            <a:endParaRPr sz="37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710" name="Google Shape;710;geb4a4e71b5_0_234"/>
          <p:cNvGrpSpPr/>
          <p:nvPr/>
        </p:nvGrpSpPr>
        <p:grpSpPr>
          <a:xfrm>
            <a:off x="599084" y="12"/>
            <a:ext cx="10972545" cy="1433183"/>
            <a:chOff x="153670" y="2406650"/>
            <a:chExt cx="7105650" cy="1410335"/>
          </a:xfrm>
        </p:grpSpPr>
        <p:pic>
          <p:nvPicPr>
            <p:cNvPr id="711" name="Google Shape;711;geb4a4e71b5_0_234"/>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712" name="Google Shape;712;geb4a4e71b5_0_234"/>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713" name="Google Shape;713;geb4a4e71b5_0_234"/>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714" name="Google Shape;714;geb4a4e71b5_0_234"/>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715" name="Google Shape;715;geb4a4e71b5_0_234"/>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Day 9: Observation and Classroom Management</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716" name="Google Shape;716;geb4a4e71b5_0_234"/>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eb4a4e71b5_0_271"/>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393700" lvl="0" marL="457200" rtl="0" algn="l">
              <a:lnSpc>
                <a:spcPct val="115000"/>
              </a:lnSpc>
              <a:spcBef>
                <a:spcPts val="0"/>
              </a:spcBef>
              <a:spcAft>
                <a:spcPts val="0"/>
              </a:spcAft>
              <a:buClr>
                <a:schemeClr val="dk1"/>
              </a:buClr>
              <a:buSzPts val="2600"/>
              <a:buFont typeface="Calibri"/>
              <a:buChar char="●"/>
            </a:pPr>
            <a:r>
              <a:rPr lang="en-US" sz="2300">
                <a:solidFill>
                  <a:schemeClr val="dk1"/>
                </a:solidFill>
                <a:highlight>
                  <a:srgbClr val="FFFFFF"/>
                </a:highlight>
                <a:latin typeface="Calibri"/>
                <a:ea typeface="Calibri"/>
                <a:cs typeface="Calibri"/>
                <a:sym typeface="Calibri"/>
              </a:rPr>
              <a:t>Activity 1: Why is Perspective Talking Crucial  in School/ Classroom? (90 Mins)</a:t>
            </a:r>
            <a:endParaRPr sz="2300">
              <a:solidFill>
                <a:schemeClr val="dk1"/>
              </a:solidFill>
              <a:highlight>
                <a:srgbClr val="FFFFFF"/>
              </a:highlight>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Char char="●"/>
            </a:pPr>
            <a:r>
              <a:rPr lang="en-US" sz="2300">
                <a:solidFill>
                  <a:schemeClr val="dk1"/>
                </a:solidFill>
                <a:highlight>
                  <a:srgbClr val="FFFFFF"/>
                </a:highlight>
                <a:latin typeface="Calibri"/>
                <a:ea typeface="Calibri"/>
                <a:cs typeface="Calibri"/>
                <a:sym typeface="Calibri"/>
              </a:rPr>
              <a:t>Activity 2:  Positive Attitude towards Self and Others (90 Mins)</a:t>
            </a:r>
            <a:endParaRPr sz="2300">
              <a:solidFill>
                <a:schemeClr val="dk1"/>
              </a:solidFill>
              <a:highlight>
                <a:srgbClr val="FFFFFF"/>
              </a:highlight>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Char char="●"/>
            </a:pPr>
            <a:r>
              <a:rPr lang="en-US" sz="2300">
                <a:solidFill>
                  <a:schemeClr val="dk1"/>
                </a:solidFill>
                <a:highlight>
                  <a:srgbClr val="FFFFFF"/>
                </a:highlight>
                <a:latin typeface="Calibri"/>
                <a:ea typeface="Calibri"/>
                <a:cs typeface="Calibri"/>
                <a:sym typeface="Calibri"/>
              </a:rPr>
              <a:t>Activity 3: Empathy (90 Mins)</a:t>
            </a:r>
            <a:endParaRPr sz="2300">
              <a:solidFill>
                <a:schemeClr val="dk1"/>
              </a:solidFill>
              <a:highlight>
                <a:srgbClr val="FFFFFF"/>
              </a:highlight>
              <a:latin typeface="Calibri"/>
              <a:ea typeface="Calibri"/>
              <a:cs typeface="Calibri"/>
              <a:sym typeface="Calibri"/>
            </a:endParaRPr>
          </a:p>
          <a:p>
            <a:pPr indent="-374650" lvl="0" marL="457200" rtl="0" algn="l">
              <a:lnSpc>
                <a:spcPct val="115000"/>
              </a:lnSpc>
              <a:spcBef>
                <a:spcPts val="0"/>
              </a:spcBef>
              <a:spcAft>
                <a:spcPts val="0"/>
              </a:spcAft>
              <a:buClr>
                <a:schemeClr val="dk1"/>
              </a:buClr>
              <a:buSzPts val="2300"/>
              <a:buFont typeface="Calibri"/>
              <a:buChar char="●"/>
            </a:pPr>
            <a:r>
              <a:rPr lang="en-US" sz="2300">
                <a:solidFill>
                  <a:schemeClr val="dk1"/>
                </a:solidFill>
                <a:highlight>
                  <a:srgbClr val="FFFFFF"/>
                </a:highlight>
                <a:latin typeface="Calibri"/>
                <a:ea typeface="Calibri"/>
                <a:cs typeface="Calibri"/>
                <a:sym typeface="Calibri"/>
              </a:rPr>
              <a:t>Activity 4: Structured Reflection (90 Mins)</a:t>
            </a:r>
            <a:endParaRPr sz="23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p:txBody>
      </p:sp>
      <p:grpSp>
        <p:nvGrpSpPr>
          <p:cNvPr id="722" name="Google Shape;722;geb4a4e71b5_0_271"/>
          <p:cNvGrpSpPr/>
          <p:nvPr/>
        </p:nvGrpSpPr>
        <p:grpSpPr>
          <a:xfrm>
            <a:off x="599084" y="12"/>
            <a:ext cx="10972545" cy="1433183"/>
            <a:chOff x="153670" y="2406650"/>
            <a:chExt cx="7105650" cy="1410335"/>
          </a:xfrm>
        </p:grpSpPr>
        <p:pic>
          <p:nvPicPr>
            <p:cNvPr id="723" name="Google Shape;723;geb4a4e71b5_0_271"/>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724" name="Google Shape;724;geb4a4e71b5_0_271"/>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725" name="Google Shape;725;geb4a4e71b5_0_271"/>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726" name="Google Shape;726;geb4a4e71b5_0_271"/>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727" name="Google Shape;727;geb4a4e71b5_0_271"/>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Activities</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728" name="Google Shape;728;geb4a4e71b5_0_271"/>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eb4a4e71b5_0_260"/>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What we are learning today</a:t>
            </a:r>
            <a:endParaRPr b="1" sz="2000">
              <a:solidFill>
                <a:schemeClr val="dk1"/>
              </a:solidFill>
              <a:latin typeface="Calibri"/>
              <a:ea typeface="Calibri"/>
              <a:cs typeface="Calibri"/>
              <a:sym typeface="Calibri"/>
            </a:endParaRPr>
          </a:p>
          <a:p>
            <a:pPr indent="0" lvl="0" marL="457200" rtl="0" algn="ctr">
              <a:lnSpc>
                <a:spcPct val="115000"/>
              </a:lnSpc>
              <a:spcBef>
                <a:spcPts val="0"/>
              </a:spcBef>
              <a:spcAft>
                <a:spcPts val="0"/>
              </a:spcAft>
              <a:buNone/>
            </a:pPr>
            <a:r>
              <a:t/>
            </a:r>
            <a:endParaRPr b="1" sz="54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Char char="●"/>
            </a:pPr>
            <a:r>
              <a:rPr lang="en-US" sz="1900">
                <a:solidFill>
                  <a:schemeClr val="dk1"/>
                </a:solidFill>
                <a:highlight>
                  <a:srgbClr val="FFFFFF"/>
                </a:highlight>
                <a:latin typeface="Calibri"/>
                <a:ea typeface="Calibri"/>
                <a:cs typeface="Calibri"/>
                <a:sym typeface="Calibri"/>
              </a:rPr>
              <a:t>Create an environment in schools/classrooms where everyone feels accepted, confident, cared for and are concerned about each other’s well-being</a:t>
            </a:r>
            <a:endParaRPr sz="19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19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734" name="Google Shape;734;geb4a4e71b5_0_260"/>
          <p:cNvGrpSpPr/>
          <p:nvPr/>
        </p:nvGrpSpPr>
        <p:grpSpPr>
          <a:xfrm>
            <a:off x="599084" y="12"/>
            <a:ext cx="10972545" cy="1433183"/>
            <a:chOff x="153670" y="2406650"/>
            <a:chExt cx="7105650" cy="1410335"/>
          </a:xfrm>
        </p:grpSpPr>
        <p:pic>
          <p:nvPicPr>
            <p:cNvPr id="735" name="Google Shape;735;geb4a4e71b5_0_26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736" name="Google Shape;736;geb4a4e71b5_0_260"/>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737" name="Google Shape;737;geb4a4e71b5_0_260"/>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738" name="Google Shape;738;geb4a4e71b5_0_26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739" name="Google Shape;739;geb4a4e71b5_0_260"/>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Day 10: </a:t>
            </a:r>
            <a:r>
              <a:rPr b="1" lang="en-US" sz="2400">
                <a:solidFill>
                  <a:schemeClr val="dk1"/>
                </a:solidFill>
                <a:highlight>
                  <a:srgbClr val="FFFFFF"/>
                </a:highlight>
                <a:latin typeface="Calibri"/>
                <a:ea typeface="Calibri"/>
                <a:cs typeface="Calibri"/>
                <a:sym typeface="Calibri"/>
              </a:rPr>
              <a:t>well-being</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 </a:t>
            </a:r>
            <a:endParaRPr b="1"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330"/>
              <a:buFont typeface="Arial"/>
              <a:buNone/>
            </a:pPr>
            <a:r>
              <a:t/>
            </a:r>
            <a:endParaRPr b="1" sz="2400">
              <a:solidFill>
                <a:schemeClr val="dk1"/>
              </a:solidFill>
            </a:endParaRPr>
          </a:p>
        </p:txBody>
      </p:sp>
      <p:pic>
        <p:nvPicPr>
          <p:cNvPr id="740" name="Google Shape;740;geb4a4e71b5_0_26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geb4a4e71b5_0_249"/>
          <p:cNvSpPr txBox="1"/>
          <p:nvPr/>
        </p:nvSpPr>
        <p:spPr>
          <a:xfrm>
            <a:off x="746550" y="1743799"/>
            <a:ext cx="10552500" cy="311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None/>
            </a:pPr>
            <a:r>
              <a:rPr lang="en-US" sz="2300">
                <a:solidFill>
                  <a:schemeClr val="dk1"/>
                </a:solidFill>
                <a:highlight>
                  <a:srgbClr val="FFFFFF"/>
                </a:highlight>
                <a:latin typeface="Calibri"/>
                <a:ea typeface="Calibri"/>
                <a:cs typeface="Calibri"/>
                <a:sym typeface="Calibri"/>
              </a:rPr>
              <a:t>Activity 1: What “Management” is required for Managing a classroom? (90 Mins)</a:t>
            </a:r>
            <a:endParaRPr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2300">
                <a:solidFill>
                  <a:schemeClr val="dk1"/>
                </a:solidFill>
                <a:highlight>
                  <a:srgbClr val="FFFFFF"/>
                </a:highlight>
                <a:latin typeface="Calibri"/>
                <a:ea typeface="Calibri"/>
                <a:cs typeface="Calibri"/>
                <a:sym typeface="Calibri"/>
              </a:rPr>
              <a:t>Activity 2: To understand the practices/actions we consciously or unconsciously have been engaging in managing the classroom. (90 Mins)</a:t>
            </a:r>
            <a:endParaRPr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2300">
                <a:solidFill>
                  <a:schemeClr val="dk1"/>
                </a:solidFill>
                <a:highlight>
                  <a:srgbClr val="FFFFFF"/>
                </a:highlight>
                <a:latin typeface="Calibri"/>
                <a:ea typeface="Calibri"/>
                <a:cs typeface="Calibri"/>
                <a:sym typeface="Calibri"/>
              </a:rPr>
              <a:t>Activity 3: To demonstrate critical thinking for managing the classroom effectively. (90 Mins)</a:t>
            </a:r>
            <a:endParaRPr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highlight>
                  <a:srgbClr val="FFFFFF"/>
                </a:highlight>
                <a:latin typeface="Calibri"/>
                <a:ea typeface="Calibri"/>
                <a:cs typeface="Calibri"/>
                <a:sym typeface="Calibri"/>
              </a:rPr>
              <a:t>Activity 4: Structured reflection of the day (60 Mins)</a:t>
            </a:r>
            <a:endParaRPr sz="23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grpSp>
        <p:nvGrpSpPr>
          <p:cNvPr id="746" name="Google Shape;746;geb4a4e71b5_0_249"/>
          <p:cNvGrpSpPr/>
          <p:nvPr/>
        </p:nvGrpSpPr>
        <p:grpSpPr>
          <a:xfrm>
            <a:off x="599084" y="12"/>
            <a:ext cx="10972545" cy="1433183"/>
            <a:chOff x="153670" y="2406650"/>
            <a:chExt cx="7105650" cy="1410335"/>
          </a:xfrm>
        </p:grpSpPr>
        <p:pic>
          <p:nvPicPr>
            <p:cNvPr id="747" name="Google Shape;747;geb4a4e71b5_0_249"/>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748" name="Google Shape;748;geb4a4e71b5_0_249"/>
            <p:cNvPicPr preferRelativeResize="0"/>
            <p:nvPr/>
          </p:nvPicPr>
          <p:blipFill rotWithShape="1">
            <a:blip r:embed="rId4">
              <a:alphaModFix/>
            </a:blip>
            <a:srcRect b="5349" l="0" r="0" t="64152"/>
            <a:stretch/>
          </p:blipFill>
          <p:spPr>
            <a:xfrm>
              <a:off x="3962400" y="2514600"/>
              <a:ext cx="2543175" cy="849630"/>
            </a:xfrm>
            <a:prstGeom prst="rect">
              <a:avLst/>
            </a:prstGeom>
            <a:noFill/>
            <a:ln>
              <a:noFill/>
            </a:ln>
          </p:spPr>
        </p:pic>
        <p:pic>
          <p:nvPicPr>
            <p:cNvPr id="749" name="Google Shape;749;geb4a4e71b5_0_249"/>
            <p:cNvPicPr preferRelativeResize="0"/>
            <p:nvPr/>
          </p:nvPicPr>
          <p:blipFill rotWithShape="1">
            <a:blip r:embed="rId5">
              <a:alphaModFix/>
            </a:blip>
            <a:srcRect b="34475" l="17227" r="19851" t="3981"/>
            <a:stretch/>
          </p:blipFill>
          <p:spPr>
            <a:xfrm>
              <a:off x="6182360" y="2406650"/>
              <a:ext cx="866775" cy="928370"/>
            </a:xfrm>
            <a:prstGeom prst="rect">
              <a:avLst/>
            </a:prstGeom>
            <a:noFill/>
            <a:ln>
              <a:noFill/>
            </a:ln>
          </p:spPr>
        </p:pic>
      </p:grpSp>
      <p:pic>
        <p:nvPicPr>
          <p:cNvPr id="750" name="Google Shape;750;geb4a4e71b5_0_249"/>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751" name="Google Shape;751;geb4a4e71b5_0_249"/>
          <p:cNvSpPr txBox="1"/>
          <p:nvPr/>
        </p:nvSpPr>
        <p:spPr>
          <a:xfrm>
            <a:off x="871656" y="1328011"/>
            <a:ext cx="10427400" cy="415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330"/>
              <a:buFont typeface="Arial"/>
              <a:buNone/>
            </a:pPr>
            <a:r>
              <a:rPr b="1" lang="en-US" sz="2400">
                <a:solidFill>
                  <a:schemeClr val="dk1"/>
                </a:solidFill>
              </a:rPr>
              <a:t>Activity</a:t>
            </a:r>
            <a:endParaRPr b="1" sz="2400">
              <a:solidFill>
                <a:schemeClr val="dk1"/>
              </a:solidFill>
            </a:endParaRPr>
          </a:p>
        </p:txBody>
      </p:sp>
      <p:pic>
        <p:nvPicPr>
          <p:cNvPr id="752" name="Google Shape;752;geb4a4e71b5_0_249"/>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e175455d6c_0_48"/>
          <p:cNvSpPr txBox="1"/>
          <p:nvPr/>
        </p:nvSpPr>
        <p:spPr>
          <a:xfrm>
            <a:off x="819806" y="1743808"/>
            <a:ext cx="10552500" cy="4377000"/>
          </a:xfrm>
          <a:prstGeom prst="rect">
            <a:avLst/>
          </a:prstGeom>
          <a:noFill/>
          <a:ln>
            <a:noFill/>
          </a:ln>
        </p:spPr>
        <p:txBody>
          <a:bodyPr anchorCtr="0" anchor="t" bIns="45700" lIns="91425" spcFirstLastPara="1" rIns="91425" wrap="square" tIns="45700">
            <a:normAutofit lnSpcReduction="10000"/>
          </a:bodyPr>
          <a:lstStyle/>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Classroom stands for different opportunities for learners to learn</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1" marL="9144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Learning from the instruction provided by teachers</a:t>
            </a:r>
            <a:endParaRPr b="0" i="0" sz="2100" u="none" cap="none" strike="noStrike">
              <a:solidFill>
                <a:schemeClr val="dk1"/>
              </a:solidFill>
              <a:latin typeface="Arial"/>
              <a:ea typeface="Arial"/>
              <a:cs typeface="Arial"/>
              <a:sym typeface="Arial"/>
            </a:endParaRPr>
          </a:p>
          <a:p>
            <a:pPr indent="-361950" lvl="1" marL="9144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Learning from  scaffolding provided by teacher</a:t>
            </a:r>
            <a:endParaRPr b="0" i="0" sz="2100" u="none" cap="none" strike="noStrike">
              <a:solidFill>
                <a:schemeClr val="dk1"/>
              </a:solidFill>
              <a:latin typeface="Arial"/>
              <a:ea typeface="Arial"/>
              <a:cs typeface="Arial"/>
              <a:sym typeface="Arial"/>
            </a:endParaRPr>
          </a:p>
          <a:p>
            <a:pPr indent="-361950" lvl="1" marL="9144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Learning from the question posed by teacher</a:t>
            </a:r>
            <a:endParaRPr b="0" i="0" sz="2100" u="none" cap="none" strike="noStrike">
              <a:solidFill>
                <a:schemeClr val="dk1"/>
              </a:solidFill>
              <a:latin typeface="Arial"/>
              <a:ea typeface="Arial"/>
              <a:cs typeface="Arial"/>
              <a:sym typeface="Arial"/>
            </a:endParaRPr>
          </a:p>
          <a:p>
            <a:pPr indent="-361950" lvl="1" marL="9144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Learning from using their own peers</a:t>
            </a:r>
            <a:endParaRPr b="0" i="0" sz="2100" u="none" cap="none" strike="noStrike">
              <a:solidFill>
                <a:schemeClr val="dk1"/>
              </a:solidFill>
              <a:latin typeface="Arial"/>
              <a:ea typeface="Arial"/>
              <a:cs typeface="Arial"/>
              <a:sym typeface="Arial"/>
            </a:endParaRPr>
          </a:p>
          <a:p>
            <a:pPr indent="-361950" lvl="1" marL="9144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Learning from the study materials provided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As supervisor,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Support teacher in creating different types of opportunities to learn within lesson plan facilitation.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149" name="Google Shape;149;ge175455d6c_0_48"/>
          <p:cNvGrpSpPr/>
          <p:nvPr/>
        </p:nvGrpSpPr>
        <p:grpSpPr>
          <a:xfrm>
            <a:off x="599084" y="13"/>
            <a:ext cx="10972545" cy="1433183"/>
            <a:chOff x="153670" y="2406650"/>
            <a:chExt cx="7105650" cy="1410335"/>
          </a:xfrm>
        </p:grpSpPr>
        <p:pic>
          <p:nvPicPr>
            <p:cNvPr id="150" name="Google Shape;150;ge175455d6c_0_48"/>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51" name="Google Shape;151;ge175455d6c_0_48"/>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52" name="Google Shape;152;ge175455d6c_0_48"/>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53" name="Google Shape;153;ge175455d6c_0_48"/>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54" name="Google Shape;154;ge175455d6c_0_48"/>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What classroom stands for:</a:t>
            </a:r>
            <a:endParaRPr b="1" i="0" sz="2800" u="none" cap="none" strike="noStrike">
              <a:solidFill>
                <a:schemeClr val="dk1"/>
              </a:solidFill>
              <a:latin typeface="Arial"/>
              <a:ea typeface="Arial"/>
              <a:cs typeface="Arial"/>
              <a:sym typeface="Arial"/>
            </a:endParaRPr>
          </a:p>
        </p:txBody>
      </p:sp>
      <p:pic>
        <p:nvPicPr>
          <p:cNvPr id="155" name="Google Shape;155;ge175455d6c_0_48"/>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e175455d6c_0_70"/>
          <p:cNvSpPr txBox="1"/>
          <p:nvPr/>
        </p:nvSpPr>
        <p:spPr>
          <a:xfrm>
            <a:off x="819806" y="1743808"/>
            <a:ext cx="10552500" cy="4377000"/>
          </a:xfrm>
          <a:prstGeom prst="rect">
            <a:avLst/>
          </a:prstGeom>
          <a:noFill/>
          <a:ln>
            <a:noFill/>
          </a:ln>
        </p:spPr>
        <p:txBody>
          <a:bodyPr anchorCtr="0" anchor="ctr" bIns="45700" lIns="91425" spcFirstLastPara="1" rIns="91425" wrap="square" tIns="45700">
            <a:normAutofit/>
          </a:bodyPr>
          <a:lstStyle/>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Is classroom only enable “curriculum learning”?</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What are the different types of learning opportunities for students?</a:t>
            </a:r>
            <a:endParaRPr b="0" i="0" sz="2100" u="none" cap="none" strike="noStrike">
              <a:solidFill>
                <a:schemeClr val="dk1"/>
              </a:solidFill>
              <a:latin typeface="Arial"/>
              <a:ea typeface="Arial"/>
              <a:cs typeface="Arial"/>
              <a:sym typeface="Arial"/>
            </a:endParaRPr>
          </a:p>
          <a:p>
            <a:pPr indent="-361950" lvl="0" marL="457200" marR="0" rtl="0" algn="just">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How can teacher ensure better socialisation?</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161" name="Google Shape;161;ge175455d6c_0_70"/>
          <p:cNvGrpSpPr/>
          <p:nvPr/>
        </p:nvGrpSpPr>
        <p:grpSpPr>
          <a:xfrm>
            <a:off x="599084" y="13"/>
            <a:ext cx="10972545" cy="1433183"/>
            <a:chOff x="153670" y="2406650"/>
            <a:chExt cx="7105650" cy="1410335"/>
          </a:xfrm>
        </p:grpSpPr>
        <p:pic>
          <p:nvPicPr>
            <p:cNvPr id="162" name="Google Shape;162;ge175455d6c_0_70"/>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63" name="Google Shape;163;ge175455d6c_0_70"/>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64" name="Google Shape;164;ge175455d6c_0_70"/>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65" name="Google Shape;165;ge175455d6c_0_70"/>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66" name="Google Shape;166;ge175455d6c_0_70"/>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What is the role of teacher in socialisation of student?</a:t>
            </a:r>
            <a:endParaRPr b="1" i="0" sz="2800" u="none" cap="none" strike="noStrike">
              <a:solidFill>
                <a:schemeClr val="dk1"/>
              </a:solidFill>
              <a:latin typeface="Arial"/>
              <a:ea typeface="Arial"/>
              <a:cs typeface="Arial"/>
              <a:sym typeface="Arial"/>
            </a:endParaRPr>
          </a:p>
        </p:txBody>
      </p:sp>
      <p:pic>
        <p:nvPicPr>
          <p:cNvPr id="167" name="Google Shape;167;ge175455d6c_0_70"/>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e175455d6c_0_92"/>
          <p:cNvSpPr txBox="1"/>
          <p:nvPr/>
        </p:nvSpPr>
        <p:spPr>
          <a:xfrm>
            <a:off x="819806" y="1743808"/>
            <a:ext cx="10552500" cy="4377000"/>
          </a:xfrm>
          <a:prstGeom prst="rect">
            <a:avLst/>
          </a:prstGeom>
          <a:noFill/>
          <a:ln>
            <a:noFill/>
          </a:ln>
        </p:spPr>
        <p:txBody>
          <a:bodyPr anchorCtr="0" anchor="t" bIns="45700" lIns="91425" spcFirstLastPara="1" rIns="91425" wrap="square" tIns="45700">
            <a:normAutofit fontScale="85000" lnSpcReduction="20000"/>
          </a:bodyPr>
          <a:lstStyle/>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Classroom only enable “curriculum/ textbook  learning”?</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rPr b="0" i="0" lang="en-US" sz="2100" u="none" cap="none" strike="noStrike">
                <a:solidFill>
                  <a:schemeClr val="dk1"/>
                </a:solidFill>
                <a:latin typeface="Arial"/>
                <a:ea typeface="Arial"/>
                <a:cs typeface="Arial"/>
                <a:sym typeface="Arial"/>
              </a:rPr>
              <a:t>Teacher can provide different opportunities student to learn beyond textbook.</a:t>
            </a:r>
            <a:endParaRPr b="0" i="0" sz="2100" u="none" cap="none" strike="noStrike">
              <a:solidFill>
                <a:schemeClr val="dk1"/>
              </a:solidFill>
              <a:latin typeface="Arial"/>
              <a:ea typeface="Arial"/>
              <a:cs typeface="Arial"/>
              <a:sym typeface="Arial"/>
            </a:endParaRPr>
          </a:p>
          <a:p>
            <a:pPr indent="-341946" lvl="1" marL="13716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Ensuring learning using the student background knowledge</a:t>
            </a:r>
            <a:endParaRPr b="0" i="0" sz="2100" u="none" cap="none" strike="noStrike">
              <a:solidFill>
                <a:schemeClr val="dk1"/>
              </a:solidFill>
              <a:latin typeface="Arial"/>
              <a:ea typeface="Arial"/>
              <a:cs typeface="Arial"/>
              <a:sym typeface="Arial"/>
            </a:endParaRPr>
          </a:p>
          <a:p>
            <a:pPr indent="-341946" lvl="1" marL="13716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Ensuring learning using environment </a:t>
            </a:r>
            <a:endParaRPr b="0" i="0" sz="2100" u="none" cap="none" strike="noStrike">
              <a:solidFill>
                <a:schemeClr val="dk1"/>
              </a:solidFill>
              <a:latin typeface="Arial"/>
              <a:ea typeface="Arial"/>
              <a:cs typeface="Arial"/>
              <a:sym typeface="Arial"/>
            </a:endParaRPr>
          </a:p>
          <a:p>
            <a:pPr indent="-341946" lvl="1" marL="13716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Ensuring learning from using different views of students</a:t>
            </a:r>
            <a:endParaRPr b="0" i="0" sz="2100" u="none" cap="none" strike="noStrike">
              <a:solidFill>
                <a:schemeClr val="dk1"/>
              </a:solidFill>
              <a:latin typeface="Arial"/>
              <a:ea typeface="Arial"/>
              <a:cs typeface="Arial"/>
              <a:sym typeface="Arial"/>
            </a:endParaRPr>
          </a:p>
          <a:p>
            <a:pPr indent="0" lvl="0" marL="13716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rPr b="0" i="0" lang="en-US" sz="2100" u="none" cap="none" strike="noStrike">
                <a:solidFill>
                  <a:schemeClr val="dk1"/>
                </a:solidFill>
                <a:latin typeface="Arial"/>
                <a:ea typeface="Arial"/>
                <a:cs typeface="Arial"/>
                <a:sym typeface="Arial"/>
              </a:rPr>
              <a:t>As supervisor: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To support teacher in ensuring students not just learn textbook objectives but also learn to understand their peers, their teachers and get opportunities to participate and interact within the classroom.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This enables students not just as active participants in their learning but also supports in socialising better within and outside classroom.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173" name="Google Shape;173;ge175455d6c_0_92"/>
          <p:cNvGrpSpPr/>
          <p:nvPr/>
        </p:nvGrpSpPr>
        <p:grpSpPr>
          <a:xfrm>
            <a:off x="599084" y="13"/>
            <a:ext cx="10972545" cy="1433183"/>
            <a:chOff x="153670" y="2406650"/>
            <a:chExt cx="7105650" cy="1410335"/>
          </a:xfrm>
        </p:grpSpPr>
        <p:pic>
          <p:nvPicPr>
            <p:cNvPr id="174" name="Google Shape;174;ge175455d6c_0_92"/>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75" name="Google Shape;175;ge175455d6c_0_92"/>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76" name="Google Shape;176;ge175455d6c_0_92"/>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77" name="Google Shape;177;ge175455d6c_0_92"/>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78" name="Google Shape;178;ge175455d6c_0_92"/>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Role of teacher in socialisation of student?</a:t>
            </a:r>
            <a:endParaRPr b="1" i="0" sz="2800" u="none" cap="none" strike="noStrike">
              <a:solidFill>
                <a:schemeClr val="dk1"/>
              </a:solidFill>
              <a:latin typeface="Arial"/>
              <a:ea typeface="Arial"/>
              <a:cs typeface="Arial"/>
              <a:sym typeface="Arial"/>
            </a:endParaRPr>
          </a:p>
        </p:txBody>
      </p:sp>
      <p:pic>
        <p:nvPicPr>
          <p:cNvPr id="179" name="Google Shape;179;ge175455d6c_0_92"/>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e175455d6c_0_103"/>
          <p:cNvSpPr txBox="1"/>
          <p:nvPr/>
        </p:nvSpPr>
        <p:spPr>
          <a:xfrm>
            <a:off x="819806" y="1743808"/>
            <a:ext cx="10552500" cy="4377000"/>
          </a:xfrm>
          <a:prstGeom prst="rect">
            <a:avLst/>
          </a:prstGeom>
          <a:noFill/>
          <a:ln>
            <a:noFill/>
          </a:ln>
        </p:spPr>
        <p:txBody>
          <a:bodyPr anchorCtr="0" anchor="t" bIns="45700" lIns="91425" spcFirstLastPara="1" rIns="91425" wrap="square" tIns="45700">
            <a:normAutofit fontScale="85000" lnSpcReduction="20000"/>
          </a:bodyPr>
          <a:lstStyle/>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Playing together in playground contributes to..</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Supports in developing physical development of students</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Understanding rules and discipline of the games</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Coordination with each other</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Peer learning </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Understanding failure and success</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Communication skills</a:t>
            </a:r>
            <a:endParaRPr b="0" i="0" sz="2100" u="none" cap="none" strike="noStrike">
              <a:solidFill>
                <a:schemeClr val="dk1"/>
              </a:solidFill>
              <a:latin typeface="Arial"/>
              <a:ea typeface="Arial"/>
              <a:cs typeface="Arial"/>
              <a:sym typeface="Arial"/>
            </a:endParaRPr>
          </a:p>
          <a:p>
            <a:pPr indent="-341947" lvl="1" marL="9144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Respecting diversity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rPr b="0" i="0" lang="en-US" sz="2100" u="none" cap="none" strike="noStrike">
                <a:solidFill>
                  <a:schemeClr val="dk1"/>
                </a:solidFill>
                <a:latin typeface="Arial"/>
                <a:ea typeface="Arial"/>
                <a:cs typeface="Arial"/>
                <a:sym typeface="Arial"/>
              </a:rPr>
              <a:t>Similarly discuss, </a:t>
            </a:r>
            <a:endParaRPr b="0" i="0" sz="21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Assembly contributes to…</a:t>
            </a:r>
            <a:endParaRPr b="0" i="0" sz="2100" u="none" cap="none" strike="noStrike">
              <a:solidFill>
                <a:schemeClr val="dk1"/>
              </a:solidFill>
              <a:latin typeface="Arial"/>
              <a:ea typeface="Arial"/>
              <a:cs typeface="Arial"/>
              <a:sym typeface="Arial"/>
            </a:endParaRPr>
          </a:p>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Library contributes to…</a:t>
            </a:r>
            <a:endParaRPr b="0" i="0" sz="2100" u="none" cap="none" strike="noStrike">
              <a:solidFill>
                <a:schemeClr val="dk1"/>
              </a:solidFill>
              <a:latin typeface="Arial"/>
              <a:ea typeface="Arial"/>
              <a:cs typeface="Arial"/>
              <a:sym typeface="Arial"/>
            </a:endParaRPr>
          </a:p>
          <a:p>
            <a:pPr indent="-341947" lvl="0" marL="457200" marR="0" rtl="0" algn="just">
              <a:lnSpc>
                <a:spcPct val="90000"/>
              </a:lnSpc>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Celebrating different festivals contributes to….</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914400" marR="0" rtl="0" algn="just">
              <a:lnSpc>
                <a:spcPct val="90000"/>
              </a:lnSpc>
              <a:spcBef>
                <a:spcPts val="0"/>
              </a:spcBef>
              <a:spcAft>
                <a:spcPts val="0"/>
              </a:spcAft>
              <a:buClr>
                <a:srgbClr val="000000"/>
              </a:buClr>
              <a:buSzPct val="100000"/>
              <a:buFont typeface="Arial"/>
              <a:buNone/>
            </a:pPr>
            <a:r>
              <a:rPr b="0" i="0" lang="en-US" sz="2100" u="none" cap="none" strike="noStrike">
                <a:solidFill>
                  <a:schemeClr val="dk1"/>
                </a:solidFill>
                <a:latin typeface="Arial"/>
                <a:ea typeface="Arial"/>
                <a:cs typeface="Arial"/>
                <a:sym typeface="Arial"/>
              </a:rPr>
              <a:t>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a:p>
            <a:pPr indent="0" lvl="0" marL="457200" marR="0" rtl="0" algn="just">
              <a:lnSpc>
                <a:spcPct val="90000"/>
              </a:lnSpc>
              <a:spcBef>
                <a:spcPts val="0"/>
              </a:spcBef>
              <a:spcAft>
                <a:spcPts val="0"/>
              </a:spcAft>
              <a:buClr>
                <a:srgbClr val="000000"/>
              </a:buClr>
              <a:buSzPct val="100000"/>
              <a:buFont typeface="Arial"/>
              <a:buNone/>
            </a:pPr>
            <a:r>
              <a:t/>
            </a:r>
            <a:endParaRPr b="0" i="0" sz="2100" u="none" cap="none" strike="noStrike">
              <a:solidFill>
                <a:schemeClr val="dk1"/>
              </a:solidFill>
              <a:latin typeface="Arial"/>
              <a:ea typeface="Arial"/>
              <a:cs typeface="Arial"/>
              <a:sym typeface="Arial"/>
            </a:endParaRPr>
          </a:p>
        </p:txBody>
      </p:sp>
      <p:grpSp>
        <p:nvGrpSpPr>
          <p:cNvPr id="185" name="Google Shape;185;ge175455d6c_0_103"/>
          <p:cNvGrpSpPr/>
          <p:nvPr/>
        </p:nvGrpSpPr>
        <p:grpSpPr>
          <a:xfrm>
            <a:off x="599084" y="13"/>
            <a:ext cx="10972545" cy="1433183"/>
            <a:chOff x="153670" y="2406650"/>
            <a:chExt cx="7105650" cy="1410335"/>
          </a:xfrm>
        </p:grpSpPr>
        <p:pic>
          <p:nvPicPr>
            <p:cNvPr id="186" name="Google Shape;186;ge175455d6c_0_103"/>
            <p:cNvPicPr preferRelativeResize="0"/>
            <p:nvPr/>
          </p:nvPicPr>
          <p:blipFill rotWithShape="1">
            <a:blip r:embed="rId3">
              <a:alphaModFix/>
            </a:blip>
            <a:srcRect b="0" l="0" r="0" t="0"/>
            <a:stretch/>
          </p:blipFill>
          <p:spPr>
            <a:xfrm>
              <a:off x="153670" y="3321685"/>
              <a:ext cx="7105650" cy="495300"/>
            </a:xfrm>
            <a:prstGeom prst="rect">
              <a:avLst/>
            </a:prstGeom>
            <a:noFill/>
            <a:ln>
              <a:noFill/>
            </a:ln>
          </p:spPr>
        </p:pic>
        <p:pic>
          <p:nvPicPr>
            <p:cNvPr id="187" name="Google Shape;187;ge175455d6c_0_103"/>
            <p:cNvPicPr preferRelativeResize="0"/>
            <p:nvPr/>
          </p:nvPicPr>
          <p:blipFill rotWithShape="1">
            <a:blip r:embed="rId4">
              <a:alphaModFix/>
            </a:blip>
            <a:srcRect b="5348" l="0" r="0" t="64153"/>
            <a:stretch/>
          </p:blipFill>
          <p:spPr>
            <a:xfrm>
              <a:off x="3962400" y="2514600"/>
              <a:ext cx="2543175" cy="849630"/>
            </a:xfrm>
            <a:prstGeom prst="rect">
              <a:avLst/>
            </a:prstGeom>
            <a:noFill/>
            <a:ln>
              <a:noFill/>
            </a:ln>
          </p:spPr>
        </p:pic>
        <p:pic>
          <p:nvPicPr>
            <p:cNvPr id="188" name="Google Shape;188;ge175455d6c_0_103"/>
            <p:cNvPicPr preferRelativeResize="0"/>
            <p:nvPr/>
          </p:nvPicPr>
          <p:blipFill rotWithShape="1">
            <a:blip r:embed="rId5">
              <a:alphaModFix/>
            </a:blip>
            <a:srcRect b="34474" l="17227" r="19851" t="3980"/>
            <a:stretch/>
          </p:blipFill>
          <p:spPr>
            <a:xfrm>
              <a:off x="6182360" y="2406650"/>
              <a:ext cx="866775" cy="928370"/>
            </a:xfrm>
            <a:prstGeom prst="rect">
              <a:avLst/>
            </a:prstGeom>
            <a:noFill/>
            <a:ln>
              <a:noFill/>
            </a:ln>
          </p:spPr>
        </p:pic>
      </p:grpSp>
      <p:pic>
        <p:nvPicPr>
          <p:cNvPr id="189" name="Google Shape;189;ge175455d6c_0_103"/>
          <p:cNvPicPr preferRelativeResize="0"/>
          <p:nvPr/>
        </p:nvPicPr>
        <p:blipFill rotWithShape="1">
          <a:blip r:embed="rId3">
            <a:alphaModFix/>
          </a:blip>
          <a:srcRect b="0" l="0" r="0" t="0"/>
          <a:stretch/>
        </p:blipFill>
        <p:spPr>
          <a:xfrm>
            <a:off x="599090" y="6120900"/>
            <a:ext cx="10972799" cy="495300"/>
          </a:xfrm>
          <a:prstGeom prst="rect">
            <a:avLst/>
          </a:prstGeom>
          <a:noFill/>
          <a:ln>
            <a:noFill/>
          </a:ln>
        </p:spPr>
      </p:pic>
      <p:sp>
        <p:nvSpPr>
          <p:cNvPr id="190" name="Google Shape;190;ge175455d6c_0_103"/>
          <p:cNvSpPr txBox="1"/>
          <p:nvPr/>
        </p:nvSpPr>
        <p:spPr>
          <a:xfrm>
            <a:off x="819806" y="1328011"/>
            <a:ext cx="10427400" cy="4158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50000"/>
              </a:lnSpc>
              <a:spcBef>
                <a:spcPts val="1200"/>
              </a:spcBef>
              <a:spcAft>
                <a:spcPts val="1200"/>
              </a:spcAft>
              <a:buClr>
                <a:schemeClr val="dk1"/>
              </a:buClr>
              <a:buSzPts val="1100"/>
              <a:buFont typeface="Arial"/>
              <a:buNone/>
            </a:pPr>
            <a:r>
              <a:rPr b="0" i="0" lang="en-US" sz="2100" u="none" cap="none" strike="noStrike">
                <a:solidFill>
                  <a:schemeClr val="dk1"/>
                </a:solidFill>
                <a:latin typeface="Arial"/>
                <a:ea typeface="Arial"/>
                <a:cs typeface="Arial"/>
                <a:sym typeface="Arial"/>
              </a:rPr>
              <a:t>Identify the various educational activities that are carried out in schools with a purpose.</a:t>
            </a:r>
            <a:endParaRPr b="1" i="0" sz="3800" u="none" cap="none" strike="noStrike">
              <a:solidFill>
                <a:schemeClr val="dk1"/>
              </a:solidFill>
              <a:latin typeface="Arial"/>
              <a:ea typeface="Arial"/>
              <a:cs typeface="Arial"/>
              <a:sym typeface="Arial"/>
            </a:endParaRPr>
          </a:p>
        </p:txBody>
      </p:sp>
      <p:pic>
        <p:nvPicPr>
          <p:cNvPr id="191" name="Google Shape;191;ge175455d6c_0_103"/>
          <p:cNvPicPr preferRelativeResize="0"/>
          <p:nvPr/>
        </p:nvPicPr>
        <p:blipFill rotWithShape="1">
          <a:blip r:embed="rId6">
            <a:alphaModFix/>
          </a:blip>
          <a:srcRect b="0" l="0" r="0" t="0"/>
          <a:stretch/>
        </p:blipFill>
        <p:spPr>
          <a:xfrm>
            <a:off x="819806" y="37332"/>
            <a:ext cx="1008122" cy="10081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2021-05-30T03:40:05Z</dcterms:created>
  <dc:creator>smc.afghanistan@gmail.com</dc:creator>
</cp:coreProperties>
</file>