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267" r:id="rId3"/>
    <p:sldId id="271" r:id="rId4"/>
    <p:sldId id="277" r:id="rId5"/>
    <p:sldId id="273" r:id="rId6"/>
    <p:sldId id="268" r:id="rId7"/>
    <p:sldId id="260" r:id="rId8"/>
    <p:sldId id="278" r:id="rId9"/>
    <p:sldId id="290" r:id="rId10"/>
    <p:sldId id="288" r:id="rId11"/>
    <p:sldId id="289" r:id="rId12"/>
    <p:sldId id="286" r:id="rId13"/>
    <p:sldId id="285" r:id="rId14"/>
    <p:sldId id="276" r:id="rId15"/>
    <p:sldId id="261" r:id="rId16"/>
    <p:sldId id="263" r:id="rId17"/>
    <p:sldId id="270" r:id="rId18"/>
    <p:sldId id="262" r:id="rId19"/>
    <p:sldId id="281" r:id="rId20"/>
    <p:sldId id="282" r:id="rId21"/>
    <p:sldId id="272" r:id="rId22"/>
    <p:sldId id="284" r:id="rId23"/>
    <p:sldId id="283" r:id="rId24"/>
    <p:sldId id="280" r:id="rId25"/>
    <p:sldId id="275" r:id="rId26"/>
    <p:sldId id="287"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7" autoAdjust="0"/>
    <p:restoredTop sz="59555" autoAdjust="0"/>
  </p:normalViewPr>
  <p:slideViewPr>
    <p:cSldViewPr snapToGrid="0" showGuides="1">
      <p:cViewPr>
        <p:scale>
          <a:sx n="95" d="100"/>
          <a:sy n="95" d="100"/>
        </p:scale>
        <p:origin x="-240" y="-19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72B1B-B614-4CE5-84EB-4A1EEC855D7F}" type="datetimeFigureOut">
              <a:rPr lang="en-US" smtClean="0"/>
              <a:t>30-Sep-21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1CBAA9-0D36-447C-B8BA-6354245A4DF8}" type="slidenum">
              <a:rPr lang="en-US" smtClean="0"/>
              <a:t>‹#›</a:t>
            </a:fld>
            <a:endParaRPr lang="en-US"/>
          </a:p>
        </p:txBody>
      </p:sp>
    </p:spTree>
    <p:extLst>
      <p:ext uri="{BB962C8B-B14F-4D97-AF65-F5344CB8AC3E}">
        <p14:creationId xmlns:p14="http://schemas.microsoft.com/office/powerpoint/2010/main" val="206121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cef.org/education/inclusive-educ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mvorganizing.org/what-are-some-examples-of-implicit-bia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vorganizing.org/what-are-some-examples-of-implicit-bia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jillianstarrteaching.com/inclusive-literacy-center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Objective of Day 2: Exclusion as a barrier</a:t>
            </a:r>
          </a:p>
          <a:p>
            <a:pPr marL="228600" indent="-228600">
              <a:buAutoNum type="arabicPeriod"/>
            </a:pPr>
            <a:r>
              <a:rPr lang="en-US" dirty="0"/>
              <a:t>Communicate that some barriers are visible (explicit biases), and some are invisible(implicit biases).</a:t>
            </a:r>
          </a:p>
          <a:p>
            <a:pPr marL="228600" indent="-228600">
              <a:buAutoNum type="arabicPeriod"/>
            </a:pPr>
            <a:r>
              <a:rPr lang="en-US" dirty="0"/>
              <a:t>Mere integration is not inclusion</a:t>
            </a:r>
          </a:p>
          <a:p>
            <a:pPr marL="228600" indent="-228600">
              <a:buAutoNum type="arabicPeriod"/>
            </a:pPr>
            <a:r>
              <a:rPr lang="en-US" dirty="0"/>
              <a:t>The difference in strategies and outcomes when learner is considered problematic and when school is considered to be problematic.</a:t>
            </a:r>
          </a:p>
          <a:p>
            <a:pPr marL="0" indent="0">
              <a:buNone/>
            </a:pPr>
            <a:endParaRPr lang="en-US" b="1" dirty="0"/>
          </a:p>
          <a:p>
            <a:pPr marL="0" indent="0">
              <a:buNone/>
            </a:pPr>
            <a:r>
              <a:rPr lang="en-US" b="1" dirty="0"/>
              <a:t>Prerequisite knowledge/skills  for Facilitator:</a:t>
            </a:r>
          </a:p>
          <a:p>
            <a:pPr marL="0" indent="0">
              <a:buNone/>
            </a:pPr>
            <a:r>
              <a:rPr lang="en-US" b="0" dirty="0"/>
              <a:t>1.Barriers are either visible or invisible</a:t>
            </a:r>
          </a:p>
          <a:p>
            <a:pPr marL="0" indent="0">
              <a:buNone/>
            </a:pPr>
            <a:r>
              <a:rPr lang="en-US" b="0" dirty="0"/>
              <a:t>2.Exclusion is an invisible bias- generally happens due to social and cultural constructs</a:t>
            </a:r>
          </a:p>
          <a:p>
            <a:pPr marL="0" indent="0">
              <a:buNone/>
            </a:pPr>
            <a:r>
              <a:rPr lang="en-US" b="0" dirty="0"/>
              <a:t>3. Familiar with different barriers in Afghan and in other developed and developing countries</a:t>
            </a:r>
          </a:p>
          <a:p>
            <a:pPr marL="0" indent="0">
              <a:buNone/>
            </a:pPr>
            <a:r>
              <a:rPr lang="en-US" b="0" dirty="0"/>
              <a:t>4. Knowledge of various interventions, their strategies and outcomes to promote inclusivity in Afghanistan</a:t>
            </a:r>
          </a:p>
          <a:p>
            <a:pPr marL="0" indent="0">
              <a:buNone/>
            </a:pPr>
            <a:r>
              <a:rPr lang="en-US" b="0" dirty="0"/>
              <a:t>5. Able to communicate to the participants that the barriers can be controlled or minimized at various levels,.</a:t>
            </a:r>
          </a:p>
          <a:p>
            <a:pPr marL="0" indent="0">
              <a:buNone/>
            </a:pPr>
            <a:r>
              <a:rPr lang="en-US" b="0" dirty="0"/>
              <a:t>6. Able to help participants understand to segregate the issues of inclusion as those at which they can themselves address and the issues which  can be address at the central level . 7. Able to enable the participants to understand how to document and report ground level issues to higher levels</a:t>
            </a:r>
          </a:p>
          <a:p>
            <a:pPr marL="0" indent="0">
              <a:buNone/>
            </a:pPr>
            <a:endParaRPr lang="en-US" b="0" dirty="0"/>
          </a:p>
          <a:p>
            <a:pPr marL="0" indent="0">
              <a:buNone/>
            </a:pPr>
            <a:r>
              <a:rPr lang="en-US" b="1" dirty="0"/>
              <a:t>Recommended literature for facilitators for prereading</a:t>
            </a:r>
            <a:r>
              <a:rPr lang="en-US" b="0" dirty="0"/>
              <a:t>:</a:t>
            </a:r>
          </a:p>
          <a:p>
            <a:pPr marL="228600" indent="-228600">
              <a:buAutoNum type="arabicPeriod"/>
            </a:pPr>
            <a:r>
              <a:rPr lang="en-US" dirty="0"/>
              <a:t>https://www.learningforjustice.org/professional-development/test-yourself-for-hidden-bias</a:t>
            </a:r>
          </a:p>
          <a:p>
            <a:pPr marL="228600" indent="-228600">
              <a:buAutoNum type="arabicPeriod"/>
            </a:pPr>
            <a:r>
              <a:rPr lang="en-US" dirty="0"/>
              <a:t>https://www.unicef.org/rosa/media/5491/file/Afghanistan%20%E2%80%93%20Education%20Equity%20Profile%20for%20Adolescent%20Girls.pdf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https://www.unicef.org/education/inclusive-education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Inclusive education | UNICEF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hlinkClick r:id="rId4"/>
              </a:rPr>
              <a:t>What are some examples of implicit bias? – Mvorganizing.org</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https://jillianstarrteaching.com/inclusive-literacy-centers/</a:t>
            </a:r>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D51CBAA9-0D36-447C-B8BA-6354245A4DF8}" type="slidenum">
              <a:rPr lang="en-US" smtClean="0"/>
              <a:t>1</a:t>
            </a:fld>
            <a:endParaRPr lang="en-US"/>
          </a:p>
        </p:txBody>
      </p:sp>
    </p:spTree>
    <p:extLst>
      <p:ext uri="{BB962C8B-B14F-4D97-AF65-F5344CB8AC3E}">
        <p14:creationId xmlns:p14="http://schemas.microsoft.com/office/powerpoint/2010/main" val="3933740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To ask participants to think of the possible reasons for poor quality of teaching and learning?</a:t>
            </a:r>
          </a:p>
          <a:p>
            <a:r>
              <a:rPr lang="en-US" b="1" dirty="0"/>
              <a:t>Possible reasons could be poor quality teachers, lack of resources, lack of toilets, … let participants list.</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CBAA9-0D36-447C-B8BA-6354245A4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889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Provide examples of each of these types.</a:t>
            </a:r>
          </a:p>
          <a:p>
            <a:r>
              <a:rPr lang="en-US" b="1" dirty="0"/>
              <a:t>Geographic exclusion:  </a:t>
            </a:r>
            <a:r>
              <a:rPr lang="en-US" b="0" dirty="0"/>
              <a:t>remoteness, poor connectivity, difficult terrain, poor access to services, low agriculture or resource potential.</a:t>
            </a:r>
          </a:p>
          <a:p>
            <a:r>
              <a:rPr lang="en-US" b="1" dirty="0"/>
              <a:t>Economic exclusion:  </a:t>
            </a:r>
            <a:r>
              <a:rPr lang="en-US" b="0" dirty="0"/>
              <a:t>lack of access to labour market, lack of access to banking services</a:t>
            </a:r>
          </a:p>
          <a:p>
            <a:r>
              <a:rPr lang="en-US" b="1" dirty="0"/>
              <a:t>Social exclusion</a:t>
            </a:r>
            <a:r>
              <a:rPr lang="en-US" b="0" dirty="0"/>
              <a:t>: Discrimination based on  the basis of identity such as being man or woman, boy or girl, upper caste or lower caste, rich or poor. They suffer from multiple disadvantages. Ask the participants what could be those disadvantages especially for children.</a:t>
            </a:r>
          </a:p>
          <a:p>
            <a:endParaRPr lang="en-US" b="0" dirty="0"/>
          </a:p>
          <a:p>
            <a:endParaRPr lang="en-US" b="0" dirty="0"/>
          </a:p>
          <a:p>
            <a:pPr marL="0" marR="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Finally ask the participants what could be those disadvantages especially for children?</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Open up for discussion and clarifications if any.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In the end tell the participants that : Till now we have heard about various problems that learners face and hence are deprived of education either due to barriers, biases, exclusion and so on. In the next 20 minutes form three groups and each group will get a theme and you need to plan and perform the role play. Some can direct the play, some can be dialogue writers, some can be actors and so on. One condition is every one in the team should contribute to some thing in the role paly.</a:t>
            </a:r>
            <a:endParaRPr lang="en-US" sz="1800" dirty="0">
              <a:effectLst/>
              <a:latin typeface="Calibri" panose="020F0502020204030204" pitchFamily="34" charset="0"/>
              <a:ea typeface="Calibri" panose="020F0502020204030204" pitchFamily="34" charset="0"/>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CBAA9-0D36-447C-B8BA-6354245A4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036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Facilitator: 30 minutes</a:t>
            </a:r>
          </a:p>
          <a:p>
            <a:r>
              <a:rPr lang="en-IN" b="1" dirty="0"/>
              <a:t>Role play: three themes</a:t>
            </a:r>
          </a:p>
          <a:p>
            <a:r>
              <a:rPr lang="en-IN" b="1" dirty="0"/>
              <a:t>Theme 1: To think of bias inside a classroom where a teacher is partial to students who score well and rewards them. The others never get a chance to receive reward even once. How they feel? </a:t>
            </a:r>
          </a:p>
          <a:p>
            <a:r>
              <a:rPr lang="en-IN" b="1" dirty="0"/>
              <a:t>Theme 2: Parents: they have a twin children-one boy and one girl. Gender discrimination in the family</a:t>
            </a:r>
          </a:p>
          <a:p>
            <a:r>
              <a:rPr lang="en-IN" b="1" dirty="0"/>
              <a:t>Theme 3: A school. There are one blind, one deaf, one slow learner, and polio child along with other students. The kind teacher is fair to all. Conduct an activity such a way that all children are happy and learn.</a:t>
            </a:r>
          </a:p>
          <a:p>
            <a:endParaRPr lang="en-IN" b="1" dirty="0"/>
          </a:p>
          <a:p>
            <a:r>
              <a:rPr lang="en-IN" b="1" dirty="0"/>
              <a:t>How to conduct the activity?</a:t>
            </a:r>
          </a:p>
          <a:p>
            <a:pPr marL="228600" indent="-228600">
              <a:buAutoNum type="arabicPeriod"/>
            </a:pPr>
            <a:r>
              <a:rPr lang="en-IN" b="0" dirty="0"/>
              <a:t>Tell the participants to form three groups: theme 1, theme 2, theme 3</a:t>
            </a:r>
          </a:p>
          <a:p>
            <a:pPr marL="228600" indent="-228600">
              <a:buAutoNum type="arabicPeriod"/>
            </a:pPr>
            <a:r>
              <a:rPr lang="en-IN" b="0" dirty="0"/>
              <a:t>Without revealing what topic each team gets, distribute the three topics to the teams. </a:t>
            </a:r>
            <a:r>
              <a:rPr lang="en-IN" sz="1800" kern="1200" dirty="0">
                <a:effectLst/>
                <a:latin typeface="Calibri" panose="020F0502020204030204" pitchFamily="34" charset="0"/>
                <a:ea typeface="Calibri" panose="020F0502020204030204" pitchFamily="34" charset="0"/>
              </a:rPr>
              <a:t>(Write the themes on three chits, fold them and distribute it randomly)</a:t>
            </a:r>
            <a:endParaRPr lang="en-IN" b="0" dirty="0"/>
          </a:p>
          <a:p>
            <a:pPr marL="228600" indent="-228600">
              <a:buAutoNum type="arabicPeriod"/>
            </a:pPr>
            <a:r>
              <a:rPr lang="en-IN" b="0" dirty="0"/>
              <a:t>Tell them: ”this is a collaborative exercise. You decide the plot, number of actors, task distribution etc. plan a three minute long skit and present</a:t>
            </a:r>
          </a:p>
          <a:p>
            <a:pPr marL="228600" indent="-228600">
              <a:buAutoNum type="arabicPeriod"/>
            </a:pPr>
            <a:r>
              <a:rPr lang="en-IN" b="0" dirty="0"/>
              <a:t>While each team presents their skit, the other two will watch. In the end they one volunteer from each team gives feed back on the visible and invisible bias they could see.</a:t>
            </a:r>
          </a:p>
          <a:p>
            <a:pPr marL="228600" indent="-228600">
              <a:buAutoNum type="arabicPeriod"/>
            </a:pP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Calibri" panose="020F0502020204030204" pitchFamily="34" charset="0"/>
                <a:ea typeface="Calibri" panose="020F0502020204030204" pitchFamily="34" charset="0"/>
              </a:rPr>
              <a:t>Alternate Plan: Just in case the participants take more time to plan the skit,  then tell the participants that after the short break the participants should present the role play</a:t>
            </a:r>
            <a:endParaRPr lang="en-US" sz="1800" dirty="0">
              <a:effectLst/>
              <a:latin typeface="Calibri" panose="020F0502020204030204" pitchFamily="34" charset="0"/>
              <a:ea typeface="Calibri" panose="020F0502020204030204" pitchFamily="34" charset="0"/>
            </a:endParaRPr>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D51CBAA9-0D36-447C-B8BA-6354245A4DF8}" type="slidenum">
              <a:rPr lang="en-US" smtClean="0"/>
              <a:t>12</a:t>
            </a:fld>
            <a:endParaRPr lang="en-US"/>
          </a:p>
        </p:txBody>
      </p:sp>
    </p:spTree>
    <p:extLst>
      <p:ext uri="{BB962C8B-B14F-4D97-AF65-F5344CB8AC3E}">
        <p14:creationId xmlns:p14="http://schemas.microsoft.com/office/powerpoint/2010/main" val="36770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After the skit presentations are over, ask the participants to be seated and in conclusion display the slide 13</a:t>
            </a:r>
            <a:endParaRPr lang="en-US" sz="1800" dirty="0">
              <a:effectLst/>
              <a:latin typeface="Calibri" panose="020F0502020204030204" pitchFamily="34" charset="0"/>
              <a:ea typeface="Calibri" panose="020F0502020204030204" pitchFamily="34" charset="0"/>
            </a:endParaRPr>
          </a:p>
          <a:p>
            <a:endParaRPr lang="en-IN" b="1" dirty="0"/>
          </a:p>
          <a:p>
            <a:r>
              <a:rPr lang="en-IN" b="1" dirty="0"/>
              <a:t>PPT to explain the concept of exclusion</a:t>
            </a:r>
          </a:p>
          <a:p>
            <a:endParaRPr lang="en-IN" b="1" dirty="0"/>
          </a:p>
          <a:p>
            <a:r>
              <a:rPr lang="en-IN" b="1" dirty="0"/>
              <a:t>Definition of BIAS and EXCLUSION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latin typeface="+mn-lt"/>
              </a:rPr>
              <a:t>Bias-</a:t>
            </a:r>
            <a:r>
              <a:rPr lang="en-US" b="1" i="0" dirty="0">
                <a:solidFill>
                  <a:srgbClr val="C12D30"/>
                </a:solidFill>
                <a:effectLst/>
                <a:latin typeface="+mn-lt"/>
              </a:rPr>
              <a:t>Bias</a:t>
            </a:r>
            <a:r>
              <a:rPr lang="en-US" b="0" i="0" dirty="0">
                <a:solidFill>
                  <a:srgbClr val="000000"/>
                </a:solidFill>
                <a:effectLst/>
                <a:latin typeface="+mn-lt"/>
              </a:rPr>
              <a:t> is a tendency to  prefer one person or thing to another, and to favour that person or thing</a:t>
            </a:r>
            <a:r>
              <a:rPr lang="en-US" b="0" i="0" dirty="0">
                <a:solidFill>
                  <a:srgbClr val="000000"/>
                </a:solidFill>
                <a:effectLst/>
                <a:latin typeface="Open Sans" panose="020B0606030504020204" pitchFamily="34" charset="0"/>
              </a:rPr>
              <a:t>. </a:t>
            </a:r>
            <a:r>
              <a:rPr lang="en-US" sz="1800" b="1" kern="1200" dirty="0">
                <a:effectLst/>
                <a:latin typeface="Calibri" panose="020F0502020204030204" pitchFamily="34" charset="0"/>
                <a:ea typeface="Calibri" panose="020F0502020204030204" pitchFamily="34" charset="0"/>
              </a:rPr>
              <a:t>Bias could be based on </a:t>
            </a:r>
            <a:r>
              <a:rPr lang="en-US" sz="1800" b="1" dirty="0">
                <a:solidFill>
                  <a:srgbClr val="000000"/>
                </a:solidFill>
                <a:effectLst/>
                <a:latin typeface="Times New Roman" panose="02020603050405020304" pitchFamily="18" charset="0"/>
                <a:ea typeface="Times New Roman" panose="02020603050405020304" pitchFamily="18" charset="0"/>
              </a:rPr>
              <a:t>gender, age, sexual orientation, gender identity, disability status, scholastic ability, and physical appearance such as height or weight.</a:t>
            </a:r>
            <a:endParaRPr lang="en-US" sz="1800" dirty="0">
              <a:effectLst/>
              <a:latin typeface="Calibri" panose="020F0502020204030204" pitchFamily="34" charset="0"/>
              <a:ea typeface="Calibri" panose="020F0502020204030204" pitchFamily="34" charset="0"/>
            </a:endParaRPr>
          </a:p>
          <a:p>
            <a:pPr marL="228600" indent="-228600" algn="l">
              <a:buFont typeface="+mj-lt"/>
              <a:buAutoNum type="arabicPeriod"/>
            </a:pPr>
            <a:endParaRPr lang="en-US" b="0" i="0" dirty="0">
              <a:solidFill>
                <a:srgbClr val="000000"/>
              </a:solidFill>
              <a:effectLst/>
              <a:latin typeface="Open Sans" panose="020B0606030504020204" pitchFamily="34" charset="0"/>
            </a:endParaRPr>
          </a:p>
          <a:p>
            <a:pPr marL="228600" indent="-228600">
              <a:buFont typeface="+mj-lt"/>
              <a:buAutoNum type="arabicPeriod"/>
            </a:pPr>
            <a:r>
              <a:rPr lang="en-US" b="0" i="0" dirty="0">
                <a:solidFill>
                  <a:srgbClr val="3B3835"/>
                </a:solidFill>
                <a:effectLst/>
                <a:latin typeface="Helvetica Neue"/>
              </a:rPr>
              <a:t>Exclusion is defined as ‘the process through which individuals or groups are wholly or partially excluded from full participation in the society</a:t>
            </a:r>
            <a:endParaRPr lang="en-US" dirty="0"/>
          </a:p>
          <a:p>
            <a:pPr marL="0" indent="0">
              <a:buFont typeface="+mj-lt"/>
              <a:buNone/>
            </a:pPr>
            <a:r>
              <a:rPr lang="en-US" b="0" dirty="0"/>
              <a:t>Ask the participants: From our discussion and skit presentations can you think of biases which a teacher can have inside a classroom and indicators to identify them?</a:t>
            </a:r>
          </a:p>
        </p:txBody>
      </p:sp>
      <p:sp>
        <p:nvSpPr>
          <p:cNvPr id="4" name="Slide Number Placeholder 3"/>
          <p:cNvSpPr>
            <a:spLocks noGrp="1"/>
          </p:cNvSpPr>
          <p:nvPr>
            <p:ph type="sldNum" sz="quarter" idx="5"/>
          </p:nvPr>
        </p:nvSpPr>
        <p:spPr/>
        <p:txBody>
          <a:bodyPr/>
          <a:lstStyle/>
          <a:p>
            <a:fld id="{D51CBAA9-0D36-447C-B8BA-6354245A4DF8}" type="slidenum">
              <a:rPr lang="en-US" smtClean="0"/>
              <a:t>13</a:t>
            </a:fld>
            <a:endParaRPr lang="en-US"/>
          </a:p>
        </p:txBody>
      </p:sp>
    </p:spTree>
    <p:extLst>
      <p:ext uri="{BB962C8B-B14F-4D97-AF65-F5344CB8AC3E}">
        <p14:creationId xmlns:p14="http://schemas.microsoft.com/office/powerpoint/2010/main" val="267951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Facilitator : picture reading: Invisible barriers </a:t>
            </a:r>
          </a:p>
          <a:p>
            <a:r>
              <a:rPr lang="en-US" b="1" dirty="0"/>
              <a:t>Suggestion: Prereading of the essay: </a:t>
            </a:r>
            <a:r>
              <a:rPr lang="en-US" dirty="0">
                <a:hlinkClick r:id="rId3"/>
              </a:rPr>
              <a:t>What are some examples of implicit bias? – Mvorganizing.org</a:t>
            </a:r>
            <a:endParaRPr lang="en-US" dirty="0"/>
          </a:p>
          <a:p>
            <a:r>
              <a:rPr lang="en-US" b="1" dirty="0"/>
              <a:t>Activity: Reading the pictures:</a:t>
            </a:r>
          </a:p>
          <a:p>
            <a:endParaRPr lang="en-US" b="0" dirty="0"/>
          </a:p>
          <a:p>
            <a:r>
              <a:rPr lang="en-US" b="0" dirty="0"/>
              <a:t>Participants are asked to look at the two pictures in the slide. Keeping in mind the morning’s introductory activities, they need to think of all possible criteria that might ensue that, some of the students may remain outside the group?</a:t>
            </a:r>
          </a:p>
          <a:p>
            <a:r>
              <a:rPr lang="en-US" b="0" dirty="0"/>
              <a:t>Steps to conduct the activity: (Try to include the principles of UDL)</a:t>
            </a:r>
          </a:p>
          <a:p>
            <a:pPr marL="228600" indent="-228600">
              <a:buAutoNum type="arabicPeriod"/>
            </a:pPr>
            <a:r>
              <a:rPr lang="en-US" b="0" dirty="0"/>
              <a:t>All of you look at the picture on screen. Observe all the details.</a:t>
            </a:r>
          </a:p>
          <a:p>
            <a:pPr marL="228600" indent="-228600">
              <a:buAutoNum type="arabicPeriod"/>
            </a:pPr>
            <a:r>
              <a:rPr lang="en-US" b="0" dirty="0"/>
              <a:t>Make sure that all  the participants can see the picture clearly. Those who want to have a closer look, you may come closer. (in fact, if the training venue has facilities for computers, some of the presentations can be shown on individual/shared computer, there can be opportunities to give feed back by messaging instantly and so on.)</a:t>
            </a:r>
          </a:p>
          <a:p>
            <a:pPr marL="228600" indent="-228600">
              <a:buAutoNum type="arabicPeriod"/>
            </a:pPr>
            <a:r>
              <a:rPr lang="en-US" b="0" dirty="0"/>
              <a:t>Ask any two participants to volunteer to read the pictures aloud. “any two of you volunteer to read the picture. (either choose one man and one lady/choose one PPDM and one DPDM/ one senior and one junior member and so on) “. Tell them: “come closer to the screen,.</a:t>
            </a:r>
          </a:p>
          <a:p>
            <a:endParaRPr lang="en-US" b="0" dirty="0"/>
          </a:p>
          <a:p>
            <a:r>
              <a:rPr lang="en-US" b="0" dirty="0"/>
              <a:t>Expectation/ facilitate participants to look at the first picture on the left from the perspective of both physical diversity, safety factors  and gender.</a:t>
            </a:r>
          </a:p>
          <a:p>
            <a:r>
              <a:rPr lang="en-US" b="0" dirty="0"/>
              <a:t>Add the participant’s observations to the chart paper when ever new observations are made.</a:t>
            </a:r>
          </a:p>
          <a:p>
            <a:endParaRPr lang="en-US" b="0" dirty="0"/>
          </a:p>
          <a:p>
            <a:r>
              <a:rPr lang="en-US" b="0" dirty="0"/>
              <a:t>Then move on to the next activity: </a:t>
            </a:r>
          </a:p>
          <a:p>
            <a:r>
              <a:rPr lang="en-US" b="0" dirty="0"/>
              <a:t>Objective: the next  activity is exclusively focused on gender as a barrier to education in Afghanistan, being women as an exclusion</a:t>
            </a:r>
          </a:p>
        </p:txBody>
      </p:sp>
      <p:sp>
        <p:nvSpPr>
          <p:cNvPr id="4" name="Slide Number Placeholder 3"/>
          <p:cNvSpPr>
            <a:spLocks noGrp="1"/>
          </p:cNvSpPr>
          <p:nvPr>
            <p:ph type="sldNum" sz="quarter" idx="5"/>
          </p:nvPr>
        </p:nvSpPr>
        <p:spPr/>
        <p:txBody>
          <a:bodyPr/>
          <a:lstStyle/>
          <a:p>
            <a:fld id="{D51CBAA9-0D36-447C-B8BA-6354245A4DF8}" type="slidenum">
              <a:rPr lang="en-US" smtClean="0"/>
              <a:t>14</a:t>
            </a:fld>
            <a:endParaRPr lang="en-US"/>
          </a:p>
        </p:txBody>
      </p:sp>
    </p:spTree>
    <p:extLst>
      <p:ext uri="{BB962C8B-B14F-4D97-AF65-F5344CB8AC3E}">
        <p14:creationId xmlns:p14="http://schemas.microsoft.com/office/powerpoint/2010/main" val="196227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Prerequisite knowledge for the facilitator</a:t>
            </a:r>
            <a:r>
              <a:rPr lang="en-US" dirty="0"/>
              <a:t>: </a:t>
            </a:r>
            <a:r>
              <a:rPr lang="en-US" b="1" dirty="0"/>
              <a:t>Facilitator should know the kinds of prejudices and stereotypes about men and women existing in Afghan society</a:t>
            </a:r>
            <a:r>
              <a:rPr lang="en-US" dirty="0"/>
              <a:t>. They should also be aware of the statuses of several successful women both in Afghan society and in other parts of the world who have broken barriers of learning and means of livelihood.</a:t>
            </a:r>
          </a:p>
          <a:p>
            <a:endParaRPr lang="en-US" dirty="0"/>
          </a:p>
          <a:p>
            <a:r>
              <a:rPr lang="en-US" dirty="0"/>
              <a:t>Activity : “Gender Diversity-what it means to be a boy or a girl”,  “Capabilities in learning and earning livelihood” : this is carried out in two parts. </a:t>
            </a:r>
          </a:p>
          <a:p>
            <a:endParaRPr lang="en-US" dirty="0"/>
          </a:p>
          <a:p>
            <a:r>
              <a:rPr lang="en-US" b="1" dirty="0"/>
              <a:t>Objective of this activity: </a:t>
            </a:r>
            <a:r>
              <a:rPr lang="en-US" dirty="0"/>
              <a:t>to draw attention to prejudices and stereotypes in gender related issues and there by help participants reflect on its unconscious practices of discrimination</a:t>
            </a:r>
          </a:p>
          <a:p>
            <a:endParaRPr lang="en-US" dirty="0"/>
          </a:p>
          <a:p>
            <a:r>
              <a:rPr lang="en-US" b="1" dirty="0"/>
              <a:t>Activity part 1: </a:t>
            </a:r>
          </a:p>
          <a:p>
            <a:r>
              <a:rPr lang="en-US" dirty="0"/>
              <a:t>Facilitator/Trainer: For this activity, the facilitator shall divide the participants into three groups.</a:t>
            </a:r>
          </a:p>
          <a:p>
            <a:endParaRPr lang="en-US" b="1" dirty="0"/>
          </a:p>
          <a:p>
            <a:r>
              <a:rPr lang="en-US" b="1" dirty="0"/>
              <a:t>Quick grouping</a:t>
            </a:r>
            <a:r>
              <a:rPr lang="en-US" dirty="0"/>
              <a:t>: </a:t>
            </a:r>
          </a:p>
          <a:p>
            <a:r>
              <a:rPr lang="en-US" dirty="0"/>
              <a:t>Wherever the participants are seated, they call out “</a:t>
            </a:r>
            <a:r>
              <a:rPr lang="en-US" b="1" dirty="0"/>
              <a:t>only men</a:t>
            </a:r>
            <a:r>
              <a:rPr lang="en-US" dirty="0"/>
              <a:t>”, “</a:t>
            </a:r>
            <a:r>
              <a:rPr lang="en-US" b="1" dirty="0"/>
              <a:t>only women</a:t>
            </a:r>
            <a:r>
              <a:rPr lang="en-US" dirty="0"/>
              <a:t>” and “</a:t>
            </a:r>
            <a:r>
              <a:rPr lang="en-US" b="1" dirty="0">
                <a:solidFill>
                  <a:schemeClr val="accent2">
                    <a:lumMod val="50000"/>
                  </a:schemeClr>
                </a:solidFill>
              </a:rPr>
              <a:t>either or men and women</a:t>
            </a:r>
            <a:r>
              <a:rPr lang="en-US" dirty="0"/>
              <a:t>” (purpose: tendency is that familiar people are seated together. This is to shuffle them)</a:t>
            </a:r>
          </a:p>
          <a:p>
            <a:r>
              <a:rPr lang="en-US" dirty="0"/>
              <a:t> In their respective groups the members will list task which only men, only women and both can perform. After 3 minutes, the group leader lists the activities which are either entered in the table above or on a chart paper either by the facilitator or by group leaders</a:t>
            </a:r>
          </a:p>
          <a:p>
            <a:endParaRPr lang="en-US" dirty="0"/>
          </a:p>
          <a:p>
            <a:r>
              <a:rPr lang="en-US" dirty="0"/>
              <a:t>Facilitator/Trainer: Once all the entries are made,  the facilitator reads out the list under each column and asks if there are any changes to be made. This is done for all three columns. Discussion about each activity listed under only men and only women is to  get a common consensus that the classification if final. If it contradicts, then the groups to decide if that activity can be moved to both can do.</a:t>
            </a:r>
          </a:p>
          <a:p>
            <a:endParaRPr lang="en-US" dirty="0"/>
          </a:p>
          <a:p>
            <a:r>
              <a:rPr lang="en-US" b="1" dirty="0"/>
              <a:t>Outcome</a:t>
            </a:r>
            <a:r>
              <a:rPr lang="en-US" dirty="0"/>
              <a:t> would be that most activities can be done by both with some ifs and buts. (Facilitators will tell the participants that we use this list to do the part 2 of this activity)</a:t>
            </a:r>
          </a:p>
          <a:p>
            <a:endParaRPr lang="en-US" dirty="0"/>
          </a:p>
          <a:p>
            <a:r>
              <a:rPr lang="en-US" dirty="0"/>
              <a:t>Alternate Suggestion: Get the participants to say in a sequence boy, girl, baby one after the other. Tell them that they form three groups: </a:t>
            </a:r>
            <a:r>
              <a:rPr lang="en-US" b="1" dirty="0"/>
              <a:t>Men, Women. Either man/woman</a:t>
            </a:r>
            <a:r>
              <a:rPr lang="en-US" dirty="0"/>
              <a:t>.  All those who said boy will form </a:t>
            </a:r>
            <a:r>
              <a:rPr lang="en-US" b="1" dirty="0"/>
              <a:t>men</a:t>
            </a:r>
            <a:r>
              <a:rPr lang="en-US" dirty="0"/>
              <a:t> group, those who said girl will form </a:t>
            </a:r>
            <a:r>
              <a:rPr lang="en-US" b="1" dirty="0"/>
              <a:t>women</a:t>
            </a:r>
            <a:r>
              <a:rPr lang="en-US" dirty="0"/>
              <a:t> group and those who said baby will form </a:t>
            </a:r>
            <a:r>
              <a:rPr lang="en-US" b="1" dirty="0"/>
              <a:t>either man/woman </a:t>
            </a:r>
            <a:r>
              <a:rPr lang="en-US" dirty="0"/>
              <a:t>group. They should identify a leader for their group. Men and Women  groups should list all activities which only men or women respectively  can do in their groups . The third group ‘both’ to think of activities which both men and women can do. They write the activity on slips. Then the three-group leads will attach the slips on the wall/ write of a chart paper under respective columns designated for men, women and either man/woman</a:t>
            </a:r>
          </a:p>
        </p:txBody>
      </p:sp>
      <p:sp>
        <p:nvSpPr>
          <p:cNvPr id="4" name="Slide Number Placeholder 3"/>
          <p:cNvSpPr>
            <a:spLocks noGrp="1"/>
          </p:cNvSpPr>
          <p:nvPr>
            <p:ph type="sldNum" sz="quarter" idx="5"/>
          </p:nvPr>
        </p:nvSpPr>
        <p:spPr/>
        <p:txBody>
          <a:bodyPr/>
          <a:lstStyle/>
          <a:p>
            <a:fld id="{D51CBAA9-0D36-447C-B8BA-6354245A4DF8}" type="slidenum">
              <a:rPr lang="en-US" smtClean="0"/>
              <a:t>15</a:t>
            </a:fld>
            <a:endParaRPr lang="en-US"/>
          </a:p>
        </p:txBody>
      </p:sp>
    </p:spTree>
    <p:extLst>
      <p:ext uri="{BB962C8B-B14F-4D97-AF65-F5344CB8AC3E}">
        <p14:creationId xmlns:p14="http://schemas.microsoft.com/office/powerpoint/2010/main" val="136613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Part 2: </a:t>
            </a:r>
          </a:p>
          <a:p>
            <a:r>
              <a:rPr lang="en-US" dirty="0"/>
              <a:t>Prerequisite knowledge for the facilitator: Facilitator should know the kinds of prejudices and stereotypes existing in Afghan society.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Outcome: </a:t>
            </a:r>
            <a:r>
              <a:rPr lang="en-US" dirty="0"/>
              <a:t>This discussion will elicit the implicit prejudices and stereotypes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Caution: No body should take anyone’s words or opinions offensively. As soon as the activity is over, they should no longer treat themselves as opposition members.  </a:t>
            </a:r>
            <a:r>
              <a:rPr lang="en-US" b="0" dirty="0"/>
              <a:t>At the outset itself the facilitator must tell the participants that this is a fun game, and no one should take any opinion stated by their opposite partners in a defensive mode. Also, the opinion need not b specific to Afghan culture. It could be an international perspective. Facilitator should also indicate that the activity is purely meant as an exercise to learn to debate and negotiate, to </a:t>
            </a:r>
          </a:p>
          <a:p>
            <a:r>
              <a:rPr lang="en-US" b="1" dirty="0"/>
              <a:t>Objective of the activity</a:t>
            </a:r>
            <a:r>
              <a:rPr lang="en-US" dirty="0"/>
              <a:t>: To help participants realise that the gender differentiation are socially ascribed and lead to discrimination. Being a man or woman is a natural diversity, like any other diversities among humans. </a:t>
            </a:r>
          </a:p>
          <a:p>
            <a:endParaRPr lang="en-US" b="1" dirty="0"/>
          </a:p>
          <a:p>
            <a:r>
              <a:rPr lang="en-US" b="1" dirty="0"/>
              <a:t>Take away message should be Men and Women are biologically different with specific needs, but this has nothing to do with gender neutral activities like schooling and higher education. Respecting each others’ differences  and providing facilities to meet their needs is the spirit of inclusion.</a:t>
            </a:r>
          </a:p>
          <a:p>
            <a:endParaRPr lang="en-US" dirty="0"/>
          </a:p>
          <a:p>
            <a:r>
              <a:rPr lang="en-US" b="1" dirty="0"/>
              <a:t>Facilitator:</a:t>
            </a:r>
            <a:r>
              <a:rPr lang="en-US" dirty="0"/>
              <a:t> After getting consensus for segregation of activities based on whether it is performed by either men or women or both, facilitator should choose six activities (three claiming only men, three claiming only women activities ) preferably </a:t>
            </a:r>
            <a:r>
              <a:rPr lang="en-US" b="1" dirty="0"/>
              <a:t>pertaining to learning and education </a:t>
            </a:r>
            <a:r>
              <a:rPr lang="en-US" dirty="0"/>
              <a:t>, the respective groups to give reasons or justify as to why they think that such an activity can be performed by only men/ only women ? The neutral group are free to challenge this assumption or can join any other group if they want to. The two groups should spend 10 minutes to prepare a debate. Then they seat opposite to each other and debate to justify their point of view. Irrespective of the outcome of the debate, the neutral group are given five minutes to justify why they consider some activities are gender neutral. </a:t>
            </a:r>
          </a:p>
          <a:p>
            <a:r>
              <a:rPr lang="en-US" dirty="0"/>
              <a:t>While the participants debate, the facilitators writes the words used by all three teams to make their point.</a:t>
            </a:r>
          </a:p>
          <a:p>
            <a:endParaRPr lang="en-US" dirty="0"/>
          </a:p>
          <a:p>
            <a:r>
              <a:rPr lang="en-US" dirty="0"/>
              <a:t>Facilitator should now pick up the words indicating prejudices, stereotypes and discrimination in the participants’ responses and use them as exemplars to explain the definitions for Stereotype, prejudice and discrimination. Facilitator should convey the message that  most of the reasons listed are </a:t>
            </a:r>
            <a:r>
              <a:rPr lang="en-US" b="1" dirty="0"/>
              <a:t>diversities which are socially ascribed</a:t>
            </a:r>
            <a:r>
              <a:rPr lang="en-US" dirty="0"/>
              <a:t>, and hence acts as barriers to inclusion. Being a man or woman is natural,  but justifying who  and how one should be learning or get educated, where they should work are all socially ascribed. If we see the larger world, there are many women who have crossed these barriers and have proven time and again that educating women results in better economy of the family</a:t>
            </a:r>
          </a:p>
          <a:p>
            <a:endParaRPr lang="en-US" b="1" dirty="0"/>
          </a:p>
          <a:p>
            <a:r>
              <a:rPr lang="en-US" b="1" dirty="0"/>
              <a:t>Notes for facilitators</a:t>
            </a:r>
            <a:r>
              <a:rPr lang="en-US" dirty="0"/>
              <a:t>: Definition of Terms: Prejudice, Stereotype and discrimination</a:t>
            </a:r>
          </a:p>
          <a:p>
            <a:pPr lvl="1"/>
            <a:r>
              <a:rPr lang="en-US" i="1" dirty="0"/>
              <a:t>A stereotype is an exaggerated belief, image or distorted truth about a person or group—a generalization that allows for little or no individual differences or social variation. Stereotypes are based on images in mass media, or reputations passed on by parents, peers and other members of society. Stereotypes can be positive or negative. Example: You are mathematics teacher’s son hence you must score cent percent, How can you run like boys?, You write neatly like girls, etc.</a:t>
            </a:r>
          </a:p>
          <a:p>
            <a:pPr lvl="1"/>
            <a:endParaRPr lang="en-US" i="1" dirty="0"/>
          </a:p>
          <a:p>
            <a:pPr lvl="1"/>
            <a:r>
              <a:rPr lang="en-US" i="1" dirty="0"/>
              <a:t>A prejudice is an opinion, prejudgment or attitude about a group or its individual members. A prejudice can be positive, but in our usage refers to a negative attitude.  Prejudices are often accompanied by ignorance, fear or hatred. Prejudices are formed by a complex psychological process that begins with attachment to a close circle of acquaintances or an "in-group" such as a family. Prejudice is often aimed at "out-groups.“ He is a tribal boy so cannot speak english, </a:t>
            </a:r>
          </a:p>
          <a:p>
            <a:pPr lvl="1"/>
            <a:r>
              <a:rPr lang="en-US" i="1" dirty="0"/>
              <a:t>All our children are from rural background so they cannot perform in a choir,  </a:t>
            </a:r>
          </a:p>
          <a:p>
            <a:pPr lvl="1"/>
            <a:endParaRPr lang="en-US" i="1" dirty="0"/>
          </a:p>
          <a:p>
            <a:pPr lvl="1"/>
            <a:r>
              <a:rPr lang="en-US" i="1" dirty="0"/>
              <a:t>Discrimination is behavior that treats people unequally because of their group memberships. Discriminatory behavior, ranging from slights to hate crimes, often begins with negative stereotypes and prejudices.</a:t>
            </a:r>
            <a:endParaRPr lang="en-US" dirty="0"/>
          </a:p>
          <a:p>
            <a:pPr marL="0" indent="0">
              <a:buNone/>
            </a:pPr>
            <a:r>
              <a:rPr lang="en-US" dirty="0"/>
              <a:t>(Source of the definitions  : https://www.learningforjustice.org/professional-development/test-yourself-for-hidden-bias )</a:t>
            </a:r>
          </a:p>
          <a:p>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16</a:t>
            </a:fld>
            <a:endParaRPr lang="en-US"/>
          </a:p>
        </p:txBody>
      </p:sp>
    </p:spTree>
    <p:extLst>
      <p:ext uri="{BB962C8B-B14F-4D97-AF65-F5344CB8AC3E}">
        <p14:creationId xmlns:p14="http://schemas.microsoft.com/office/powerpoint/2010/main" val="37175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part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Prerequisite expectation from the facilitator or trainer: To know a few case studies of successful women who have achieved in terms of education in Afghanistan and in other countries abroad.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 the activity, flash this slide. Pause for a minute or two. Then ask any one of the participant to volunteer to read aloud from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After reading, pick up each underlined word or phrase indicating barriers and ask if the participants agree. Encourage them to provide specific examples of the barriers due to exclusion.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r>
              <a:rPr lang="en-US" b="0" dirty="0"/>
              <a:t> : to read out from the slide and  ask the participants the following three questions for reflection and note it their diaries?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Que 1:  as professional development members what is their personal belief about education for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Que 2: what are the benefits of education of girls beyond primary level and encourage them to aim for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Que 3: Recollect and note down at least one example of a woman who has achieved because of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Repeat this message: Men and Women are biologically different with specific needs, but this has nothing to do with gender neutral activities like schooling and higher education. Respecting each others’ differences  and providing facilities to meet their needs is the spirit of inclusion.</a:t>
            </a:r>
          </a:p>
          <a:p>
            <a:r>
              <a:rPr lang="en-US" dirty="0"/>
              <a:t>Further reading: https://www.unicef.org/rosa/media/5491/file/Afghanistan%20%E2%80%93%20Education%20Equity%20Profile%20for%20Adolescent%20Girls.pdf</a:t>
            </a:r>
          </a:p>
        </p:txBody>
      </p:sp>
      <p:sp>
        <p:nvSpPr>
          <p:cNvPr id="4" name="Slide Number Placeholder 3"/>
          <p:cNvSpPr>
            <a:spLocks noGrp="1"/>
          </p:cNvSpPr>
          <p:nvPr>
            <p:ph type="sldNum" sz="quarter" idx="5"/>
          </p:nvPr>
        </p:nvSpPr>
        <p:spPr/>
        <p:txBody>
          <a:bodyPr/>
          <a:lstStyle/>
          <a:p>
            <a:fld id="{D51CBAA9-0D36-447C-B8BA-6354245A4DF8}" type="slidenum">
              <a:rPr lang="en-US" smtClean="0"/>
              <a:t>17</a:t>
            </a:fld>
            <a:endParaRPr lang="en-US"/>
          </a:p>
        </p:txBody>
      </p:sp>
    </p:spTree>
    <p:extLst>
      <p:ext uri="{BB962C8B-B14F-4D97-AF65-F5344CB8AC3E}">
        <p14:creationId xmlns:p14="http://schemas.microsoft.com/office/powerpoint/2010/main" val="317141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To Facilitator:</a:t>
            </a:r>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18</a:t>
            </a:fld>
            <a:endParaRPr lang="en-US"/>
          </a:p>
        </p:txBody>
      </p:sp>
    </p:spTree>
    <p:extLst>
      <p:ext uri="{BB962C8B-B14F-4D97-AF65-F5344CB8AC3E}">
        <p14:creationId xmlns:p14="http://schemas.microsoft.com/office/powerpoint/2010/main" val="1898639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Facilitator</a:t>
            </a:r>
            <a:r>
              <a:rPr lang="en-IN" dirty="0"/>
              <a:t> to discuss the examples of kind of diversity against each variable as an indicator of diversity among students. Let participants responses be recorded on this slide/ on a chart paper.</a:t>
            </a:r>
          </a:p>
          <a:p>
            <a:r>
              <a:rPr lang="en-IN" dirty="0"/>
              <a:t>After this exercise ask despite these variable can we expect children to all fit into a school which expects uniform learning? Is it fair to group them as misfit? Ask them to think for a while on the possibility of providing what the child needs in the school instead of asking them to accommodate?</a:t>
            </a:r>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19</a:t>
            </a:fld>
            <a:endParaRPr lang="en-US"/>
          </a:p>
        </p:txBody>
      </p:sp>
    </p:spTree>
    <p:extLst>
      <p:ext uri="{BB962C8B-B14F-4D97-AF65-F5344CB8AC3E}">
        <p14:creationId xmlns:p14="http://schemas.microsoft.com/office/powerpoint/2010/main" val="132211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or Trainer: Soon after formal greeting, introduce the participants to the day’s schedule and move on to community building activity.</a:t>
            </a:r>
          </a:p>
        </p:txBody>
      </p:sp>
      <p:sp>
        <p:nvSpPr>
          <p:cNvPr id="4" name="Slide Number Placeholder 3"/>
          <p:cNvSpPr>
            <a:spLocks noGrp="1"/>
          </p:cNvSpPr>
          <p:nvPr>
            <p:ph type="sldNum" sz="quarter" idx="5"/>
          </p:nvPr>
        </p:nvSpPr>
        <p:spPr/>
        <p:txBody>
          <a:bodyPr/>
          <a:lstStyle/>
          <a:p>
            <a:fld id="{D51CBAA9-0D36-447C-B8BA-6354245A4DF8}" type="slidenum">
              <a:rPr lang="en-US" smtClean="0"/>
              <a:t>2</a:t>
            </a:fld>
            <a:endParaRPr lang="en-US"/>
          </a:p>
        </p:txBody>
      </p:sp>
    </p:spTree>
    <p:extLst>
      <p:ext uri="{BB962C8B-B14F-4D97-AF65-F5344CB8AC3E}">
        <p14:creationId xmlns:p14="http://schemas.microsoft.com/office/powerpoint/2010/main" val="3210612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Facilitator led: Requires detailed explanation from the facilitator. The session can be made interactive by asking open ended questions</a:t>
            </a:r>
          </a:p>
          <a:p>
            <a:r>
              <a:rPr lang="en-IN" b="1" dirty="0"/>
              <a:t>Objective:</a:t>
            </a:r>
          </a:p>
          <a:p>
            <a:r>
              <a:rPr lang="en-IN" dirty="0"/>
              <a:t>To present the differences in the premise with which formal and inclusive schools  try to provide education. </a:t>
            </a:r>
          </a:p>
          <a:p>
            <a:r>
              <a:rPr lang="en-IN" dirty="0"/>
              <a:t>Show how diversity is treated .  </a:t>
            </a:r>
          </a:p>
          <a:p>
            <a:r>
              <a:rPr lang="en-IN" dirty="0"/>
              <a:t>Explanation:</a:t>
            </a:r>
          </a:p>
          <a:p>
            <a:r>
              <a:rPr lang="en-IN" b="0" dirty="0"/>
              <a:t>A formal school views any deviation in a child’s learning styles to be problematic. These schools </a:t>
            </a:r>
            <a:r>
              <a:rPr lang="en-IN" dirty="0"/>
              <a:t>claims to teach normal children usually do not admit differently abled children. In fact, they prefer uniformity to such an extent, they shy away from encouraging multi-grade classrooms. As a result ,formal school look at differences in children to be problematic. (go through the 11 points on the left hand, side.) Explain each phrase with an example. </a:t>
            </a:r>
          </a:p>
          <a:p>
            <a:pPr marL="228600" indent="-228600">
              <a:buAutoNum type="arabicPeriod"/>
            </a:pPr>
            <a:r>
              <a:rPr lang="en-IN" dirty="0"/>
              <a:t>The child’s physical or cognitive differences are highlighted, or they simply attach a tag special child/ differently abled child, deaf, blind, and so on.</a:t>
            </a:r>
          </a:p>
          <a:p>
            <a:pPr marL="228600" indent="-228600">
              <a:buAutoNum type="arabicPeriod"/>
            </a:pPr>
            <a:r>
              <a:rPr lang="en-IN" dirty="0"/>
              <a:t>The school tries to even out the differences ‘ in the differently abled by providing some aids. For example, even while introducing these children are identified with the deficiency if any.  </a:t>
            </a:r>
          </a:p>
          <a:p>
            <a:pPr marL="228600" indent="-228600">
              <a:buAutoNum type="arabicPeriod"/>
            </a:pPr>
            <a:r>
              <a:rPr lang="en-IN" dirty="0"/>
              <a:t>The type of diversity is identified and are separated from main group. Teachers in such schools strongly believe in  uniform learning. Though it is proven scientifically about multiple intelligences, in practice all children are expected to learn through a common method taught by the teachers. The effect  of this on the child varies. The extent of deviation from the normal is assessed and evaluated.</a:t>
            </a:r>
          </a:p>
          <a:p>
            <a:pPr marL="228600" indent="-228600">
              <a:buAutoNum type="arabicPeriod"/>
            </a:pPr>
            <a:r>
              <a:rPr lang="en-IN" dirty="0"/>
              <a:t> The schools try to bring them to mainstream if these students’ competencies are comparable and match the ‘normal’ students.</a:t>
            </a:r>
          </a:p>
          <a:p>
            <a:pPr marL="228600" indent="-228600">
              <a:buAutoNum type="arabicPeriod"/>
            </a:pPr>
            <a:r>
              <a:rPr lang="en-IN" dirty="0"/>
              <a:t> In case if the difference in terms of diversity cannot be  removed, such children drop out of the mainstream school.</a:t>
            </a:r>
          </a:p>
          <a:p>
            <a:pPr marL="228600" indent="-228600">
              <a:buAutoNum type="arabicPeriod"/>
            </a:pPr>
            <a:r>
              <a:rPr lang="en-IN" dirty="0"/>
              <a:t>The pedagogy in formal classes follows a ‘one-size fits all’ model.</a:t>
            </a:r>
          </a:p>
          <a:p>
            <a:pPr marL="228600" indent="-228600">
              <a:buAutoNum type="arabicPeriod"/>
            </a:pPr>
            <a:r>
              <a:rPr lang="en-IN" dirty="0"/>
              <a:t>Every child in a class is assumed to  learn the same way and this is taken as a standard measure to measure their learning and the school decides the kind of treatment needed. Students are indeed seen as patients requiring medical intervention to make them normal. </a:t>
            </a:r>
          </a:p>
          <a:p>
            <a:pPr marL="228600" indent="-228600">
              <a:buAutoNum type="arabicPeriod"/>
            </a:pPr>
            <a:r>
              <a:rPr lang="en-IN" dirty="0"/>
              <a:t>Even if such students are physically present in the same classroom,  they are merely integrated and they do not get any opportunity to participate in any pedagogical activity.</a:t>
            </a:r>
          </a:p>
          <a:p>
            <a:pPr marL="0" indent="0">
              <a:buNone/>
            </a:pPr>
            <a:r>
              <a:rPr lang="en-IN" dirty="0"/>
              <a:t>On the other hand the difficulties and discrimination faced by children to learn in a uniform manner when seen from the point of view of deficiency in the system, they try to accommodate all children. The teachers in such schools believe that every child can learn so that they can be educated enough to become responsible citizens.                                                                                                                                                                                                                                                                  </a:t>
            </a:r>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20</a:t>
            </a:fld>
            <a:endParaRPr lang="en-US"/>
          </a:p>
        </p:txBody>
      </p:sp>
    </p:spTree>
    <p:extLst>
      <p:ext uri="{BB962C8B-B14F-4D97-AF65-F5344CB8AC3E}">
        <p14:creationId xmlns:p14="http://schemas.microsoft.com/office/powerpoint/2010/main" val="331972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06000"/>
              </a:lnSpc>
              <a:spcBef>
                <a:spcPts val="0"/>
              </a:spcBef>
              <a:spcAft>
                <a:spcPts val="800"/>
              </a:spcAft>
            </a:pPr>
            <a:r>
              <a:rPr lang="en-US" b="1" dirty="0"/>
              <a:t>Important note to facilitator: </a:t>
            </a:r>
            <a:r>
              <a:rPr lang="en-US" sz="1800" b="1" dirty="0">
                <a:solidFill>
                  <a:srgbClr val="000000"/>
                </a:solidFill>
                <a:effectLst/>
                <a:latin typeface="Times New Roman" panose="02020603050405020304" pitchFamily="18" charset="0"/>
                <a:ea typeface="Times New Roman" panose="02020603050405020304" pitchFamily="18" charset="0"/>
              </a:rPr>
              <a:t>This session will have three kinds of activities. They are understanding the meaning of Inclusion, discussion about an Inclusive Literacy Classroom followed by a paired activity to imagine an inclusive literacy classroom by  distinguishing it from a formal classroom – an imaginary real-life case. </a:t>
            </a:r>
            <a:endParaRPr lang="en-US" sz="1800" dirty="0">
              <a:effectLst/>
              <a:latin typeface="Calibri" panose="020F0502020204030204" pitchFamily="34" charset="0"/>
              <a:ea typeface="Calibri" panose="020F0502020204030204" pitchFamily="34" charset="0"/>
            </a:endParaRPr>
          </a:p>
          <a:p>
            <a:pPr marL="228600" marR="0" indent="-228600">
              <a:lnSpc>
                <a:spcPct val="1060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rPr>
              <a:t>This session is very important preparation for day-3 training concept called the Universal Design for Learning</a:t>
            </a:r>
            <a:endParaRPr lang="en-US" sz="1800" dirty="0">
              <a:effectLst/>
              <a:latin typeface="Calibri" panose="020F0502020204030204" pitchFamily="34" charset="0"/>
              <a:ea typeface="Calibri" panose="020F0502020204030204" pitchFamily="34" charset="0"/>
            </a:endParaRPr>
          </a:p>
          <a:p>
            <a:endParaRPr lang="en-US" b="1" dirty="0"/>
          </a:p>
          <a:p>
            <a:endParaRPr lang="en-US" b="1" dirty="0"/>
          </a:p>
          <a:p>
            <a:r>
              <a:rPr lang="en-US" b="1" dirty="0"/>
              <a:t>Facilitator:</a:t>
            </a:r>
            <a:r>
              <a:rPr lang="en-US" dirty="0"/>
              <a:t> To ask the participants: “Observe the pictures and think of what it communicates about the situation inside a classroom? The circle represents school and </a:t>
            </a:r>
            <a:r>
              <a:rPr lang="en-US" dirty="0" err="1"/>
              <a:t>coloured</a:t>
            </a:r>
            <a:r>
              <a:rPr lang="en-US" dirty="0"/>
              <a:t> dots represent different children with different styles of learning”</a:t>
            </a:r>
          </a:p>
          <a:p>
            <a:endParaRPr lang="en-US" dirty="0"/>
          </a:p>
          <a:p>
            <a:r>
              <a:rPr lang="en-US" b="1" dirty="0"/>
              <a:t>Objective: </a:t>
            </a:r>
          </a:p>
          <a:p>
            <a:endParaRPr lang="en-US" dirty="0"/>
          </a:p>
          <a:p>
            <a:pPr marL="171450" indent="-171450">
              <a:buFont typeface="Arial" panose="020B0604020202020204" pitchFamily="34" charset="0"/>
              <a:buChar char="•"/>
            </a:pPr>
            <a:r>
              <a:rPr lang="en-US" dirty="0"/>
              <a:t>Formal schools promote exclusion, segregation or mere integration</a:t>
            </a:r>
          </a:p>
          <a:p>
            <a:pPr marL="171450" indent="-171450">
              <a:buFont typeface="Arial" panose="020B0604020202020204" pitchFamily="34" charset="0"/>
              <a:buChar char="•"/>
            </a:pPr>
            <a:r>
              <a:rPr lang="en-US" dirty="0"/>
              <a:t>But even integration is not inclusion.</a:t>
            </a:r>
          </a:p>
          <a:p>
            <a:pPr marL="171450" indent="-171450">
              <a:buFont typeface="Arial" panose="020B0604020202020204" pitchFamily="34" charset="0"/>
              <a:buChar cha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21</a:t>
            </a:fld>
            <a:endParaRPr lang="en-US"/>
          </a:p>
        </p:txBody>
      </p:sp>
    </p:spTree>
    <p:extLst>
      <p:ext uri="{BB962C8B-B14F-4D97-AF65-F5344CB8AC3E}">
        <p14:creationId xmlns:p14="http://schemas.microsoft.com/office/powerpoint/2010/main" val="109730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Next introduce the possibility of  inclusive literacy in classroom.: (5-10 min)</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Activity:    This is a facilitator led discussion on  inclusive literacy in the form of question and answer.</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Seating: preferably in a circle along with the facilitator.</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Prerequisite knowledge for the facilitator: </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rPr>
              <a:t>Fair knowledge of inclusivity, inclusive pedagogy, inclusive classrooms from across the world- both from developed and developing countries , resource rich classrooms, Multi-grade classrooms, UDL classrooms.</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rPr>
              <a:t>The following article provides some insights into how one of the inclusive literacy classroom looks like. Prereading of this before the training is recommended:</a:t>
            </a:r>
            <a:r>
              <a:rPr lang="en-US" sz="1800" dirty="0">
                <a:effectLst/>
                <a:latin typeface="Calibri" panose="020F0502020204030204" pitchFamily="34" charset="0"/>
                <a:ea typeface="Calibri" panose="020F0502020204030204" pitchFamily="34" charset="0"/>
              </a:rPr>
              <a:t> </a:t>
            </a:r>
            <a:r>
              <a:rPr lang="en-US" sz="1800" kern="1200" dirty="0">
                <a:effectLst/>
                <a:latin typeface="Calibri" panose="020F0502020204030204" pitchFamily="34" charset="0"/>
                <a:ea typeface="Calibri" panose="020F0502020204030204" pitchFamily="34" charset="0"/>
              </a:rPr>
              <a:t>https://jillianstarrteaching.com/inclusive-literacy-centers/</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Initially the Facilitator begins the discussion with a series of questions. They will also answer if the participants do not respond. </a:t>
            </a:r>
            <a:r>
              <a:rPr lang="en-US" sz="1800" b="1" kern="1200" dirty="0">
                <a:solidFill>
                  <a:srgbClr val="000000"/>
                </a:solidFill>
                <a:effectLst/>
                <a:latin typeface="Calibri" panose="020F0502020204030204" pitchFamily="34" charset="0"/>
                <a:ea typeface="Calibri" panose="020F0502020204030204" pitchFamily="34" charset="0"/>
              </a:rPr>
              <a:t>Facilitators should ensure to encourage participants to ask questions</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Facilitator: </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b="1" kern="1200" dirty="0">
                <a:effectLst/>
                <a:latin typeface="Calibri" panose="020F0502020204030204" pitchFamily="34" charset="0"/>
                <a:ea typeface="Calibri" panose="020F0502020204030204" pitchFamily="34" charset="0"/>
              </a:rPr>
              <a:t>What is  an inclusive literacy classroom? –</a:t>
            </a:r>
            <a:r>
              <a:rPr lang="en-US" sz="1800" dirty="0">
                <a:solidFill>
                  <a:srgbClr val="333333"/>
                </a:solidFill>
                <a:effectLst/>
                <a:latin typeface="Arial" panose="020B0604020202020204" pitchFamily="34" charset="0"/>
                <a:ea typeface="Calibri" panose="020F0502020204030204" pitchFamily="34" charset="0"/>
              </a:rPr>
              <a:t> It </a:t>
            </a:r>
            <a:r>
              <a:rPr lang="en-US" sz="1800" kern="1200" dirty="0">
                <a:effectLst/>
                <a:latin typeface="Calibri" panose="020F0502020204030204" pitchFamily="34" charset="0"/>
                <a:ea typeface="Calibri" panose="020F0502020204030204" pitchFamily="34" charset="0"/>
              </a:rPr>
              <a:t>supports students without singling them out and ensuring they feel empowered (and powerful) in the classroom.</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b="1" kern="1200" dirty="0">
                <a:effectLst/>
                <a:latin typeface="Calibri" panose="020F0502020204030204" pitchFamily="34" charset="0"/>
                <a:ea typeface="Calibri" panose="020F0502020204030204" pitchFamily="34" charset="0"/>
              </a:rPr>
              <a:t>Which learners feel empowered in such classroom? Give example? </a:t>
            </a:r>
            <a:r>
              <a:rPr lang="en-US" sz="1800" kern="1200" dirty="0">
                <a:effectLst/>
                <a:latin typeface="Calibri" panose="020F0502020204030204" pitchFamily="34" charset="0"/>
                <a:ea typeface="Calibri" panose="020F0502020204030204" pitchFamily="34" charset="0"/>
              </a:rPr>
              <a:t>– Every student feels empowered in such a classroom. It is especially empowering for students who have a different home language, or dialect, for those who are new to the medium of instruction used in school. Example a child who knows only Pashto but admitted to an english medium school.</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b="1" kern="1200" dirty="0">
                <a:effectLst/>
                <a:latin typeface="Calibri" panose="020F0502020204030204" pitchFamily="34" charset="0"/>
                <a:ea typeface="Calibri" panose="020F0502020204030204" pitchFamily="34" charset="0"/>
              </a:rPr>
              <a:t>What do teachers think while planning in an inclusive literacy classroom? -</a:t>
            </a:r>
            <a:r>
              <a:rPr lang="en-US" sz="1800" dirty="0">
                <a:solidFill>
                  <a:srgbClr val="333333"/>
                </a:solidFill>
                <a:effectLst/>
                <a:latin typeface="Arial" panose="020B0604020202020204" pitchFamily="34" charset="0"/>
                <a:ea typeface="Calibri" panose="020F0502020204030204" pitchFamily="34" charset="0"/>
              </a:rPr>
              <a:t> </a:t>
            </a:r>
            <a:r>
              <a:rPr lang="en-US" sz="1800" kern="1200" dirty="0">
                <a:effectLst/>
                <a:latin typeface="Calibri" panose="020F0502020204030204" pitchFamily="34" charset="0"/>
                <a:ea typeface="Calibri" panose="020F0502020204030204" pitchFamily="34" charset="0"/>
              </a:rPr>
              <a:t>inclusive literacy classroom is centered around the aim to support each and every child to learn meaningfully. So such teachers ask the following two questions: “</a:t>
            </a:r>
            <a:r>
              <a:rPr lang="en-US" sz="1800" i="1" kern="1200" dirty="0">
                <a:effectLst/>
                <a:latin typeface="Calibri" panose="020F0502020204030204" pitchFamily="34" charset="0"/>
                <a:ea typeface="Calibri" panose="020F0502020204030204" pitchFamily="34" charset="0"/>
              </a:rPr>
              <a:t>Is my resource or lesson scaffolded in a way that supports ALL of the kids in my room?” and “How can I modify, challenge, and extend my content for those who need it/are ready?</a:t>
            </a:r>
            <a:r>
              <a:rPr lang="en-US" sz="1800" kern="12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r>
              <a:rPr lang="en-US" sz="1800" u="sng" kern="1200" dirty="0">
                <a:solidFill>
                  <a:srgbClr val="0563C1"/>
                </a:solidFill>
                <a:effectLst/>
                <a:latin typeface="Calibri" panose="020F0502020204030204" pitchFamily="34" charset="0"/>
                <a:ea typeface="Calibri" panose="020F0502020204030204" pitchFamily="34" charset="0"/>
                <a:hlinkClick r:id="rId3"/>
              </a:rPr>
              <a:t>https://jillianstarrteaching.com/inclusive-literacy-centers/</a:t>
            </a:r>
            <a:r>
              <a:rPr lang="en-US" sz="1800" kern="1200"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b="1" kern="1200" dirty="0">
                <a:effectLst/>
                <a:latin typeface="Calibri" panose="020F0502020204030204" pitchFamily="34" charset="0"/>
                <a:ea typeface="Calibri" panose="020F0502020204030204" pitchFamily="34" charset="0"/>
              </a:rPr>
              <a:t>If the teacher has to cater to each learner, how many ways of  individualized and inclusive support can be provided? Is it really possible for a single teacher to do this? </a:t>
            </a:r>
            <a:r>
              <a:rPr lang="en-US" sz="1800" kern="1200" dirty="0">
                <a:effectLst/>
                <a:latin typeface="Calibri" panose="020F0502020204030204" pitchFamily="34" charset="0"/>
                <a:ea typeface="Calibri" panose="020F0502020204030204" pitchFamily="34" charset="0"/>
              </a:rPr>
              <a:t>– There are multiple ways of individualized and inclusive support which a teacher can learn. Such teachers draw support from other stakeholders like the parents, community members, school heads, colleagues, PDMs, education department, NGOs and so on who are also are preferably informed about the possibility of inclusion in school and in particular the possibility of an inclusive literacy classroom.</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b="1" kern="1200" dirty="0">
                <a:effectLst/>
                <a:latin typeface="Calibri" panose="020F0502020204030204" pitchFamily="34" charset="0"/>
                <a:ea typeface="Calibri" panose="020F0502020204030204" pitchFamily="34" charset="0"/>
              </a:rPr>
              <a:t>What are the characteristic features of an inclusive literacy classroom?-</a:t>
            </a:r>
            <a:r>
              <a:rPr lang="en-US" sz="1800" kern="1200" dirty="0">
                <a:effectLst/>
                <a:latin typeface="Calibri" panose="020F0502020204030204" pitchFamily="34" charset="0"/>
                <a:ea typeface="Calibri" panose="020F0502020204030204" pitchFamily="34" charset="0"/>
              </a:rPr>
              <a:t> There are many. One most important aspect of a functional classroom is the learners are clear about ground rules, they have clarity on their tasks, they can be independent with most of the task, the classroom is prepared with resources which are freely accessible to students and the class is normalized, calm and absence of chaos is evident. In such classroom every individual will be working at their own pace. The teacher makes sure that multiple scaffolds are available and presents them to students as per the learner’s needs. One strategy for example a teacher found the oral instructions worked fine for only  a few. Others needed repeated reminders. So along with oral instructions, lot of visual instructions were added. Since every student by nature desire to be independent, they visual instructions made them to rely more on visual cues and their peers rather than only on the teacher. It gave them a feeling of being independent and empowered.</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b="1" kern="1200" dirty="0">
                <a:effectLst/>
                <a:latin typeface="Calibri" panose="020F0502020204030204" pitchFamily="34" charset="0"/>
                <a:ea typeface="Calibri" panose="020F0502020204030204" pitchFamily="34" charset="0"/>
              </a:rPr>
              <a:t>What is this type of teaching called?</a:t>
            </a:r>
            <a:r>
              <a:rPr lang="en-US" sz="1800" kern="1200" dirty="0">
                <a:effectLst/>
                <a:latin typeface="Calibri" panose="020F0502020204030204" pitchFamily="34" charset="0"/>
                <a:ea typeface="Calibri" panose="020F0502020204030204" pitchFamily="34" charset="0"/>
              </a:rPr>
              <a:t> -Inclusive pedagogy</a:t>
            </a:r>
            <a:endParaRPr lang="en-US" sz="1800" dirty="0">
              <a:effectLst/>
              <a:latin typeface="Calibri" panose="020F0502020204030204" pitchFamily="34" charset="0"/>
              <a:ea typeface="Calibri" panose="020F0502020204030204" pitchFamily="34" charset="0"/>
            </a:endParaRPr>
          </a:p>
          <a:p>
            <a:pPr marL="457200" marR="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lnSpc>
                <a:spcPct val="106000"/>
              </a:lnSpc>
              <a:spcBef>
                <a:spcPts val="0"/>
              </a:spcBef>
              <a:spcAft>
                <a:spcPts val="0"/>
              </a:spcAft>
            </a:pPr>
            <a:r>
              <a:rPr lang="en-US" sz="1800" b="1" kern="1200" dirty="0">
                <a:effectLst/>
                <a:latin typeface="Calibri" panose="020F0502020204030204" pitchFamily="34" charset="0"/>
                <a:ea typeface="Calibri" panose="020F0502020204030204" pitchFamily="34" charset="0"/>
              </a:rPr>
              <a:t>In the end tell the participants that this is just a sample.</a:t>
            </a:r>
            <a:r>
              <a:rPr lang="en-US" sz="1800" kern="1200" dirty="0">
                <a:effectLst/>
                <a:latin typeface="Calibri" panose="020F0502020204030204" pitchFamily="34" charset="0"/>
                <a:ea typeface="Calibri" panose="020F0502020204030204" pitchFamily="34" charset="0"/>
              </a:rPr>
              <a:t>, and others also continue to ask questions or  share their answers. The questions can be noted in the personal diary and answers can be found out from various sources. These should be preferably posted on what’s app / telegram groups to gather more knowledge and ideas.</a:t>
            </a:r>
            <a:endParaRPr lang="en-US" sz="1800" dirty="0">
              <a:effectLst/>
              <a:latin typeface="Calibri" panose="020F0502020204030204" pitchFamily="34" charset="0"/>
              <a:ea typeface="Calibri" panose="020F0502020204030204" pitchFamily="34" charset="0"/>
            </a:endParaRPr>
          </a:p>
          <a:p>
            <a:pPr marL="45720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Lastly tell the participants that they will work in pairs to think of an inclusive literacy classroom. Participants are free to choose their pairs for this 10 minute long session</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171450" marR="0" indent="-171450">
              <a:lnSpc>
                <a:spcPct val="106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r>
              <a:rPr lang="en-US" sz="1800" dirty="0">
                <a:solidFill>
                  <a:srgbClr val="000000"/>
                </a:solidFill>
                <a:effectLst/>
                <a:latin typeface="Times New Roman" panose="02020603050405020304" pitchFamily="18" charset="0"/>
                <a:ea typeface="Times New Roman" panose="02020603050405020304" pitchFamily="18" charset="0"/>
              </a:rPr>
              <a:t>Materials required: Facilitator suggests participants to read online or provide a few hard copies of the reading material.</a:t>
            </a:r>
            <a:endParaRPr lang="en-US" b="0" dirty="0"/>
          </a:p>
        </p:txBody>
      </p:sp>
      <p:sp>
        <p:nvSpPr>
          <p:cNvPr id="4" name="Slide Number Placeholder 3"/>
          <p:cNvSpPr>
            <a:spLocks noGrp="1"/>
          </p:cNvSpPr>
          <p:nvPr>
            <p:ph type="sldNum" sz="quarter" idx="5"/>
          </p:nvPr>
        </p:nvSpPr>
        <p:spPr/>
        <p:txBody>
          <a:bodyPr/>
          <a:lstStyle/>
          <a:p>
            <a:fld id="{D51CBAA9-0D36-447C-B8BA-6354245A4DF8}" type="slidenum">
              <a:rPr lang="en-US" smtClean="0"/>
              <a:t>22</a:t>
            </a:fld>
            <a:endParaRPr lang="en-US"/>
          </a:p>
        </p:txBody>
      </p:sp>
    </p:spTree>
    <p:extLst>
      <p:ext uri="{BB962C8B-B14F-4D97-AF65-F5344CB8AC3E}">
        <p14:creationId xmlns:p14="http://schemas.microsoft.com/office/powerpoint/2010/main" val="2295350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Objective: To get a glimpse of an inclusive classroom.</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Paired activity: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To think what the children might experience in a formal classroom and in  an inclusive classroom, and fill the table</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Facilitator: Displays slide 23 and reads out aloud the case of Rafiq and Reshma. Then tell the participants: You take 5 minutes to work in pairs and think of all that you can do to scaffold the two children so that they feel empowered and independent in the new school.</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In the case of Rafiq and Reshma, list out all possible strategies the school can do to help the children?</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In the end each pair shares the strategies they thought of on  a paper, reads them aloud taking turns  and  fixes it on to the chart paper or common display board.</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effectLst/>
                <a:latin typeface="Calibri" panose="020F0502020204030204" pitchFamily="34" charset="0"/>
                <a:ea typeface="Calibri" panose="020F0502020204030204" pitchFamily="34" charset="0"/>
              </a:rPr>
              <a:t>Facilitator fills out the blank cells to make a consolidated table in the slide 23.</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51CBAA9-0D36-447C-B8BA-6354245A4DF8}" type="slidenum">
              <a:rPr lang="en-US" smtClean="0"/>
              <a:t>23</a:t>
            </a:fld>
            <a:endParaRPr lang="en-US"/>
          </a:p>
        </p:txBody>
      </p:sp>
    </p:spTree>
    <p:extLst>
      <p:ext uri="{BB962C8B-B14F-4D97-AF65-F5344CB8AC3E}">
        <p14:creationId xmlns:p14="http://schemas.microsoft.com/office/powerpoint/2010/main" val="239865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p>
          <a:p>
            <a:pPr marL="628650" lvl="1" indent="-171450">
              <a:buFont typeface="Arial" panose="020B0604020202020204" pitchFamily="34" charset="0"/>
              <a:buChar char="•"/>
            </a:pPr>
            <a:r>
              <a:rPr lang="en-US" dirty="0"/>
              <a:t>Instruct the participants to think of all possible indicators of clues that help them identify the inclusive practices. (Below is just a sample of how you as a facilitator can get the participants to begin to think about indicators )</a:t>
            </a:r>
          </a:p>
          <a:p>
            <a:pPr marL="628650" lvl="1" indent="-171450">
              <a:buFont typeface="Arial" panose="020B0604020202020204" pitchFamily="34" charset="0"/>
              <a:buChar char="•"/>
            </a:pPr>
            <a:r>
              <a:rPr lang="en-US" dirty="0"/>
              <a:t>In this activity the participants will think of the strategies used to address the barrier against the variables or diversity in school</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Example of how to explain the table: The horizontal rows list the barriers to schooling which you identified on day one. On the left column the type of diversity in a student is listed.  Against each diversity and the barrier, think of what could be the indicator of inclusivity to address the barrier with respect to the diversity.</a:t>
            </a:r>
          </a:p>
          <a:p>
            <a:pPr marL="628650" lvl="1" indent="-171450">
              <a:buFont typeface="Arial" panose="020B0604020202020204" pitchFamily="34" charset="0"/>
              <a:buChar char="•"/>
            </a:pPr>
            <a:r>
              <a:rPr lang="en-US" dirty="0"/>
              <a:t>For example first row is filled as sample.</a:t>
            </a:r>
          </a:p>
          <a:p>
            <a:pPr marL="628650" lvl="1" indent="-171450">
              <a:buFont typeface="Arial" panose="020B0604020202020204" pitchFamily="34" charset="0"/>
              <a:buChar char="•"/>
            </a:pPr>
            <a:r>
              <a:rPr lang="en-US" dirty="0"/>
              <a:t>The participants will work in small groups of three or four and try to fill the table and present at the end of the task</a:t>
            </a:r>
          </a:p>
          <a:p>
            <a:pPr marL="2000250" lvl="4" indent="-171450">
              <a:buFont typeface="Wingdings" panose="05000000000000000000" pitchFamily="2" charset="2"/>
              <a:buChar char="ü"/>
            </a:pPr>
            <a:endParaRPr lang="en-US" dirty="0"/>
          </a:p>
          <a:p>
            <a:pPr marL="1543050" lvl="3"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24</a:t>
            </a:fld>
            <a:endParaRPr lang="en-US"/>
          </a:p>
        </p:txBody>
      </p:sp>
    </p:spTree>
    <p:extLst>
      <p:ext uri="{BB962C8B-B14F-4D97-AF65-F5344CB8AC3E}">
        <p14:creationId xmlns:p14="http://schemas.microsoft.com/office/powerpoint/2010/main" val="867525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dirty="0"/>
              <a:t>: https://www.unicef.org/afghanistan/stories/learning-today-inspiring-tomorrow</a:t>
            </a:r>
          </a:p>
          <a:p>
            <a:r>
              <a:rPr lang="en-US" b="1" dirty="0"/>
              <a:t>Preparation:</a:t>
            </a:r>
            <a:r>
              <a:rPr lang="en-US" dirty="0"/>
              <a:t> either original english version or the translated version is used. A hard copy or soft copy is provided to all the participants before the session begins.</a:t>
            </a:r>
          </a:p>
          <a:p>
            <a:r>
              <a:rPr lang="en-US" b="1" dirty="0"/>
              <a:t>Instruction: </a:t>
            </a:r>
          </a:p>
          <a:p>
            <a:r>
              <a:rPr lang="en-US" dirty="0"/>
              <a:t>Facilitator will instruct the participants: “this is a reading activity. Reading can be done in three ways of their choice: </a:t>
            </a:r>
          </a:p>
          <a:p>
            <a:pPr marL="228600" indent="-228600">
              <a:buFont typeface="+mj-lt"/>
              <a:buAutoNum type="arabicPeriod"/>
            </a:pPr>
            <a:r>
              <a:rPr lang="en-US" dirty="0"/>
              <a:t>Read silently all alone and make notes. Prepare in such a way that you can narrate this story to all.</a:t>
            </a:r>
          </a:p>
          <a:p>
            <a:pPr marL="228600" indent="-228600">
              <a:buFont typeface="+mj-lt"/>
              <a:buAutoNum type="arabicPeriod"/>
            </a:pPr>
            <a:r>
              <a:rPr lang="en-US" dirty="0"/>
              <a:t>You can read in pairs : Two of can read together, silently/ share reading. Later you discuss the case study keeping in mind the last two days learning from the training.</a:t>
            </a:r>
          </a:p>
          <a:p>
            <a:pPr marL="228600" indent="-228600">
              <a:buFont typeface="+mj-lt"/>
              <a:buAutoNum type="arabicPeriod"/>
            </a:pPr>
            <a:r>
              <a:rPr lang="en-US" dirty="0"/>
              <a:t>You can even read collectively- say a group of five. One person will read aloud. And others listen. They summarize orally, followed by critical discussion.</a:t>
            </a:r>
          </a:p>
          <a:p>
            <a:pPr marL="228600" indent="-228600">
              <a:buFont typeface="+mj-lt"/>
              <a:buAutoNum type="arabicPeriod"/>
            </a:pPr>
            <a:endParaRPr lang="en-US" dirty="0"/>
          </a:p>
          <a:p>
            <a:endParaRPr lang="en-US" dirty="0"/>
          </a:p>
          <a:p>
            <a:r>
              <a:rPr lang="en-US" dirty="0"/>
              <a:t>This story is later on used as the lead for TLC discussion. Based on day 1 discussion or barriers, day 2 discussion on inclusion, participants should discuss </a:t>
            </a:r>
            <a:r>
              <a:rPr lang="en-US" dirty="0" err="1"/>
              <a:t>Royeda’s</a:t>
            </a:r>
            <a:r>
              <a:rPr lang="en-US" dirty="0"/>
              <a:t> case, what were her circumstances to achieve, how she negotiated, gender issues in her family, support she received from her husband and so on. Can teachers like </a:t>
            </a:r>
            <a:r>
              <a:rPr lang="en-US" dirty="0" err="1"/>
              <a:t>Royeda</a:t>
            </a:r>
            <a:r>
              <a:rPr lang="en-US" dirty="0"/>
              <a:t> be increased in the community so that the shortage of women teachers can be improved?</a:t>
            </a:r>
          </a:p>
          <a:p>
            <a:r>
              <a:rPr lang="en-US" dirty="0"/>
              <a:t>Finally the participants enter in the interactive diary what is their learning and belief about the possibility of sustaining inclusive school</a:t>
            </a:r>
          </a:p>
        </p:txBody>
      </p:sp>
      <p:sp>
        <p:nvSpPr>
          <p:cNvPr id="4" name="Slide Number Placeholder 3"/>
          <p:cNvSpPr>
            <a:spLocks noGrp="1"/>
          </p:cNvSpPr>
          <p:nvPr>
            <p:ph type="sldNum" sz="quarter" idx="5"/>
          </p:nvPr>
        </p:nvSpPr>
        <p:spPr/>
        <p:txBody>
          <a:bodyPr/>
          <a:lstStyle/>
          <a:p>
            <a:fld id="{D51CBAA9-0D36-447C-B8BA-6354245A4DF8}" type="slidenum">
              <a:rPr lang="en-US" smtClean="0"/>
              <a:t>25</a:t>
            </a:fld>
            <a:endParaRPr lang="en-US"/>
          </a:p>
        </p:txBody>
      </p:sp>
    </p:spTree>
    <p:extLst>
      <p:ext uri="{BB962C8B-B14F-4D97-AF65-F5344CB8AC3E}">
        <p14:creationId xmlns:p14="http://schemas.microsoft.com/office/powerpoint/2010/main" val="769044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day ends with structured reflection of the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to simulate the TLCs facilitated by trainers. For this all participants are required to sit in a circle along with the 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r>
              <a:rPr lang="en-US" b="0" dirty="0"/>
              <a:t>If needed the ppt slide can be displayed</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must have their pens, interactive diaries and their personal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interactive diaries they need write to the facilitator as a feed back, seek clarification, share their points of 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end the facilitator will collect their diaries and respond in writing to each one of them and return it the next day morning.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personal diaries the participants make notes from the discussion they carry out on the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recommended that the Facilitator makes note of intangible feedback from participants various feelings such as happiness, disappointment etc. and use them as examples to draw their attention towards implications of barriers.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are some of the questions which can be kept on as a slide to facilitate the structured reflection session:</a:t>
            </a:r>
          </a:p>
          <a:p>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26</a:t>
            </a:fld>
            <a:endParaRPr lang="en-US"/>
          </a:p>
        </p:txBody>
      </p:sp>
    </p:spTree>
    <p:extLst>
      <p:ext uri="{BB962C8B-B14F-4D97-AF65-F5344CB8AC3E}">
        <p14:creationId xmlns:p14="http://schemas.microsoft.com/office/powerpoint/2010/main" val="1224092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27</a:t>
            </a:fld>
            <a:endParaRPr lang="en-US"/>
          </a:p>
        </p:txBody>
      </p:sp>
    </p:spTree>
    <p:extLst>
      <p:ext uri="{BB962C8B-B14F-4D97-AF65-F5344CB8AC3E}">
        <p14:creationId xmlns:p14="http://schemas.microsoft.com/office/powerpoint/2010/main" val="304332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p>
          <a:p>
            <a:r>
              <a:rPr lang="en-US" dirty="0"/>
              <a:t>In this community building exercise: What is fair?</a:t>
            </a:r>
          </a:p>
          <a:p>
            <a:r>
              <a:rPr lang="en-US" b="1" dirty="0"/>
              <a:t>Objective</a:t>
            </a:r>
            <a:r>
              <a:rPr lang="en-US" dirty="0"/>
              <a:t> is to experience exclusion by the participants.</a:t>
            </a:r>
          </a:p>
          <a:p>
            <a:r>
              <a:rPr lang="en-US" dirty="0"/>
              <a:t>Materials: pen with each participant, chits of paper: on which names of animals are written (alternately pictures, miniatures, sounds of animals can be used), ppt slide with the picture.</a:t>
            </a:r>
          </a:p>
          <a:p>
            <a:r>
              <a:rPr lang="en-US" dirty="0"/>
              <a:t>Part 1: Activity:</a:t>
            </a:r>
          </a:p>
          <a:p>
            <a:pPr marL="228600" indent="-228600">
              <a:buAutoNum type="arabicPeriod"/>
            </a:pPr>
            <a:r>
              <a:rPr lang="en-US" dirty="0"/>
              <a:t>Participants will gather around a circle:</a:t>
            </a:r>
          </a:p>
          <a:p>
            <a:pPr marL="228600" indent="-228600">
              <a:buAutoNum type="arabicPeriod"/>
            </a:pPr>
            <a:r>
              <a:rPr lang="en-US" dirty="0"/>
              <a:t>One participant is chosen as teacher: The participant playing the role of a teacher gets the instruction cards to enact as teacher in a formal school.</a:t>
            </a:r>
          </a:p>
          <a:p>
            <a:pPr marL="228600" indent="-228600">
              <a:buAutoNum type="arabicPeriod"/>
            </a:pPr>
            <a:r>
              <a:rPr lang="en-US" dirty="0"/>
              <a:t>In the following order each participant calls out name of one animal-crow, monkey, penguin, elephant, fish. </a:t>
            </a:r>
          </a:p>
          <a:p>
            <a:pPr marL="228600" indent="-228600">
              <a:buAutoNum type="arabicPeriod"/>
            </a:pPr>
            <a:r>
              <a:rPr lang="en-US" dirty="0"/>
              <a:t>All the crows, monkeys, penguins, elephants and fish stand one beside the other forming a large circle</a:t>
            </a:r>
          </a:p>
          <a:p>
            <a:pPr marL="228600" indent="-228600">
              <a:buAutoNum type="arabicPeriod"/>
            </a:pPr>
            <a:r>
              <a:rPr lang="en-US" dirty="0"/>
              <a:t>In the paper on the top, you write the animal you  are.  </a:t>
            </a:r>
          </a:p>
          <a:p>
            <a:pPr marL="228600" indent="-228600">
              <a:buAutoNum type="arabicPeriod"/>
            </a:pPr>
            <a:r>
              <a:rPr lang="en-US" dirty="0"/>
              <a:t>Instruction: All the animals should do what the teacher asks you to do. If you cannot do, you  have to come out of the circle and each time you cannot do, you will move two steps back away from the circle. And write on the paper </a:t>
            </a:r>
            <a:r>
              <a:rPr lang="en-US" b="1" dirty="0"/>
              <a:t>I cannot ….…..  But </a:t>
            </a:r>
            <a:r>
              <a:rPr lang="en-US" dirty="0"/>
              <a:t>If you, can do what the teacher says you just enter the circle.</a:t>
            </a:r>
          </a:p>
          <a:p>
            <a:pPr marL="228600" indent="-228600">
              <a:buAutoNum type="arabicPeriod"/>
            </a:pPr>
            <a:r>
              <a:rPr lang="en-US" dirty="0"/>
              <a:t>The participants will now do as the teacher says. If they, cannot they move two steps back. If they, can they  enter the circle.</a:t>
            </a:r>
          </a:p>
          <a:p>
            <a:pPr marL="685800" lvl="1" indent="-228600">
              <a:buAutoNum type="arabicPeriod"/>
            </a:pPr>
            <a:r>
              <a:rPr lang="en-US" dirty="0"/>
              <a:t>All of you jump. </a:t>
            </a:r>
          </a:p>
          <a:p>
            <a:pPr marL="685800" lvl="1" indent="-228600">
              <a:buAutoNum type="arabicPeriod"/>
            </a:pPr>
            <a:r>
              <a:rPr lang="en-US" dirty="0"/>
              <a:t>All of you turn around in the same place where you are. (all can)</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All of you swim.</a:t>
            </a:r>
          </a:p>
          <a:p>
            <a:pPr marL="685800" lvl="1" indent="-228600">
              <a:buAutoNum type="arabicPeriod"/>
            </a:pPr>
            <a:r>
              <a:rPr lang="en-US" dirty="0"/>
              <a:t>All of you sing. (fishes go out)</a:t>
            </a:r>
          </a:p>
          <a:p>
            <a:pPr marL="685800" lvl="1" indent="-228600">
              <a:buAutoNum type="arabicPeriod"/>
            </a:pPr>
            <a:r>
              <a:rPr lang="en-US" dirty="0"/>
              <a:t>All of you stand on four legs (penguin and crow go out)</a:t>
            </a:r>
          </a:p>
          <a:p>
            <a:pPr marL="685800" lvl="1" indent="-228600">
              <a:buAutoNum type="arabicPeriod"/>
            </a:pPr>
            <a:r>
              <a:rPr lang="en-US" dirty="0"/>
              <a:t>All of you who have long nose (elephants stay on, monkeys move out)</a:t>
            </a:r>
          </a:p>
          <a:p>
            <a:pPr marL="685800" lvl="1" indent="-228600">
              <a:buAutoNum type="arabicPeriod"/>
            </a:pPr>
            <a:r>
              <a:rPr lang="en-US" dirty="0"/>
              <a:t>All of you eat with both hands. (only monkeys move in, elephants move out)</a:t>
            </a:r>
          </a:p>
          <a:p>
            <a:pPr marL="685800" lvl="1" indent="-228600">
              <a:buAutoNum type="arabicPeriod"/>
            </a:pPr>
            <a:r>
              <a:rPr lang="en-US" dirty="0"/>
              <a:t>All of you turn your head 360 degrees. (even monkey comes out)</a:t>
            </a:r>
          </a:p>
          <a:p>
            <a:pPr marL="457200" lvl="1" indent="0">
              <a:buNone/>
            </a:pPr>
            <a:endParaRPr lang="en-US" dirty="0"/>
          </a:p>
          <a:p>
            <a:pPr marL="228600" indent="-228600">
              <a:buAutoNum type="arabicPeriod"/>
            </a:pPr>
            <a:r>
              <a:rPr lang="en-US" dirty="0"/>
              <a:t>Observation is that gradually the number depletes until no one remains except the teacher. This teacher must now enact that he/she is totally confused and announce that no one is getting admitted to the school and hence they plan to close the school.</a:t>
            </a:r>
          </a:p>
          <a:p>
            <a:pPr marL="228600" indent="-228600">
              <a:buAutoNum type="arabicPeriod"/>
            </a:pPr>
            <a:r>
              <a:rPr lang="en-US" dirty="0"/>
              <a:t>.Ask participants: “read what you noted on your paper” observe that  every statement begins with “I cannot……….. ”. Now pictorially  draw an emoticon showing how you are feeling/ would feel if you were really a student at this school. After drawing pin, it to the chart paper</a:t>
            </a:r>
          </a:p>
          <a:p>
            <a:pPr marL="0" indent="0">
              <a:buNone/>
            </a:pPr>
            <a:endParaRPr lang="en-US" dirty="0"/>
          </a:p>
        </p:txBody>
      </p:sp>
      <p:sp>
        <p:nvSpPr>
          <p:cNvPr id="4" name="Slide Number Placeholder 3"/>
          <p:cNvSpPr>
            <a:spLocks noGrp="1"/>
          </p:cNvSpPr>
          <p:nvPr>
            <p:ph type="sldNum" sz="quarter" idx="5"/>
          </p:nvPr>
        </p:nvSpPr>
        <p:spPr/>
        <p:txBody>
          <a:bodyPr/>
          <a:lstStyle/>
          <a:p>
            <a:fld id="{D51CBAA9-0D36-447C-B8BA-6354245A4DF8}" type="slidenum">
              <a:rPr lang="en-US" smtClean="0"/>
              <a:t>3</a:t>
            </a:fld>
            <a:endParaRPr lang="en-US"/>
          </a:p>
        </p:txBody>
      </p:sp>
    </p:spTree>
    <p:extLst>
      <p:ext uri="{BB962C8B-B14F-4D97-AF65-F5344CB8AC3E}">
        <p14:creationId xmlns:p14="http://schemas.microsoft.com/office/powerpoint/2010/main" val="344272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After the activity let the participants get back to their seats. Discussion and reflection about the activity is carried out.</a:t>
            </a:r>
          </a:p>
          <a:p>
            <a:r>
              <a:rPr lang="en-US" dirty="0"/>
              <a:t>Draw their attention to the cartoon above where the teacher is conducting a fair examination and is asking them to climb the tree for FAIR selection.</a:t>
            </a:r>
          </a:p>
          <a:p>
            <a:endParaRPr lang="en-US" dirty="0"/>
          </a:p>
          <a:p>
            <a:r>
              <a:rPr lang="en-US" dirty="0"/>
              <a:t>Ask the participants to reflect on this activity : </a:t>
            </a:r>
          </a:p>
          <a:p>
            <a:pPr lvl="1"/>
            <a:r>
              <a:rPr lang="en-US" dirty="0"/>
              <a:t> “did this activity remind you of our education system in any way?”</a:t>
            </a:r>
          </a:p>
          <a:p>
            <a:pPr lvl="1"/>
            <a:r>
              <a:rPr lang="en-US" dirty="0"/>
              <a:t>“Why did the fishes never got any opportunity to reenter the circle?”</a:t>
            </a:r>
          </a:p>
          <a:p>
            <a:endParaRPr lang="en-US" dirty="0"/>
          </a:p>
          <a:p>
            <a:r>
              <a:rPr lang="en-US" dirty="0"/>
              <a:t>Then draw their attention to the generally familiar picture on the slide. That depicts the fair examination criteria.  Let them observe the picture for one minute</a:t>
            </a:r>
          </a:p>
          <a:p>
            <a:r>
              <a:rPr lang="en-US" dirty="0"/>
              <a:t>Ask  the following questions one by one. Allow participants to share what ever they feel and do not interrupt in between or show any signs of agreement or disagreement. Just listen to what participants say: </a:t>
            </a:r>
          </a:p>
          <a:p>
            <a:pPr lvl="1"/>
            <a:r>
              <a:rPr lang="en-US" dirty="0"/>
              <a:t>“what is happening in the picture? ”, </a:t>
            </a:r>
          </a:p>
          <a:p>
            <a:pPr lvl="1"/>
            <a:r>
              <a:rPr lang="en-US" dirty="0"/>
              <a:t>“Who will pass and who will fail in the examination?”</a:t>
            </a:r>
          </a:p>
          <a:p>
            <a:pPr lvl="1"/>
            <a:r>
              <a:rPr lang="en-US" dirty="0"/>
              <a:t>”the examiner calls it as a fair exam. But do you agree? Yes or no, give reason”</a:t>
            </a:r>
          </a:p>
          <a:p>
            <a:endParaRPr lang="en-US" dirty="0"/>
          </a:p>
          <a:p>
            <a:r>
              <a:rPr lang="en-US" dirty="0"/>
              <a:t>Finally ask: “So what would have been FAIR in this situation”. Let the participants feel free to add their opinion.</a:t>
            </a:r>
          </a:p>
        </p:txBody>
      </p:sp>
      <p:sp>
        <p:nvSpPr>
          <p:cNvPr id="4" name="Slide Number Placeholder 3"/>
          <p:cNvSpPr>
            <a:spLocks noGrp="1"/>
          </p:cNvSpPr>
          <p:nvPr>
            <p:ph type="sldNum" sz="quarter" idx="5"/>
          </p:nvPr>
        </p:nvSpPr>
        <p:spPr/>
        <p:txBody>
          <a:bodyPr/>
          <a:lstStyle/>
          <a:p>
            <a:fld id="{D51CBAA9-0D36-447C-B8BA-6354245A4DF8}" type="slidenum">
              <a:rPr lang="en-US" smtClean="0"/>
              <a:t>4</a:t>
            </a:fld>
            <a:endParaRPr lang="en-US"/>
          </a:p>
        </p:txBody>
      </p:sp>
    </p:spTree>
    <p:extLst>
      <p:ext uri="{BB962C8B-B14F-4D97-AF65-F5344CB8AC3E}">
        <p14:creationId xmlns:p14="http://schemas.microsoft.com/office/powerpoint/2010/main" val="292185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displayed as the takeaway message from the community building activity.</a:t>
            </a:r>
          </a:p>
          <a:p>
            <a:r>
              <a:rPr lang="en-US" dirty="0"/>
              <a:t>From today onwards the next three days that is  till the last days’ TLC , the best partners need to spend discussing about what is fair in education system? When ever they find time. They can also discuss on </a:t>
            </a:r>
            <a:r>
              <a:rPr lang="en-US" dirty="0" err="1"/>
              <a:t>whats’</a:t>
            </a:r>
            <a:r>
              <a:rPr lang="en-US" dirty="0"/>
              <a:t> app/telegram. </a:t>
            </a:r>
          </a:p>
        </p:txBody>
      </p:sp>
      <p:sp>
        <p:nvSpPr>
          <p:cNvPr id="4" name="Slide Number Placeholder 3"/>
          <p:cNvSpPr>
            <a:spLocks noGrp="1"/>
          </p:cNvSpPr>
          <p:nvPr>
            <p:ph type="sldNum" sz="quarter" idx="5"/>
          </p:nvPr>
        </p:nvSpPr>
        <p:spPr/>
        <p:txBody>
          <a:bodyPr/>
          <a:lstStyle/>
          <a:p>
            <a:fld id="{D51CBAA9-0D36-447C-B8BA-6354245A4DF8}" type="slidenum">
              <a:rPr lang="en-US" smtClean="0"/>
              <a:t>5</a:t>
            </a:fld>
            <a:endParaRPr lang="en-US"/>
          </a:p>
        </p:txBody>
      </p:sp>
    </p:spTree>
    <p:extLst>
      <p:ext uri="{BB962C8B-B14F-4D97-AF65-F5344CB8AC3E}">
        <p14:creationId xmlns:p14="http://schemas.microsoft.com/office/powerpoint/2010/main" val="157418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Facilitator: Review of day-1: Barriers to schooling</a:t>
            </a:r>
          </a:p>
          <a:p>
            <a:r>
              <a:rPr lang="en-US" b="1" dirty="0"/>
              <a:t>Suggestion: Preferably insert a photo of the mind map generated on barriers to education on day-1</a:t>
            </a:r>
          </a:p>
          <a:p>
            <a:r>
              <a:rPr lang="en-US" dirty="0"/>
              <a:t>Facilitator while leaving the above slide or the  indicator chart developed by the participants will ask the participants to recall what was done on the day 1, since morning. (collective activity. )</a:t>
            </a:r>
          </a:p>
          <a:p>
            <a:r>
              <a:rPr lang="en-US" dirty="0"/>
              <a:t>Tell the participants: yesterday we identified certain barriers to education. Of these which are the barriers that can completely push the learner out of the school. Recall the game we played just now. Participants are allowed three minutes to share their views.</a:t>
            </a:r>
          </a:p>
          <a:p>
            <a:endParaRPr lang="en-US" dirty="0"/>
          </a:p>
          <a:p>
            <a:r>
              <a:rPr lang="en-US" dirty="0"/>
              <a:t>Facilitator  draw two columns on a blackboard/chart paper to make note of all those reasons which lead to school dropouts on a chart paper in one column. The other column is left blank to use for the next activity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9A0B7-2D5B-487A-BD64-2D855A1111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42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Prerequisite knowledge for the facilitator: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Facilitator should know the kinds of biases, prejudices and stereotypes existing in Afghan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be aware of the limitations of deficit model of integrative approach to education as against the inclusive model of education which accepts diversity to compliment learning styles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Awareness  on which biases can be directly controlled and which can be addressed with interventions and corrective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be able to communicate to the participants that to address exclusion, planning before implementation is necessary. It should not be a trial-and-error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Addressing exclusion is a slow process as it involves creating awareness in all stakeholders in education about evaluation of  ones own strongly held beliefs against evolving society and  self-realisation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Key competencies among others that helps realising our unconscious bias are empathy, belief in diversity as a resource, and diversity .</a:t>
            </a:r>
          </a:p>
          <a:p>
            <a:endParaRPr lang="en-US" b="1" dirty="0"/>
          </a:p>
          <a:p>
            <a:r>
              <a:rPr lang="en-US" b="1" dirty="0"/>
              <a:t>Objective of day 2</a:t>
            </a:r>
            <a:r>
              <a:rPr lang="en-US" dirty="0"/>
              <a:t>: For facilitators: To communicate the message that </a:t>
            </a:r>
          </a:p>
          <a:p>
            <a:endParaRPr lang="en-US" dirty="0"/>
          </a:p>
          <a:p>
            <a:pPr marL="228600" indent="-228600">
              <a:buAutoNum type="arabicPeriod"/>
            </a:pPr>
            <a:r>
              <a:rPr lang="en-US" dirty="0"/>
              <a:t>Barriers are a hindrance to inclusion.</a:t>
            </a:r>
          </a:p>
          <a:p>
            <a:pPr marL="228600" indent="-228600">
              <a:buAutoNum type="arabicPeriod"/>
            </a:pPr>
            <a:r>
              <a:rPr lang="en-US" dirty="0"/>
              <a:t>Introduce the terms bias and exclusion</a:t>
            </a:r>
          </a:p>
          <a:p>
            <a:pPr marL="228600" indent="-228600" algn="l">
              <a:buAutoNum type="arabicPeriod"/>
            </a:pPr>
            <a:r>
              <a:rPr lang="en-US" dirty="0"/>
              <a:t>The dictionary meaning of </a:t>
            </a:r>
            <a:r>
              <a:rPr lang="en-US" dirty="0">
                <a:latin typeface="+mn-lt"/>
              </a:rPr>
              <a:t>Bias-</a:t>
            </a:r>
            <a:r>
              <a:rPr lang="en-US" b="1" i="0" dirty="0">
                <a:solidFill>
                  <a:srgbClr val="C12D30"/>
                </a:solidFill>
                <a:effectLst/>
                <a:latin typeface="+mn-lt"/>
              </a:rPr>
              <a:t>Bias</a:t>
            </a:r>
            <a:r>
              <a:rPr lang="en-US" b="0" i="0" dirty="0">
                <a:solidFill>
                  <a:srgbClr val="000000"/>
                </a:solidFill>
                <a:effectLst/>
                <a:latin typeface="+mn-lt"/>
              </a:rPr>
              <a:t> is a tendency to  prefer one person or thing to another, and to favour that person or thing</a:t>
            </a:r>
            <a:r>
              <a:rPr lang="en-US" b="0" i="0" dirty="0">
                <a:solidFill>
                  <a:srgbClr val="000000"/>
                </a:solidFill>
                <a:effectLst/>
                <a:latin typeface="Open Sans" panose="020B0606030504020204" pitchFamily="34" charset="0"/>
              </a:rPr>
              <a:t>.</a:t>
            </a:r>
          </a:p>
          <a:p>
            <a:pPr marL="228600" indent="-228600">
              <a:buAutoNum type="arabicPeriod"/>
            </a:pPr>
            <a:r>
              <a:rPr lang="en-US" b="0" i="0" dirty="0">
                <a:solidFill>
                  <a:srgbClr val="3B3835"/>
                </a:solidFill>
                <a:effectLst/>
                <a:latin typeface="Helvetica Neue"/>
              </a:rPr>
              <a:t>Exclusion is defined as ‘the process through which individuals or groups are wholly or partially excluded from full participation in the society</a:t>
            </a:r>
            <a:endParaRPr lang="en-US" dirty="0"/>
          </a:p>
          <a:p>
            <a:pPr marL="228600" indent="-228600">
              <a:buAutoNum type="arabicPeriod"/>
            </a:pPr>
            <a:r>
              <a:rPr lang="en-US" dirty="0"/>
              <a:t>Exclusion is a type of barrier. Exclusion is either visible or invisible. They can be identified by noticing bias during verbal interactions, body language like facial and body expressions and in quality of need-based facilities provided.</a:t>
            </a:r>
          </a:p>
          <a:p>
            <a:pPr marL="228600" indent="-228600">
              <a:buAutoNum type="arabicPeriod"/>
            </a:pPr>
            <a:r>
              <a:rPr lang="en-US" dirty="0"/>
              <a:t>Exclusion is either explicit or implicit and are deeply ingrained in the beliefs of individuals.</a:t>
            </a:r>
          </a:p>
          <a:p>
            <a:pPr marL="228600" indent="-228600">
              <a:buAutoNum type="arabicPeriod"/>
            </a:pPr>
            <a:r>
              <a:rPr lang="en-US" dirty="0"/>
              <a:t>Implicit biases are often resorted to unconsciously. But recipient can feel that.</a:t>
            </a:r>
          </a:p>
          <a:p>
            <a:pPr marL="228600" indent="-228600">
              <a:buAutoNum type="arabicPeriod"/>
            </a:pPr>
            <a:r>
              <a:rPr lang="en-US" dirty="0"/>
              <a:t>Some can be controlled , and others need interventions to address</a:t>
            </a:r>
          </a:p>
          <a:p>
            <a:pPr marL="228600" indent="-228600">
              <a:buAutoNum type="arabicPeriod"/>
            </a:pPr>
            <a:r>
              <a:rPr lang="en-US" dirty="0"/>
              <a:t>Some barriers need time and can be got rid off gradually</a:t>
            </a:r>
          </a:p>
          <a:p>
            <a:pPr marL="228600" indent="-228600">
              <a:buAutoNum type="arabicPeriod"/>
            </a:pPr>
            <a:r>
              <a:rPr lang="en-US" dirty="0"/>
              <a:t>Prejudices leads to stereotyping. Later it results in discrimination</a:t>
            </a:r>
          </a:p>
          <a:p>
            <a:pPr marL="0" indent="0">
              <a:buNone/>
            </a:pPr>
            <a:endParaRPr lang="en-US" b="1" dirty="0"/>
          </a:p>
          <a:p>
            <a:pPr marL="0" indent="0">
              <a:buNone/>
            </a:pPr>
            <a:r>
              <a:rPr lang="en-US" b="1" dirty="0"/>
              <a:t>While showing this slide, and the chart paper address the participants:</a:t>
            </a:r>
          </a:p>
          <a:p>
            <a:pPr marL="0" indent="0">
              <a:buNone/>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(point to the  two columns on a blackboard/chart paper on which you (facilitator) had made a note of all those reasons which participants had shared their points / factors   which lead to school dropouts on a chart paper in one column. The other column on the right which is  blank we will use in this activity). while pointing the chart ), say </a:t>
            </a:r>
            <a:r>
              <a:rPr lang="en-US" dirty="0"/>
              <a:t>“Look here. these are factors that prevent children from continuing education, and many of them are likely to dropout.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let us tick those which are biases.  Bias means Can you think which of these biases  will be easily evident and which are the ones not visible? How do we know such children are excluded and discriminated?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Facilitator to classify the factors as visible and non-visible while eliciting responses from the participants.</a:t>
            </a:r>
          </a:p>
          <a:p>
            <a:pPr marL="0" indent="0">
              <a:buNone/>
            </a:pPr>
            <a:endParaRPr lang="en-US" b="0" dirty="0"/>
          </a:p>
          <a:p>
            <a:r>
              <a:rPr lang="en-US" u="sng" dirty="0"/>
              <a:t>Facilitator will introduce the term</a:t>
            </a:r>
            <a:r>
              <a:rPr lang="en-US" u="none" dirty="0"/>
              <a:t>  </a:t>
            </a:r>
            <a:r>
              <a:rPr lang="en-US" b="1" dirty="0"/>
              <a:t>EXCLUSION. </a:t>
            </a:r>
          </a:p>
          <a:p>
            <a:endParaRPr lang="en-US" b="1" dirty="0"/>
          </a:p>
          <a:p>
            <a:r>
              <a:rPr lang="en-US" b="1" dirty="0"/>
              <a:t>This way of imposing impossible criteria and keeping students away from attending the school is a form of exclusion</a:t>
            </a:r>
          </a:p>
          <a:p>
            <a:pPr marL="0" indent="0">
              <a:buNone/>
            </a:pPr>
            <a:endParaRPr lang="en-US" dirty="0"/>
          </a:p>
          <a:p>
            <a:pPr marL="0" indent="0">
              <a:buNone/>
            </a:pPr>
            <a:r>
              <a:rPr lang="en-US" dirty="0"/>
              <a:t>Facilitator’s Presentation and activity: “lets try to understand more about exclusion”</a:t>
            </a:r>
          </a:p>
          <a:p>
            <a:pPr marL="0" indent="0">
              <a:buNone/>
            </a:pPr>
            <a:endParaRPr lang="en-US" dirty="0"/>
          </a:p>
          <a:p>
            <a:pPr marL="0" indent="0">
              <a:buNone/>
            </a:pPr>
            <a:r>
              <a:rPr lang="en-US" b="1" dirty="0"/>
              <a:t>Introduction to Exclusion: (10 minutes)</a:t>
            </a:r>
          </a:p>
          <a:p>
            <a:pPr marL="0" indent="0">
              <a:buNone/>
            </a:pPr>
            <a:r>
              <a:rPr lang="en-US" b="0" dirty="0"/>
              <a:t>Make a brief power point presentation: about exclusion (5 slides)</a:t>
            </a:r>
          </a:p>
          <a:p>
            <a:pPr marL="0" indent="0">
              <a:buNone/>
            </a:pPr>
            <a:endParaRPr lang="en-US" b="1" dirty="0"/>
          </a:p>
        </p:txBody>
      </p:sp>
      <p:sp>
        <p:nvSpPr>
          <p:cNvPr id="4" name="Slide Number Placeholder 3"/>
          <p:cNvSpPr>
            <a:spLocks noGrp="1"/>
          </p:cNvSpPr>
          <p:nvPr>
            <p:ph type="sldNum" sz="quarter" idx="5"/>
          </p:nvPr>
        </p:nvSpPr>
        <p:spPr/>
        <p:txBody>
          <a:bodyPr/>
          <a:lstStyle/>
          <a:p>
            <a:fld id="{D51CBAA9-0D36-447C-B8BA-6354245A4DF8}" type="slidenum">
              <a:rPr lang="en-US" smtClean="0"/>
              <a:t>7</a:t>
            </a:fld>
            <a:endParaRPr lang="en-US"/>
          </a:p>
        </p:txBody>
      </p:sp>
    </p:spTree>
    <p:extLst>
      <p:ext uri="{BB962C8B-B14F-4D97-AF65-F5344CB8AC3E}">
        <p14:creationId xmlns:p14="http://schemas.microsoft.com/office/powerpoint/2010/main" val="178875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endParaRPr lang="en-US" b="0" dirty="0"/>
          </a:p>
          <a:p>
            <a:r>
              <a:rPr lang="en-US" b="0" dirty="0"/>
              <a:t>Ask the participants: Read what is exclusion. Do you agree? Are there any points left out? Is there any thing to be added to the above statement about exclusion.</a:t>
            </a:r>
            <a:endParaRPr lang="en-US" b="1" dirty="0"/>
          </a:p>
        </p:txBody>
      </p:sp>
      <p:sp>
        <p:nvSpPr>
          <p:cNvPr id="4" name="Slide Number Placeholder 3"/>
          <p:cNvSpPr>
            <a:spLocks noGrp="1"/>
          </p:cNvSpPr>
          <p:nvPr>
            <p:ph type="sldNum" sz="quarter" idx="5"/>
          </p:nvPr>
        </p:nvSpPr>
        <p:spPr/>
        <p:txBody>
          <a:bodyPr/>
          <a:lstStyle/>
          <a:p>
            <a:fld id="{D51CBAA9-0D36-447C-B8BA-6354245A4DF8}" type="slidenum">
              <a:rPr lang="en-US" smtClean="0"/>
              <a:t>8</a:t>
            </a:fld>
            <a:endParaRPr lang="en-US"/>
          </a:p>
        </p:txBody>
      </p:sp>
    </p:spTree>
    <p:extLst>
      <p:ext uri="{BB962C8B-B14F-4D97-AF65-F5344CB8AC3E}">
        <p14:creationId xmlns:p14="http://schemas.microsoft.com/office/powerpoint/2010/main" val="9504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endParaRPr lang="en-US" b="0" dirty="0"/>
          </a:p>
          <a:p>
            <a:r>
              <a:rPr lang="en-US" b="0" dirty="0"/>
              <a:t>Ask the participants: Read what is exclusion. Do you agree? Are there any points left out? Is there any thing to be added to the above statement about exclusion.</a:t>
            </a:r>
          </a:p>
          <a:p>
            <a:r>
              <a:rPr lang="en-US" b="0" dirty="0"/>
              <a:t>For each point the facilitator need to give specific examples:</a:t>
            </a:r>
          </a:p>
          <a:p>
            <a:r>
              <a:rPr lang="en-US" b="0" dirty="0"/>
              <a:t>1: home less, street children, slum dwellers, child labour are some of the examples of exclusion from getting good health care  and safety of children</a:t>
            </a:r>
          </a:p>
          <a:p>
            <a:r>
              <a:rPr lang="en-US" b="0" dirty="0"/>
              <a:t>2: though there might be a good school they are excluded because they cannot pay the fees, they cannot afford the kind of dress or books and stationery prescribed by the school.</a:t>
            </a:r>
          </a:p>
          <a:p>
            <a:r>
              <a:rPr lang="en-US" b="0" dirty="0"/>
              <a:t>3: Inability to attend school regularly either because of distance or due to domestic demand at home like taking care of siblings, not safe for girls to travel long distances, seasonal migration.</a:t>
            </a:r>
          </a:p>
          <a:p>
            <a:r>
              <a:rPr lang="en-US" b="0" dirty="0"/>
              <a:t>4: </a:t>
            </a:r>
            <a:r>
              <a:rPr lang="en-US" b="0" i="0" dirty="0">
                <a:solidFill>
                  <a:srgbClr val="464749"/>
                </a:solidFill>
                <a:effectLst/>
                <a:latin typeface="Merriweather"/>
              </a:rPr>
              <a:t>Examples: teaching and learning process not meeting the learning needs of the learner; teaching and learning process not corresponding to the learning styles of the learner; the language of instruction and learning materials is not comprehensible; learner goes through negative and discouraging experiences at school or in the programme, e.g. discrimination, prejudice, bullying, violence.</a:t>
            </a:r>
          </a:p>
          <a:p>
            <a:r>
              <a:rPr lang="en-US" b="0" i="0" dirty="0">
                <a:solidFill>
                  <a:srgbClr val="464749"/>
                </a:solidFill>
                <a:effectLst/>
                <a:latin typeface="Merriweather"/>
              </a:rPr>
              <a:t>5. For example some certifications are not recognised and this will be a waste  since such learning does not lead to any gainful job opportunity or are eligible for higher education.</a:t>
            </a:r>
          </a:p>
          <a:p>
            <a:r>
              <a:rPr lang="en-US" b="0" i="0" dirty="0">
                <a:solidFill>
                  <a:srgbClr val="464749"/>
                </a:solidFill>
                <a:effectLst/>
                <a:latin typeface="Merriweather"/>
              </a:rPr>
              <a:t>6. Learning is of little value because of the low status accorded either to the organisation where they studied or the subject itself is considered of little value. As result it results in limited work opportunities that correspond to the area of learning acquired, or limited work opportunities in general; discrimination in society on the basis of socially ascribed differences that disregards any learning acquired by the person.</a:t>
            </a:r>
            <a:endParaRPr lang="en-US" b="0" dirty="0"/>
          </a:p>
          <a:p>
            <a:endParaRPr lang="en-US" b="1" dirty="0"/>
          </a:p>
        </p:txBody>
      </p:sp>
      <p:sp>
        <p:nvSpPr>
          <p:cNvPr id="4" name="Slide Number Placeholder 3"/>
          <p:cNvSpPr>
            <a:spLocks noGrp="1"/>
          </p:cNvSpPr>
          <p:nvPr>
            <p:ph type="sldNum" sz="quarter" idx="5"/>
          </p:nvPr>
        </p:nvSpPr>
        <p:spPr/>
        <p:txBody>
          <a:bodyPr/>
          <a:lstStyle/>
          <a:p>
            <a:fld id="{D51CBAA9-0D36-447C-B8BA-6354245A4DF8}" type="slidenum">
              <a:rPr lang="en-US" smtClean="0"/>
              <a:t>9</a:t>
            </a:fld>
            <a:endParaRPr lang="en-US"/>
          </a:p>
        </p:txBody>
      </p:sp>
    </p:spTree>
    <p:extLst>
      <p:ext uri="{BB962C8B-B14F-4D97-AF65-F5344CB8AC3E}">
        <p14:creationId xmlns:p14="http://schemas.microsoft.com/office/powerpoint/2010/main" val="19873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0EE5-8130-48E2-A479-A5CC5C96B9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669B89-67EC-4792-B503-31991E13C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6CF330-EF2F-4A84-8FB0-D70C6B9182AD}"/>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5" name="Footer Placeholder 4">
            <a:extLst>
              <a:ext uri="{FF2B5EF4-FFF2-40B4-BE49-F238E27FC236}">
                <a16:creationId xmlns:a16="http://schemas.microsoft.com/office/drawing/2014/main" id="{33DC7BAC-428A-452E-889E-E256889F7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8B6C4-C27C-4674-A910-1219706DD251}"/>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87224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B47F2-4231-49E1-8B69-20B178F16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0ADEA6-E48E-47D0-80F2-A57F49477F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D61F3-32CB-48FD-8D4D-4B9888FF82DC}"/>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5" name="Footer Placeholder 4">
            <a:extLst>
              <a:ext uri="{FF2B5EF4-FFF2-40B4-BE49-F238E27FC236}">
                <a16:creationId xmlns:a16="http://schemas.microsoft.com/office/drawing/2014/main" id="{ADDBE50A-89A7-4EA6-8977-1218CE5EF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9EF3E-70E1-430B-8581-C6B17A6696E5}"/>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327571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E16BCC-AA2E-4466-AC4B-2A6B8FB9A5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87AEEF-1B44-4019-A898-852AE6531F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73913A-4063-4593-9DAF-1985CE413599}"/>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5" name="Footer Placeholder 4">
            <a:extLst>
              <a:ext uri="{FF2B5EF4-FFF2-40B4-BE49-F238E27FC236}">
                <a16:creationId xmlns:a16="http://schemas.microsoft.com/office/drawing/2014/main" id="{D5F25D0C-3BA4-42F6-B810-DC3E1770F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D47BA-3279-42F1-89E5-993ABE9DF173}"/>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233394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117B-E2B7-4B41-B9C2-58059C800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42AC4-FA85-4F3C-9E94-C22F69A198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81358-6DAD-4DF9-A4BD-0A10053294A8}"/>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5" name="Footer Placeholder 4">
            <a:extLst>
              <a:ext uri="{FF2B5EF4-FFF2-40B4-BE49-F238E27FC236}">
                <a16:creationId xmlns:a16="http://schemas.microsoft.com/office/drawing/2014/main" id="{A27BB714-4747-4B8B-AED3-DE4EAEE0E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3B9BF-A074-4768-8D07-54B4FC8959B6}"/>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203506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DBC8-F15F-49B4-B460-8296163C7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C652FF-C9BE-46BB-AC15-E15838A3C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D215D-73CE-4199-9B04-CC6D4947232C}"/>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5" name="Footer Placeholder 4">
            <a:extLst>
              <a:ext uri="{FF2B5EF4-FFF2-40B4-BE49-F238E27FC236}">
                <a16:creationId xmlns:a16="http://schemas.microsoft.com/office/drawing/2014/main" id="{C61D7F5B-00C2-446E-8197-158914CA5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DE516-6706-45BD-AF6E-E0C2DAB2C943}"/>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250426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F85D-D9D0-4EAA-9046-0E9317AB9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609F2-EC24-4A56-9AC0-F2D8E8003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C50B4B-9BCA-4276-81AE-BF87AAB0B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A80AEC-A479-4C72-A9C0-579E13404380}"/>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6" name="Footer Placeholder 5">
            <a:extLst>
              <a:ext uri="{FF2B5EF4-FFF2-40B4-BE49-F238E27FC236}">
                <a16:creationId xmlns:a16="http://schemas.microsoft.com/office/drawing/2014/main" id="{BE2F9634-0860-481B-A9FF-1AB9810F2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7FF99-024F-476E-991C-FD5906219066}"/>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243421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B82DE-ED3E-43E6-9DAD-E76B932B9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868B0D-B31F-4D0C-91E3-9333CA4E1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439B6-30D3-41D7-A72A-D8B09FD2D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B3BF83-BE3A-47FF-9B58-9DC7511696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3BF4A-D718-46A7-BA42-1592EC0AA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654998-5934-4999-BE53-7059CF6A7166}"/>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8" name="Footer Placeholder 7">
            <a:extLst>
              <a:ext uri="{FF2B5EF4-FFF2-40B4-BE49-F238E27FC236}">
                <a16:creationId xmlns:a16="http://schemas.microsoft.com/office/drawing/2014/main" id="{111AC587-AC24-4D0A-A562-711245295B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8DEC14-1017-4EFE-8C80-D9C2D2AE504E}"/>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391604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5DE87-74F5-477F-89E9-9DA43E66B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C1686-B5B3-46B6-892D-472881E0CE41}"/>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4" name="Footer Placeholder 3">
            <a:extLst>
              <a:ext uri="{FF2B5EF4-FFF2-40B4-BE49-F238E27FC236}">
                <a16:creationId xmlns:a16="http://schemas.microsoft.com/office/drawing/2014/main" id="{1CAFF475-C998-4463-8723-87AD3516FF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C73F4-BC16-44E0-9D38-B3B964A7DC8F}"/>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42554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BB3A1-76AB-4D11-83E8-C17A48EC35B8}"/>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3" name="Footer Placeholder 2">
            <a:extLst>
              <a:ext uri="{FF2B5EF4-FFF2-40B4-BE49-F238E27FC236}">
                <a16:creationId xmlns:a16="http://schemas.microsoft.com/office/drawing/2014/main" id="{0D23D2C3-2ADD-4D9A-B0CB-5CCC5707AA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DACB88-E14B-49E6-81DE-7F13E5DEC209}"/>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334032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6B3B-3B11-4C7F-9CA5-3C0AEDDE2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AAE981-AAF8-4D50-858D-1C81ADD4C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211076-AAC1-4AE7-92C8-23AECC348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768A37-86E0-4977-9E58-507A90E1408A}"/>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6" name="Footer Placeholder 5">
            <a:extLst>
              <a:ext uri="{FF2B5EF4-FFF2-40B4-BE49-F238E27FC236}">
                <a16:creationId xmlns:a16="http://schemas.microsoft.com/office/drawing/2014/main" id="{C75F0A22-00FD-4323-A3C6-995C436595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8B693-F0BB-412E-A434-C3AD323447DE}"/>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283500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157C-6EC6-4D50-892A-E69CCC0ED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E17D32-82FA-42A2-BED8-ABD11B2E6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A7D08-6402-40C3-AD60-F1813AC13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96F7A-4623-48B7-A09E-A6AD676A9585}"/>
              </a:ext>
            </a:extLst>
          </p:cNvPr>
          <p:cNvSpPr>
            <a:spLocks noGrp="1"/>
          </p:cNvSpPr>
          <p:nvPr>
            <p:ph type="dt" sz="half" idx="10"/>
          </p:nvPr>
        </p:nvSpPr>
        <p:spPr/>
        <p:txBody>
          <a:bodyPr/>
          <a:lstStyle/>
          <a:p>
            <a:fld id="{B925AD1B-3D30-4E7F-9CC7-CAFFCB67E9C3}" type="datetimeFigureOut">
              <a:rPr lang="en-US" smtClean="0"/>
              <a:t>30-Sep-21</a:t>
            </a:fld>
            <a:endParaRPr lang="en-US"/>
          </a:p>
        </p:txBody>
      </p:sp>
      <p:sp>
        <p:nvSpPr>
          <p:cNvPr id="6" name="Footer Placeholder 5">
            <a:extLst>
              <a:ext uri="{FF2B5EF4-FFF2-40B4-BE49-F238E27FC236}">
                <a16:creationId xmlns:a16="http://schemas.microsoft.com/office/drawing/2014/main" id="{91F9C704-3CCE-4D92-95ED-3D4BA398C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E580F7-7160-4224-B534-470337F06571}"/>
              </a:ext>
            </a:extLst>
          </p:cNvPr>
          <p:cNvSpPr>
            <a:spLocks noGrp="1"/>
          </p:cNvSpPr>
          <p:nvPr>
            <p:ph type="sldNum" sz="quarter" idx="12"/>
          </p:nvPr>
        </p:nvSpPr>
        <p:spPr/>
        <p:txBody>
          <a:bodyPr/>
          <a:lstStyle/>
          <a:p>
            <a:fld id="{F86AD4BC-D994-4002-813D-C12BD69B1521}" type="slidenum">
              <a:rPr lang="en-US" smtClean="0"/>
              <a:t>‹#›</a:t>
            </a:fld>
            <a:endParaRPr lang="en-US"/>
          </a:p>
        </p:txBody>
      </p:sp>
    </p:spTree>
    <p:extLst>
      <p:ext uri="{BB962C8B-B14F-4D97-AF65-F5344CB8AC3E}">
        <p14:creationId xmlns:p14="http://schemas.microsoft.com/office/powerpoint/2010/main" val="208615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EFF6B4-3275-413E-A1C1-9120E3FF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566353-96BD-4BD6-9C4C-C77FE40C1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B44E0-6044-4084-9C37-8F902D4E5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5AD1B-3D30-4E7F-9CC7-CAFFCB67E9C3}" type="datetimeFigureOut">
              <a:rPr lang="en-US" smtClean="0"/>
              <a:t>30-Sep-21</a:t>
            </a:fld>
            <a:endParaRPr lang="en-US"/>
          </a:p>
        </p:txBody>
      </p:sp>
      <p:sp>
        <p:nvSpPr>
          <p:cNvPr id="5" name="Footer Placeholder 4">
            <a:extLst>
              <a:ext uri="{FF2B5EF4-FFF2-40B4-BE49-F238E27FC236}">
                <a16:creationId xmlns:a16="http://schemas.microsoft.com/office/drawing/2014/main" id="{9C15B71E-D351-45D5-A3D0-C790614F7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CE6068-C5C1-494A-B60B-E9CD9FEF1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AD4BC-D994-4002-813D-C12BD69B1521}" type="slidenum">
              <a:rPr lang="en-US" smtClean="0"/>
              <a:t>‹#›</a:t>
            </a:fld>
            <a:endParaRPr lang="en-US"/>
          </a:p>
        </p:txBody>
      </p:sp>
    </p:spTree>
    <p:extLst>
      <p:ext uri="{BB962C8B-B14F-4D97-AF65-F5344CB8AC3E}">
        <p14:creationId xmlns:p14="http://schemas.microsoft.com/office/powerpoint/2010/main" val="100826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ing.com/videos/search?q=Inclusive+Classroom+Observation+Teaching+Models&amp;&amp;view=detail&amp;mid=4BCA4421E902930B5A2C4BCA4421E902930B5A2C&amp;&amp;FORM=VRDGAR&amp;ru=%2Fvideos%2Fsearch%3Fq%3DInclusive%2BClassroom%2BObservation%2BTeaching%2BModels%26FORM%3DVRIBQ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unicef.org/afghanistan/stories/learning-today-inspiring-tomorro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99AFDF-C2B6-4C7F-A930-3AF4C60992FB}"/>
              </a:ext>
            </a:extLst>
          </p:cNvPr>
          <p:cNvGrpSpPr/>
          <p:nvPr/>
        </p:nvGrpSpPr>
        <p:grpSpPr>
          <a:xfrm>
            <a:off x="599090" y="0"/>
            <a:ext cx="10972799" cy="1433175"/>
            <a:chOff x="599090" y="0"/>
            <a:chExt cx="10972799" cy="1433175"/>
          </a:xfrm>
        </p:grpSpPr>
        <p:grpSp>
          <p:nvGrpSpPr>
            <p:cNvPr id="9" name="Group 8">
              <a:extLst>
                <a:ext uri="{FF2B5EF4-FFF2-40B4-BE49-F238E27FC236}">
                  <a16:creationId xmlns:a16="http://schemas.microsoft.com/office/drawing/2014/main" id="{69E16D36-A8D1-4D8E-9416-7CD08A0A6D73}"/>
                </a:ext>
              </a:extLst>
            </p:cNvPr>
            <p:cNvGrpSpPr/>
            <p:nvPr/>
          </p:nvGrpSpPr>
          <p:grpSpPr>
            <a:xfrm>
              <a:off x="599090" y="0"/>
              <a:ext cx="10972799" cy="1433175"/>
              <a:chOff x="153670" y="2406650"/>
              <a:chExt cx="7105650" cy="1410335"/>
            </a:xfrm>
          </p:grpSpPr>
          <p:pic>
            <p:nvPicPr>
              <p:cNvPr id="11" name="Picture 10">
                <a:extLst>
                  <a:ext uri="{FF2B5EF4-FFF2-40B4-BE49-F238E27FC236}">
                    <a16:creationId xmlns:a16="http://schemas.microsoft.com/office/drawing/2014/main" id="{BCCE6E0A-4900-4C5A-AA6A-5B14C22EA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773160F8-A579-4190-AB1F-C1FB5156289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08FFF948-EE02-4B72-8C96-AD747E37653C}"/>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0" name="Picture 9">
              <a:extLst>
                <a:ext uri="{FF2B5EF4-FFF2-40B4-BE49-F238E27FC236}">
                  <a16:creationId xmlns:a16="http://schemas.microsoft.com/office/drawing/2014/main" id="{4D5560D3-D61D-44F7-A2B7-92584377E8AD}"/>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2456AE77-8492-4396-9E40-E7C139D59A01}"/>
              </a:ext>
            </a:extLst>
          </p:cNvPr>
          <p:cNvSpPr>
            <a:spLocks noGrp="1"/>
          </p:cNvSpPr>
          <p:nvPr>
            <p:ph type="ctrTitle"/>
          </p:nvPr>
        </p:nvSpPr>
        <p:spPr/>
        <p:txBody>
          <a:bodyPr/>
          <a:lstStyle/>
          <a:p>
            <a:r>
              <a:rPr lang="en-US" dirty="0"/>
              <a:t>Inclusive Schools</a:t>
            </a:r>
          </a:p>
        </p:txBody>
      </p:sp>
      <p:sp>
        <p:nvSpPr>
          <p:cNvPr id="3" name="Subtitle 2">
            <a:extLst>
              <a:ext uri="{FF2B5EF4-FFF2-40B4-BE49-F238E27FC236}">
                <a16:creationId xmlns:a16="http://schemas.microsoft.com/office/drawing/2014/main" id="{9CD7EDED-D557-4F96-95FD-F7BB2C619CDE}"/>
              </a:ext>
            </a:extLst>
          </p:cNvPr>
          <p:cNvSpPr>
            <a:spLocks noGrp="1"/>
          </p:cNvSpPr>
          <p:nvPr>
            <p:ph type="subTitle" idx="1"/>
          </p:nvPr>
        </p:nvSpPr>
        <p:spPr/>
        <p:txBody>
          <a:bodyPr/>
          <a:lstStyle/>
          <a:p>
            <a:r>
              <a:rPr lang="en-US" dirty="0"/>
              <a:t>Day 2</a:t>
            </a:r>
          </a:p>
          <a:p>
            <a:r>
              <a:rPr lang="en-US" dirty="0"/>
              <a:t>Exclusion as a barrier</a:t>
            </a:r>
          </a:p>
        </p:txBody>
      </p:sp>
    </p:spTree>
    <p:extLst>
      <p:ext uri="{BB962C8B-B14F-4D97-AF65-F5344CB8AC3E}">
        <p14:creationId xmlns:p14="http://schemas.microsoft.com/office/powerpoint/2010/main" val="292045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533982-0D60-4C91-823F-F72D08464C84}"/>
              </a:ext>
            </a:extLst>
          </p:cNvPr>
          <p:cNvSpPr>
            <a:spLocks noGrp="1"/>
          </p:cNvSpPr>
          <p:nvPr>
            <p:ph idx="1"/>
          </p:nvPr>
        </p:nvSpPr>
        <p:spPr>
          <a:xfrm>
            <a:off x="776177" y="1010093"/>
            <a:ext cx="10577623" cy="5166870"/>
          </a:xfrm>
        </p:spPr>
        <p:txBody>
          <a:bodyPr>
            <a:normAutofit/>
          </a:bodyPr>
          <a:lstStyle/>
          <a:p>
            <a:pPr marL="0" indent="0" algn="ctr">
              <a:buNone/>
            </a:pPr>
            <a:r>
              <a:rPr lang="en-US" dirty="0"/>
              <a:t>Hidden Exclusion</a:t>
            </a:r>
          </a:p>
          <a:p>
            <a:pPr marL="0" indent="0">
              <a:buNone/>
            </a:pPr>
            <a:endParaRPr lang="en-US" dirty="0"/>
          </a:p>
          <a:p>
            <a:pPr marL="0" indent="0">
              <a:buNone/>
            </a:pPr>
            <a:r>
              <a:rPr lang="en-US" dirty="0"/>
              <a:t>Hidden exclusion in education refers to providing access but not the required quality.</a:t>
            </a:r>
          </a:p>
          <a:p>
            <a:pPr marL="0" indent="0">
              <a:buNone/>
            </a:pPr>
            <a:r>
              <a:rPr lang="en-US" dirty="0"/>
              <a:t>For example:  Some private schools, and poorly managed public schools, provide free education but of poor quality . </a:t>
            </a:r>
          </a:p>
          <a:p>
            <a:pPr marL="0" indent="0">
              <a:buNone/>
            </a:pPr>
            <a:endParaRPr lang="en-US" dirty="0"/>
          </a:p>
          <a:p>
            <a:pPr marL="0" indent="0">
              <a:buNone/>
            </a:pPr>
            <a:r>
              <a:rPr lang="en-US" dirty="0"/>
              <a:t>For namesake children attend school but net gain in terms of learning would be poor in such schools. </a:t>
            </a:r>
          </a:p>
          <a:p>
            <a:pPr marL="0" indent="0">
              <a:buNone/>
            </a:pPr>
            <a:endParaRPr lang="en-US" dirty="0"/>
          </a:p>
          <a:p>
            <a:pPr marL="0" indent="0">
              <a:buNone/>
            </a:pPr>
            <a:r>
              <a:rPr lang="en-US" sz="1100" dirty="0"/>
              <a:t>Ref: https://resourcecentre.savethechildren.net/node/7312/pdf/ending_the_hidden_exclusion_executive_summary_0.pdf</a:t>
            </a:r>
          </a:p>
        </p:txBody>
      </p:sp>
      <p:pic>
        <p:nvPicPr>
          <p:cNvPr id="6" name="Picture 5">
            <a:extLst>
              <a:ext uri="{FF2B5EF4-FFF2-40B4-BE49-F238E27FC236}">
                <a16:creationId xmlns:a16="http://schemas.microsoft.com/office/drawing/2014/main" id="{70B15371-97B8-4B52-B1DE-E9D5D730EE2C}"/>
              </a:ext>
            </a:extLst>
          </p:cNvPr>
          <p:cNvPicPr>
            <a:picLocks noChangeAspect="1"/>
          </p:cNvPicPr>
          <p:nvPr/>
        </p:nvPicPr>
        <p:blipFill>
          <a:blip r:embed="rId3"/>
          <a:stretch>
            <a:fillRect/>
          </a:stretch>
        </p:blipFill>
        <p:spPr>
          <a:xfrm>
            <a:off x="595423" y="28118"/>
            <a:ext cx="10758377" cy="854384"/>
          </a:xfrm>
          <a:prstGeom prst="rect">
            <a:avLst/>
          </a:prstGeom>
        </p:spPr>
      </p:pic>
    </p:spTree>
    <p:extLst>
      <p:ext uri="{BB962C8B-B14F-4D97-AF65-F5344CB8AC3E}">
        <p14:creationId xmlns:p14="http://schemas.microsoft.com/office/powerpoint/2010/main" val="257946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533982-0D60-4C91-823F-F72D08464C84}"/>
              </a:ext>
            </a:extLst>
          </p:cNvPr>
          <p:cNvSpPr>
            <a:spLocks noGrp="1"/>
          </p:cNvSpPr>
          <p:nvPr>
            <p:ph idx="1"/>
          </p:nvPr>
        </p:nvSpPr>
        <p:spPr>
          <a:xfrm>
            <a:off x="776177" y="1010093"/>
            <a:ext cx="10577623" cy="5166870"/>
          </a:xfrm>
        </p:spPr>
        <p:txBody>
          <a:bodyPr>
            <a:normAutofit/>
          </a:bodyPr>
          <a:lstStyle/>
          <a:p>
            <a:pPr marL="0" indent="0" algn="ctr">
              <a:buNone/>
            </a:pPr>
            <a:r>
              <a:rPr lang="en-US" dirty="0"/>
              <a:t>Types of Exclusion</a:t>
            </a:r>
          </a:p>
          <a:p>
            <a:pPr marL="0" indent="0" algn="ctr">
              <a:buNone/>
            </a:pPr>
            <a:endParaRPr lang="en-US" dirty="0"/>
          </a:p>
          <a:p>
            <a:pPr marL="0" indent="0" algn="ctr">
              <a:buNone/>
            </a:pPr>
            <a:endParaRPr lang="en-US" dirty="0"/>
          </a:p>
          <a:p>
            <a:pPr marL="0" indent="0">
              <a:buNone/>
            </a:pPr>
            <a:r>
              <a:rPr lang="en-US" dirty="0"/>
              <a:t>Geographic Exclusion: </a:t>
            </a:r>
          </a:p>
          <a:p>
            <a:pPr marL="0" indent="0">
              <a:buNone/>
            </a:pPr>
            <a:r>
              <a:rPr lang="en-US" dirty="0"/>
              <a:t>Economic Exclusion</a:t>
            </a:r>
          </a:p>
          <a:p>
            <a:pPr marL="0" indent="0">
              <a:buNone/>
            </a:pPr>
            <a:r>
              <a:rPr lang="en-US" dirty="0"/>
              <a:t>Social Exclusion</a:t>
            </a:r>
          </a:p>
        </p:txBody>
      </p:sp>
      <p:pic>
        <p:nvPicPr>
          <p:cNvPr id="6" name="Picture 5">
            <a:extLst>
              <a:ext uri="{FF2B5EF4-FFF2-40B4-BE49-F238E27FC236}">
                <a16:creationId xmlns:a16="http://schemas.microsoft.com/office/drawing/2014/main" id="{70B15371-97B8-4B52-B1DE-E9D5D730EE2C}"/>
              </a:ext>
            </a:extLst>
          </p:cNvPr>
          <p:cNvPicPr>
            <a:picLocks noChangeAspect="1"/>
          </p:cNvPicPr>
          <p:nvPr/>
        </p:nvPicPr>
        <p:blipFill>
          <a:blip r:embed="rId3"/>
          <a:stretch>
            <a:fillRect/>
          </a:stretch>
        </p:blipFill>
        <p:spPr>
          <a:xfrm>
            <a:off x="595423" y="28118"/>
            <a:ext cx="10758377" cy="854384"/>
          </a:xfrm>
          <a:prstGeom prst="rect">
            <a:avLst/>
          </a:prstGeom>
        </p:spPr>
      </p:pic>
    </p:spTree>
    <p:extLst>
      <p:ext uri="{BB962C8B-B14F-4D97-AF65-F5344CB8AC3E}">
        <p14:creationId xmlns:p14="http://schemas.microsoft.com/office/powerpoint/2010/main" val="81567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943FBD-B31E-4722-8D97-A31397451CA2}"/>
              </a:ext>
            </a:extLst>
          </p:cNvPr>
          <p:cNvSpPr>
            <a:spLocks noGrp="1"/>
          </p:cNvSpPr>
          <p:nvPr>
            <p:ph idx="1"/>
          </p:nvPr>
        </p:nvSpPr>
        <p:spPr>
          <a:xfrm>
            <a:off x="838199" y="2193841"/>
            <a:ext cx="10515600" cy="4351338"/>
          </a:xfrm>
        </p:spPr>
        <p:txBody>
          <a:bodyPr/>
          <a:lstStyle/>
          <a:p>
            <a:r>
              <a:rPr lang="en-US" dirty="0"/>
              <a:t>Exclusion is a type of barrier. Exclusion is either visible or invisible. They can be identified by noticing bias during verbal interactions, body language like facial and body expressions and in quality of need-based facilities provided.</a:t>
            </a:r>
          </a:p>
          <a:p>
            <a:endParaRPr lang="en-US" dirty="0"/>
          </a:p>
          <a:p>
            <a:r>
              <a:rPr lang="en-US" b="1" dirty="0"/>
              <a:t>Thematic skit by participants.</a:t>
            </a:r>
          </a:p>
          <a:p>
            <a:endParaRPr lang="en-US" dirty="0"/>
          </a:p>
        </p:txBody>
      </p:sp>
      <p:pic>
        <p:nvPicPr>
          <p:cNvPr id="4" name="Picture 3">
            <a:extLst>
              <a:ext uri="{FF2B5EF4-FFF2-40B4-BE49-F238E27FC236}">
                <a16:creationId xmlns:a16="http://schemas.microsoft.com/office/drawing/2014/main" id="{8BF4C259-BA1A-4431-8919-D18D29F98092}"/>
              </a:ext>
            </a:extLst>
          </p:cNvPr>
          <p:cNvPicPr>
            <a:picLocks noChangeAspect="1"/>
          </p:cNvPicPr>
          <p:nvPr/>
        </p:nvPicPr>
        <p:blipFill>
          <a:blip r:embed="rId3"/>
          <a:stretch>
            <a:fillRect/>
          </a:stretch>
        </p:blipFill>
        <p:spPr>
          <a:xfrm>
            <a:off x="609124" y="312821"/>
            <a:ext cx="10973751" cy="1432684"/>
          </a:xfrm>
          <a:prstGeom prst="rect">
            <a:avLst/>
          </a:prstGeom>
        </p:spPr>
      </p:pic>
    </p:spTree>
    <p:extLst>
      <p:ext uri="{BB962C8B-B14F-4D97-AF65-F5344CB8AC3E}">
        <p14:creationId xmlns:p14="http://schemas.microsoft.com/office/powerpoint/2010/main" val="3014152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B7D734-0D8D-45E5-8FCD-00EBD70D67B8}"/>
              </a:ext>
            </a:extLst>
          </p:cNvPr>
          <p:cNvSpPr>
            <a:spLocks noGrp="1"/>
          </p:cNvSpPr>
          <p:nvPr>
            <p:ph idx="1"/>
          </p:nvPr>
        </p:nvSpPr>
        <p:spPr>
          <a:xfrm>
            <a:off x="838199" y="1955925"/>
            <a:ext cx="10515600" cy="4351338"/>
          </a:xfrm>
        </p:spPr>
        <p:txBody>
          <a:bodyPr/>
          <a:lstStyle/>
          <a:p>
            <a:pPr marL="228600" indent="-228600" algn="l">
              <a:buAutoNum type="arabicPeriod"/>
            </a:pPr>
            <a:r>
              <a:rPr lang="en-US" dirty="0"/>
              <a:t>Bias</a:t>
            </a:r>
            <a:r>
              <a:rPr lang="en-US" b="0" i="0" dirty="0">
                <a:solidFill>
                  <a:srgbClr val="000000"/>
                </a:solidFill>
                <a:effectLst/>
              </a:rPr>
              <a:t> is a tendency to  prefer one person or thing to another, and to favour that person or thing.</a:t>
            </a:r>
          </a:p>
          <a:p>
            <a:pPr marL="228600" indent="-228600" algn="l">
              <a:buAutoNum type="arabicPeriod"/>
            </a:pPr>
            <a:r>
              <a:rPr lang="en-US" dirty="0">
                <a:solidFill>
                  <a:srgbClr val="000000"/>
                </a:solidFill>
              </a:rPr>
              <a:t>Bias results in exclusion: Example: Believing that only gold fishes are normal have the right to be in water.</a:t>
            </a:r>
          </a:p>
          <a:p>
            <a:pPr marL="0" indent="0" algn="l">
              <a:buNone/>
            </a:pPr>
            <a:endParaRPr lang="en-US" b="0" i="0" dirty="0">
              <a:solidFill>
                <a:srgbClr val="000000"/>
              </a:solidFill>
              <a:effectLst/>
            </a:endParaRPr>
          </a:p>
          <a:p>
            <a:pPr marL="0" indent="0">
              <a:buNone/>
            </a:pPr>
            <a:endParaRPr lang="en-US" dirty="0"/>
          </a:p>
        </p:txBody>
      </p:sp>
      <p:pic>
        <p:nvPicPr>
          <p:cNvPr id="4" name="Picture 3">
            <a:extLst>
              <a:ext uri="{FF2B5EF4-FFF2-40B4-BE49-F238E27FC236}">
                <a16:creationId xmlns:a16="http://schemas.microsoft.com/office/drawing/2014/main" id="{DBE880B0-20EF-4301-B4B3-D32EAB107621}"/>
              </a:ext>
            </a:extLst>
          </p:cNvPr>
          <p:cNvPicPr>
            <a:picLocks noChangeAspect="1"/>
          </p:cNvPicPr>
          <p:nvPr/>
        </p:nvPicPr>
        <p:blipFill>
          <a:blip r:embed="rId3"/>
          <a:stretch>
            <a:fillRect/>
          </a:stretch>
        </p:blipFill>
        <p:spPr>
          <a:xfrm>
            <a:off x="609124" y="312821"/>
            <a:ext cx="10973751" cy="1432684"/>
          </a:xfrm>
          <a:prstGeom prst="rect">
            <a:avLst/>
          </a:prstGeom>
        </p:spPr>
      </p:pic>
      <p:pic>
        <p:nvPicPr>
          <p:cNvPr id="5" name="Picture 4">
            <a:extLst>
              <a:ext uri="{FF2B5EF4-FFF2-40B4-BE49-F238E27FC236}">
                <a16:creationId xmlns:a16="http://schemas.microsoft.com/office/drawing/2014/main" id="{4796D783-D18C-406D-8B91-3BF4C91C1CF7}"/>
              </a:ext>
            </a:extLst>
          </p:cNvPr>
          <p:cNvPicPr>
            <a:picLocks noChangeAspect="1"/>
          </p:cNvPicPr>
          <p:nvPr/>
        </p:nvPicPr>
        <p:blipFill>
          <a:blip r:embed="rId4"/>
          <a:stretch>
            <a:fillRect/>
          </a:stretch>
        </p:blipFill>
        <p:spPr>
          <a:xfrm>
            <a:off x="3850105" y="3931316"/>
            <a:ext cx="4475748" cy="2244934"/>
          </a:xfrm>
          <a:prstGeom prst="rect">
            <a:avLst/>
          </a:prstGeom>
        </p:spPr>
      </p:pic>
    </p:spTree>
    <p:extLst>
      <p:ext uri="{BB962C8B-B14F-4D97-AF65-F5344CB8AC3E}">
        <p14:creationId xmlns:p14="http://schemas.microsoft.com/office/powerpoint/2010/main" val="3022873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71F1E16-FE9B-4391-B785-1048BBF3E8DD}"/>
              </a:ext>
            </a:extLst>
          </p:cNvPr>
          <p:cNvPicPr>
            <a:picLocks noGrp="1" noChangeAspect="1"/>
          </p:cNvPicPr>
          <p:nvPr>
            <p:ph sz="half" idx="1"/>
          </p:nvPr>
        </p:nvPicPr>
        <p:blipFill>
          <a:blip r:embed="rId3"/>
          <a:stretch>
            <a:fillRect/>
          </a:stretch>
        </p:blipFill>
        <p:spPr>
          <a:xfrm>
            <a:off x="738912" y="2482521"/>
            <a:ext cx="4891084" cy="3108382"/>
          </a:xfrm>
          <a:prstGeom prst="rect">
            <a:avLst/>
          </a:prstGeom>
        </p:spPr>
      </p:pic>
      <p:grpSp>
        <p:nvGrpSpPr>
          <p:cNvPr id="8" name="Group 7">
            <a:extLst>
              <a:ext uri="{FF2B5EF4-FFF2-40B4-BE49-F238E27FC236}">
                <a16:creationId xmlns:a16="http://schemas.microsoft.com/office/drawing/2014/main" id="{AFC88B76-53AA-4AF8-A91F-A3DBC9B4BA92}"/>
              </a:ext>
            </a:extLst>
          </p:cNvPr>
          <p:cNvGrpSpPr/>
          <p:nvPr/>
        </p:nvGrpSpPr>
        <p:grpSpPr>
          <a:xfrm>
            <a:off x="1244010" y="414669"/>
            <a:ext cx="10327880" cy="1534051"/>
            <a:chOff x="599090" y="0"/>
            <a:chExt cx="10972799" cy="1433175"/>
          </a:xfrm>
        </p:grpSpPr>
        <p:grpSp>
          <p:nvGrpSpPr>
            <p:cNvPr id="9" name="Group 8">
              <a:extLst>
                <a:ext uri="{FF2B5EF4-FFF2-40B4-BE49-F238E27FC236}">
                  <a16:creationId xmlns:a16="http://schemas.microsoft.com/office/drawing/2014/main" id="{A3C36146-E9E7-4BD0-B431-9A093296F98A}"/>
                </a:ext>
              </a:extLst>
            </p:cNvPr>
            <p:cNvGrpSpPr/>
            <p:nvPr/>
          </p:nvGrpSpPr>
          <p:grpSpPr>
            <a:xfrm>
              <a:off x="599090" y="0"/>
              <a:ext cx="10972799" cy="1433175"/>
              <a:chOff x="153670" y="2406650"/>
              <a:chExt cx="7105650" cy="1410335"/>
            </a:xfrm>
          </p:grpSpPr>
          <p:pic>
            <p:nvPicPr>
              <p:cNvPr id="11" name="Picture 10">
                <a:extLst>
                  <a:ext uri="{FF2B5EF4-FFF2-40B4-BE49-F238E27FC236}">
                    <a16:creationId xmlns:a16="http://schemas.microsoft.com/office/drawing/2014/main" id="{8007AED9-D48C-452D-8634-2AB1503E94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2C14239A-A728-408D-A5FF-10E8FF2B1D59}"/>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F8D5B89-A869-4F68-945B-50E60C64C63B}"/>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0" name="Picture 9">
              <a:extLst>
                <a:ext uri="{FF2B5EF4-FFF2-40B4-BE49-F238E27FC236}">
                  <a16:creationId xmlns:a16="http://schemas.microsoft.com/office/drawing/2014/main" id="{BB88326B-7276-45E1-A586-06DF2EBCC17E}"/>
                </a:ext>
              </a:extLst>
            </p:cNvPr>
            <p:cNvPicPr>
              <a:picLocks noChangeAspect="1"/>
            </p:cNvPicPr>
            <p:nvPr/>
          </p:nvPicPr>
          <p:blipFill>
            <a:blip r:embed="rId7"/>
            <a:stretch>
              <a:fillRect/>
            </a:stretch>
          </p:blipFill>
          <p:spPr>
            <a:xfrm>
              <a:off x="944686" y="37332"/>
              <a:ext cx="1008122" cy="1008122"/>
            </a:xfrm>
            <a:prstGeom prst="rect">
              <a:avLst/>
            </a:prstGeom>
          </p:spPr>
        </p:pic>
      </p:grpSp>
      <p:pic>
        <p:nvPicPr>
          <p:cNvPr id="2" name="Picture 1">
            <a:extLst>
              <a:ext uri="{FF2B5EF4-FFF2-40B4-BE49-F238E27FC236}">
                <a16:creationId xmlns:a16="http://schemas.microsoft.com/office/drawing/2014/main" id="{93CB1951-95F3-4C80-A599-688E2EF2D533}"/>
              </a:ext>
            </a:extLst>
          </p:cNvPr>
          <p:cNvPicPr>
            <a:picLocks noChangeAspect="1"/>
          </p:cNvPicPr>
          <p:nvPr/>
        </p:nvPicPr>
        <p:blipFill>
          <a:blip r:embed="rId8"/>
          <a:stretch>
            <a:fillRect/>
          </a:stretch>
        </p:blipFill>
        <p:spPr>
          <a:xfrm>
            <a:off x="6200502" y="2379821"/>
            <a:ext cx="4280205" cy="3212614"/>
          </a:xfrm>
          <a:prstGeom prst="rect">
            <a:avLst/>
          </a:prstGeom>
        </p:spPr>
      </p:pic>
    </p:spTree>
    <p:extLst>
      <p:ext uri="{BB962C8B-B14F-4D97-AF65-F5344CB8AC3E}">
        <p14:creationId xmlns:p14="http://schemas.microsoft.com/office/powerpoint/2010/main" val="28776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1D7D-E804-4706-A700-DDEBD5D29E79}"/>
              </a:ext>
            </a:extLst>
          </p:cNvPr>
          <p:cNvSpPr>
            <a:spLocks noGrp="1"/>
          </p:cNvSpPr>
          <p:nvPr>
            <p:ph type="title"/>
          </p:nvPr>
        </p:nvSpPr>
        <p:spPr>
          <a:xfrm>
            <a:off x="838200" y="-31105"/>
            <a:ext cx="10515600" cy="1325563"/>
          </a:xfrm>
        </p:spPr>
        <p:txBody>
          <a:bodyPr>
            <a:normAutofit fontScale="90000"/>
          </a:bodyPr>
          <a:lstStyle/>
          <a:p>
            <a:pPr algn="ctr"/>
            <a:br>
              <a:rPr lang="en-US" dirty="0"/>
            </a:br>
            <a:br>
              <a:rPr lang="en-US" dirty="0"/>
            </a:br>
            <a:br>
              <a:rPr lang="en-US" dirty="0"/>
            </a:br>
            <a:br>
              <a:rPr lang="en-US" dirty="0"/>
            </a:br>
            <a:br>
              <a:rPr lang="en-US" dirty="0"/>
            </a:br>
            <a:r>
              <a:rPr lang="en-US" sz="3600" dirty="0">
                <a:latin typeface="+mn-lt"/>
              </a:rPr>
              <a:t>Diversity- being a boy or a girl</a:t>
            </a:r>
            <a:br>
              <a:rPr lang="en-US" sz="3600" dirty="0">
                <a:latin typeface="+mn-lt"/>
              </a:rPr>
            </a:br>
            <a:r>
              <a:rPr lang="en-US" sz="2200" dirty="0">
                <a:solidFill>
                  <a:srgbClr val="FF0000"/>
                </a:solidFill>
              </a:rPr>
              <a:t>Do not include biological phenomena  such as differences in anatomy and ability to bear children</a:t>
            </a:r>
          </a:p>
        </p:txBody>
      </p:sp>
      <p:graphicFrame>
        <p:nvGraphicFramePr>
          <p:cNvPr id="4" name="Table 4">
            <a:extLst>
              <a:ext uri="{FF2B5EF4-FFF2-40B4-BE49-F238E27FC236}">
                <a16:creationId xmlns:a16="http://schemas.microsoft.com/office/drawing/2014/main" id="{FE499358-2E43-4E9A-8777-C4C6E950AC3C}"/>
              </a:ext>
            </a:extLst>
          </p:cNvPr>
          <p:cNvGraphicFramePr>
            <a:graphicFrameLocks noGrp="1"/>
          </p:cNvGraphicFramePr>
          <p:nvPr>
            <p:ph idx="1"/>
            <p:extLst>
              <p:ext uri="{D42A27DB-BD31-4B8C-83A1-F6EECF244321}">
                <p14:modId xmlns:p14="http://schemas.microsoft.com/office/powerpoint/2010/main" val="2762640422"/>
              </p:ext>
            </p:extLst>
          </p:nvPr>
        </p:nvGraphicFramePr>
        <p:xfrm>
          <a:off x="1015409" y="2673925"/>
          <a:ext cx="10515597" cy="24942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276120559"/>
                    </a:ext>
                  </a:extLst>
                </a:gridCol>
                <a:gridCol w="3751290">
                  <a:extLst>
                    <a:ext uri="{9D8B030D-6E8A-4147-A177-3AD203B41FA5}">
                      <a16:colId xmlns:a16="http://schemas.microsoft.com/office/drawing/2014/main" val="1257924123"/>
                    </a:ext>
                  </a:extLst>
                </a:gridCol>
                <a:gridCol w="3259108">
                  <a:extLst>
                    <a:ext uri="{9D8B030D-6E8A-4147-A177-3AD203B41FA5}">
                      <a16:colId xmlns:a16="http://schemas.microsoft.com/office/drawing/2014/main" val="3919630598"/>
                    </a:ext>
                  </a:extLst>
                </a:gridCol>
              </a:tblGrid>
              <a:tr h="370840">
                <a:tc>
                  <a:txBody>
                    <a:bodyPr/>
                    <a:lstStyle/>
                    <a:p>
                      <a:r>
                        <a:rPr lang="en-US" dirty="0"/>
                        <a:t>Activities which only boys can 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Activities which only girls can do</a:t>
                      </a:r>
                    </a:p>
                    <a:p>
                      <a:endParaRPr lang="en-US" dirty="0"/>
                    </a:p>
                  </a:txBody>
                  <a:tcPr/>
                </a:tc>
                <a:tc>
                  <a:txBody>
                    <a:bodyPr/>
                    <a:lstStyle/>
                    <a:p>
                      <a:r>
                        <a:rPr lang="en-US" dirty="0"/>
                        <a:t>Activities which both boys and girls can do</a:t>
                      </a:r>
                    </a:p>
                  </a:txBody>
                  <a:tcPr/>
                </a:tc>
                <a:extLst>
                  <a:ext uri="{0D108BD9-81ED-4DB2-BD59-A6C34878D82A}">
                    <a16:rowId xmlns:a16="http://schemas.microsoft.com/office/drawing/2014/main" val="482552347"/>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0674300"/>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849630128"/>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438459934"/>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92933574"/>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44094232"/>
                  </a:ext>
                </a:extLst>
              </a:tr>
            </a:tbl>
          </a:graphicData>
        </a:graphic>
      </p:graphicFrame>
      <p:pic>
        <p:nvPicPr>
          <p:cNvPr id="5" name="Picture 4">
            <a:extLst>
              <a:ext uri="{FF2B5EF4-FFF2-40B4-BE49-F238E27FC236}">
                <a16:creationId xmlns:a16="http://schemas.microsoft.com/office/drawing/2014/main" id="{F75BFDCE-0821-4A4F-AD51-42AA0A636821}"/>
              </a:ext>
            </a:extLst>
          </p:cNvPr>
          <p:cNvPicPr>
            <a:picLocks noChangeAspect="1"/>
          </p:cNvPicPr>
          <p:nvPr/>
        </p:nvPicPr>
        <p:blipFill>
          <a:blip r:embed="rId3"/>
          <a:stretch>
            <a:fillRect/>
          </a:stretch>
        </p:blipFill>
        <p:spPr>
          <a:xfrm>
            <a:off x="2700669" y="614058"/>
            <a:ext cx="7145079" cy="994986"/>
          </a:xfrm>
          <a:prstGeom prst="rect">
            <a:avLst/>
          </a:prstGeom>
        </p:spPr>
      </p:pic>
    </p:spTree>
    <p:extLst>
      <p:ext uri="{BB962C8B-B14F-4D97-AF65-F5344CB8AC3E}">
        <p14:creationId xmlns:p14="http://schemas.microsoft.com/office/powerpoint/2010/main" val="47213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1D4E-2F3A-4698-A6E8-6722214B149E}"/>
              </a:ext>
            </a:extLst>
          </p:cNvPr>
          <p:cNvSpPr>
            <a:spLocks noGrp="1"/>
          </p:cNvSpPr>
          <p:nvPr>
            <p:ph type="title"/>
          </p:nvPr>
        </p:nvSpPr>
        <p:spPr>
          <a:xfrm>
            <a:off x="1622164" y="1275187"/>
            <a:ext cx="9731810" cy="546250"/>
          </a:xfrm>
        </p:spPr>
        <p:txBody>
          <a:bodyPr>
            <a:normAutofit fontScale="90000"/>
          </a:bodyPr>
          <a:lstStyle/>
          <a:p>
            <a:br>
              <a:rPr lang="en-US" sz="2800" dirty="0"/>
            </a:br>
            <a:r>
              <a:rPr lang="en-US" sz="2800" dirty="0"/>
              <a:t>Activity 2: Why only Men? or Why only women?</a:t>
            </a:r>
            <a:br>
              <a:rPr lang="en-US" sz="2800" dirty="0"/>
            </a:br>
            <a:endParaRPr lang="en-US" sz="2800" dirty="0"/>
          </a:p>
        </p:txBody>
      </p:sp>
      <p:graphicFrame>
        <p:nvGraphicFramePr>
          <p:cNvPr id="9" name="Table 9">
            <a:extLst>
              <a:ext uri="{FF2B5EF4-FFF2-40B4-BE49-F238E27FC236}">
                <a16:creationId xmlns:a16="http://schemas.microsoft.com/office/drawing/2014/main" id="{3D5BDDE9-D2C1-4E46-8B2F-1B83065A3400}"/>
              </a:ext>
            </a:extLst>
          </p:cNvPr>
          <p:cNvGraphicFramePr>
            <a:graphicFrameLocks noGrp="1"/>
          </p:cNvGraphicFramePr>
          <p:nvPr>
            <p:extLst>
              <p:ext uri="{D42A27DB-BD31-4B8C-83A1-F6EECF244321}">
                <p14:modId xmlns:p14="http://schemas.microsoft.com/office/powerpoint/2010/main" val="3109268278"/>
              </p:ext>
            </p:extLst>
          </p:nvPr>
        </p:nvGraphicFramePr>
        <p:xfrm>
          <a:off x="1356349" y="1756201"/>
          <a:ext cx="8718945" cy="4115528"/>
        </p:xfrm>
        <a:graphic>
          <a:graphicData uri="http://schemas.openxmlformats.org/drawingml/2006/table">
            <a:tbl>
              <a:tblPr firstRow="1" bandRow="1">
                <a:tableStyleId>{5C22544A-7EE6-4342-B048-85BDC9FD1C3A}</a:tableStyleId>
              </a:tblPr>
              <a:tblGrid>
                <a:gridCol w="2694481">
                  <a:extLst>
                    <a:ext uri="{9D8B030D-6E8A-4147-A177-3AD203B41FA5}">
                      <a16:colId xmlns:a16="http://schemas.microsoft.com/office/drawing/2014/main" val="24642646"/>
                    </a:ext>
                  </a:extLst>
                </a:gridCol>
                <a:gridCol w="6024464">
                  <a:extLst>
                    <a:ext uri="{9D8B030D-6E8A-4147-A177-3AD203B41FA5}">
                      <a16:colId xmlns:a16="http://schemas.microsoft.com/office/drawing/2014/main" val="3494480980"/>
                    </a:ext>
                  </a:extLst>
                </a:gridCol>
              </a:tblGrid>
              <a:tr h="514441">
                <a:tc>
                  <a:txBody>
                    <a:bodyPr/>
                    <a:lstStyle/>
                    <a:p>
                      <a:r>
                        <a:rPr lang="en-US" dirty="0"/>
                        <a:t>Name the activity </a:t>
                      </a:r>
                    </a:p>
                  </a:txBody>
                  <a:tcPr/>
                </a:tc>
                <a:tc>
                  <a:txBody>
                    <a:bodyPr/>
                    <a:lstStyle/>
                    <a:p>
                      <a:r>
                        <a:rPr lang="en-US" dirty="0"/>
                        <a:t>Why do you say so</a:t>
                      </a:r>
                    </a:p>
                  </a:txBody>
                  <a:tcPr/>
                </a:tc>
                <a:extLst>
                  <a:ext uri="{0D108BD9-81ED-4DB2-BD59-A6C34878D82A}">
                    <a16:rowId xmlns:a16="http://schemas.microsoft.com/office/drawing/2014/main" val="2088978537"/>
                  </a:ext>
                </a:extLst>
              </a:tr>
              <a:tr h="514441">
                <a:tc>
                  <a:txBody>
                    <a:bodyPr/>
                    <a:lstStyle/>
                    <a:p>
                      <a:endParaRPr lang="en-US"/>
                    </a:p>
                  </a:txBody>
                  <a:tcPr/>
                </a:tc>
                <a:tc>
                  <a:txBody>
                    <a:bodyPr/>
                    <a:lstStyle/>
                    <a:p>
                      <a:endParaRPr lang="en-US"/>
                    </a:p>
                  </a:txBody>
                  <a:tcPr/>
                </a:tc>
                <a:extLst>
                  <a:ext uri="{0D108BD9-81ED-4DB2-BD59-A6C34878D82A}">
                    <a16:rowId xmlns:a16="http://schemas.microsoft.com/office/drawing/2014/main" val="1156417263"/>
                  </a:ext>
                </a:extLst>
              </a:tr>
              <a:tr h="514441">
                <a:tc>
                  <a:txBody>
                    <a:bodyPr/>
                    <a:lstStyle/>
                    <a:p>
                      <a:endParaRPr lang="en-US"/>
                    </a:p>
                  </a:txBody>
                  <a:tcPr/>
                </a:tc>
                <a:tc>
                  <a:txBody>
                    <a:bodyPr/>
                    <a:lstStyle/>
                    <a:p>
                      <a:endParaRPr lang="en-US"/>
                    </a:p>
                  </a:txBody>
                  <a:tcPr/>
                </a:tc>
                <a:extLst>
                  <a:ext uri="{0D108BD9-81ED-4DB2-BD59-A6C34878D82A}">
                    <a16:rowId xmlns:a16="http://schemas.microsoft.com/office/drawing/2014/main" val="962962087"/>
                  </a:ext>
                </a:extLst>
              </a:tr>
              <a:tr h="514441">
                <a:tc>
                  <a:txBody>
                    <a:bodyPr/>
                    <a:lstStyle/>
                    <a:p>
                      <a:endParaRPr lang="en-US"/>
                    </a:p>
                  </a:txBody>
                  <a:tcPr/>
                </a:tc>
                <a:tc>
                  <a:txBody>
                    <a:bodyPr/>
                    <a:lstStyle/>
                    <a:p>
                      <a:endParaRPr lang="en-US"/>
                    </a:p>
                  </a:txBody>
                  <a:tcPr/>
                </a:tc>
                <a:extLst>
                  <a:ext uri="{0D108BD9-81ED-4DB2-BD59-A6C34878D82A}">
                    <a16:rowId xmlns:a16="http://schemas.microsoft.com/office/drawing/2014/main" val="2301596759"/>
                  </a:ext>
                </a:extLst>
              </a:tr>
              <a:tr h="514441">
                <a:tc>
                  <a:txBody>
                    <a:bodyPr/>
                    <a:lstStyle/>
                    <a:p>
                      <a:endParaRPr lang="en-US"/>
                    </a:p>
                  </a:txBody>
                  <a:tcPr/>
                </a:tc>
                <a:tc>
                  <a:txBody>
                    <a:bodyPr/>
                    <a:lstStyle/>
                    <a:p>
                      <a:endParaRPr lang="en-US"/>
                    </a:p>
                  </a:txBody>
                  <a:tcPr/>
                </a:tc>
                <a:extLst>
                  <a:ext uri="{0D108BD9-81ED-4DB2-BD59-A6C34878D82A}">
                    <a16:rowId xmlns:a16="http://schemas.microsoft.com/office/drawing/2014/main" val="3818629537"/>
                  </a:ext>
                </a:extLst>
              </a:tr>
              <a:tr h="514441">
                <a:tc>
                  <a:txBody>
                    <a:bodyPr/>
                    <a:lstStyle/>
                    <a:p>
                      <a:endParaRPr lang="en-US"/>
                    </a:p>
                  </a:txBody>
                  <a:tcPr/>
                </a:tc>
                <a:tc>
                  <a:txBody>
                    <a:bodyPr/>
                    <a:lstStyle/>
                    <a:p>
                      <a:endParaRPr lang="en-US"/>
                    </a:p>
                  </a:txBody>
                  <a:tcPr/>
                </a:tc>
                <a:extLst>
                  <a:ext uri="{0D108BD9-81ED-4DB2-BD59-A6C34878D82A}">
                    <a16:rowId xmlns:a16="http://schemas.microsoft.com/office/drawing/2014/main" val="3650930416"/>
                  </a:ext>
                </a:extLst>
              </a:tr>
              <a:tr h="514441">
                <a:tc>
                  <a:txBody>
                    <a:bodyPr/>
                    <a:lstStyle/>
                    <a:p>
                      <a:endParaRPr lang="en-US"/>
                    </a:p>
                  </a:txBody>
                  <a:tcPr/>
                </a:tc>
                <a:tc>
                  <a:txBody>
                    <a:bodyPr/>
                    <a:lstStyle/>
                    <a:p>
                      <a:endParaRPr lang="en-US"/>
                    </a:p>
                  </a:txBody>
                  <a:tcPr/>
                </a:tc>
                <a:extLst>
                  <a:ext uri="{0D108BD9-81ED-4DB2-BD59-A6C34878D82A}">
                    <a16:rowId xmlns:a16="http://schemas.microsoft.com/office/drawing/2014/main" val="4144340893"/>
                  </a:ext>
                </a:extLst>
              </a:tr>
              <a:tr h="514441">
                <a:tc>
                  <a:txBody>
                    <a:bodyPr/>
                    <a:lstStyle/>
                    <a:p>
                      <a:endParaRPr lang="en-US"/>
                    </a:p>
                  </a:txBody>
                  <a:tcPr/>
                </a:tc>
                <a:tc>
                  <a:txBody>
                    <a:bodyPr/>
                    <a:lstStyle/>
                    <a:p>
                      <a:endParaRPr lang="en-US" dirty="0"/>
                    </a:p>
                  </a:txBody>
                  <a:tcPr/>
                </a:tc>
                <a:extLst>
                  <a:ext uri="{0D108BD9-81ED-4DB2-BD59-A6C34878D82A}">
                    <a16:rowId xmlns:a16="http://schemas.microsoft.com/office/drawing/2014/main" val="399844222"/>
                  </a:ext>
                </a:extLst>
              </a:tr>
            </a:tbl>
          </a:graphicData>
        </a:graphic>
      </p:graphicFrame>
      <p:pic>
        <p:nvPicPr>
          <p:cNvPr id="10" name="Picture 9">
            <a:extLst>
              <a:ext uri="{FF2B5EF4-FFF2-40B4-BE49-F238E27FC236}">
                <a16:creationId xmlns:a16="http://schemas.microsoft.com/office/drawing/2014/main" id="{E8CEAF10-8171-4A2C-97D7-515061F747DF}"/>
              </a:ext>
            </a:extLst>
          </p:cNvPr>
          <p:cNvPicPr>
            <a:picLocks noChangeAspect="1"/>
          </p:cNvPicPr>
          <p:nvPr/>
        </p:nvPicPr>
        <p:blipFill>
          <a:blip r:embed="rId3"/>
          <a:stretch>
            <a:fillRect/>
          </a:stretch>
        </p:blipFill>
        <p:spPr>
          <a:xfrm>
            <a:off x="534869" y="0"/>
            <a:ext cx="10744676" cy="1402777"/>
          </a:xfrm>
          <a:prstGeom prst="rect">
            <a:avLst/>
          </a:prstGeom>
        </p:spPr>
      </p:pic>
    </p:spTree>
    <p:extLst>
      <p:ext uri="{BB962C8B-B14F-4D97-AF65-F5344CB8AC3E}">
        <p14:creationId xmlns:p14="http://schemas.microsoft.com/office/powerpoint/2010/main" val="348856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635CF-BAED-48E2-9A41-591EA340C9FD}"/>
              </a:ext>
            </a:extLst>
          </p:cNvPr>
          <p:cNvPicPr>
            <a:picLocks noChangeAspect="1"/>
          </p:cNvPicPr>
          <p:nvPr/>
        </p:nvPicPr>
        <p:blipFill>
          <a:blip r:embed="rId3"/>
          <a:stretch>
            <a:fillRect/>
          </a:stretch>
        </p:blipFill>
        <p:spPr>
          <a:xfrm>
            <a:off x="721910" y="0"/>
            <a:ext cx="10407037" cy="1357697"/>
          </a:xfrm>
          <a:prstGeom prst="rect">
            <a:avLst/>
          </a:prstGeom>
        </p:spPr>
      </p:pic>
      <p:sp>
        <p:nvSpPr>
          <p:cNvPr id="3" name="Content Placeholder 2">
            <a:extLst>
              <a:ext uri="{FF2B5EF4-FFF2-40B4-BE49-F238E27FC236}">
                <a16:creationId xmlns:a16="http://schemas.microsoft.com/office/drawing/2014/main" id="{2A2C4C7F-4F3D-4B39-8E8A-AAE62AF3EAAC}"/>
              </a:ext>
            </a:extLst>
          </p:cNvPr>
          <p:cNvSpPr>
            <a:spLocks noGrp="1"/>
          </p:cNvSpPr>
          <p:nvPr>
            <p:ph idx="1"/>
          </p:nvPr>
        </p:nvSpPr>
        <p:spPr>
          <a:xfrm>
            <a:off x="958121" y="1357697"/>
            <a:ext cx="10515600" cy="4351338"/>
          </a:xfrm>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What does a report say?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Girls in Afghanistan are significantly less likely to attend school than boys across all ages, but the gender gap widens from age 10 and peaks at age 14. This reflects increased barriers to education when girls reach adolescence. This brief looks at the profiles of out-of-school adolescent girls in Afghanistan, and the multiple barriers to education they face. They include socio-cultural barriers, poverty and financial barriers, school-level barriers, insecurity and conflict, and barriers to education for ethnic minorities.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 most countries, it is often a combination of factors which leads to exclusion from education. While this is also true in Afghanistan, it is particularly one single factor – being female – which presents a formidable barrier. Girls from poor households, in rural areas, and in parts of the country controlled by non-state actors are especially likely to be out-of-school. What is particular to Afghanistan is that there are also a high proportion of girls from wealthier households, in urban areas, and throughout all provinces who are out of school.</a:t>
            </a:r>
            <a:endPar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Source: https://www.unicef.org/rosa/reports/afghanistan-education-equity-profile-adolescent-girls</a:t>
            </a:r>
          </a:p>
          <a:p>
            <a:endParaRPr lang="en-US" dirty="0"/>
          </a:p>
        </p:txBody>
      </p:sp>
    </p:spTree>
    <p:extLst>
      <p:ext uri="{BB962C8B-B14F-4D97-AF65-F5344CB8AC3E}">
        <p14:creationId xmlns:p14="http://schemas.microsoft.com/office/powerpoint/2010/main" val="381345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4DE9-AE0E-4D21-8240-F6D6D2953A21}"/>
              </a:ext>
            </a:extLst>
          </p:cNvPr>
          <p:cNvSpPr>
            <a:spLocks noGrp="1"/>
          </p:cNvSpPr>
          <p:nvPr>
            <p:ph type="title"/>
          </p:nvPr>
        </p:nvSpPr>
        <p:spPr>
          <a:xfrm>
            <a:off x="838200" y="1055239"/>
            <a:ext cx="10515601" cy="1325563"/>
          </a:xfrm>
        </p:spPr>
        <p:txBody>
          <a:bodyPr>
            <a:normAutofit/>
          </a:bodyPr>
          <a:lstStyle/>
          <a:p>
            <a:r>
              <a:rPr lang="en-US" sz="3600" dirty="0">
                <a:latin typeface="+mn-lt"/>
              </a:rPr>
              <a:t>Prejudices to Stereotyping to Discrimination</a:t>
            </a:r>
          </a:p>
        </p:txBody>
      </p:sp>
      <p:sp>
        <p:nvSpPr>
          <p:cNvPr id="3" name="Content Placeholder 2">
            <a:extLst>
              <a:ext uri="{FF2B5EF4-FFF2-40B4-BE49-F238E27FC236}">
                <a16:creationId xmlns:a16="http://schemas.microsoft.com/office/drawing/2014/main" id="{86DC84E5-2A88-47FD-806F-20E4B315957F}"/>
              </a:ext>
            </a:extLst>
          </p:cNvPr>
          <p:cNvSpPr>
            <a:spLocks noGrp="1"/>
          </p:cNvSpPr>
          <p:nvPr>
            <p:ph idx="1"/>
          </p:nvPr>
        </p:nvSpPr>
        <p:spPr>
          <a:xfrm>
            <a:off x="609124" y="2313750"/>
            <a:ext cx="10744676" cy="4326898"/>
          </a:xfrm>
        </p:spPr>
        <p:txBody>
          <a:bodyPr>
            <a:normAutofit/>
          </a:bodyPr>
          <a:lstStyle/>
          <a:p>
            <a:r>
              <a:rPr lang="en-US" sz="2000" dirty="0"/>
              <a:t>A child who does not fit in or adapt to formal school is </a:t>
            </a:r>
            <a:r>
              <a:rPr lang="en-US" sz="2000" b="1" dirty="0"/>
              <a:t>abnormal: </a:t>
            </a:r>
            <a:r>
              <a:rPr lang="en-US" sz="2000" b="1" dirty="0">
                <a:solidFill>
                  <a:srgbClr val="FF0000"/>
                </a:solidFill>
              </a:rPr>
              <a:t>Prejudice</a:t>
            </a:r>
            <a:endParaRPr lang="en-US" sz="2000" b="1" dirty="0"/>
          </a:p>
          <a:p>
            <a:r>
              <a:rPr lang="en-US" sz="2000" dirty="0"/>
              <a:t>Rigid systems and practices in a formal school is considered </a:t>
            </a:r>
            <a:r>
              <a:rPr lang="en-US" sz="2000" b="1" dirty="0"/>
              <a:t>normal</a:t>
            </a:r>
          </a:p>
          <a:p>
            <a:r>
              <a:rPr lang="en-US" sz="2000" dirty="0"/>
              <a:t>(Ab)normal children are labeled by schools: girl, disabled, special child, MR, migrant:  </a:t>
            </a:r>
            <a:r>
              <a:rPr lang="en-US" sz="2000" b="1" dirty="0">
                <a:solidFill>
                  <a:srgbClr val="FF0000"/>
                </a:solidFill>
              </a:rPr>
              <a:t>Stereotyping</a:t>
            </a:r>
          </a:p>
          <a:p>
            <a:r>
              <a:rPr lang="en-US" sz="2000" dirty="0"/>
              <a:t>All these children are either deprived admission or put in special schools: </a:t>
            </a:r>
            <a:r>
              <a:rPr lang="en-US" sz="2000" b="1" dirty="0">
                <a:solidFill>
                  <a:srgbClr val="FF0000"/>
                </a:solidFill>
              </a:rPr>
              <a:t>Discrimination</a:t>
            </a:r>
            <a:r>
              <a:rPr lang="en-US" sz="2000" dirty="0">
                <a:solidFill>
                  <a:srgbClr val="FF0000"/>
                </a:solidFill>
              </a:rPr>
              <a:t> </a:t>
            </a:r>
          </a:p>
          <a:p>
            <a:pPr marL="0" indent="0">
              <a:buNone/>
            </a:pPr>
            <a:endParaRPr lang="en-US" sz="2000" b="1" dirty="0"/>
          </a:p>
          <a:p>
            <a:pPr marL="0" indent="0">
              <a:buNone/>
            </a:pPr>
            <a:r>
              <a:rPr lang="en-US" sz="2000" b="1" dirty="0"/>
              <a:t>Think ? </a:t>
            </a:r>
          </a:p>
          <a:p>
            <a:pPr marL="0" indent="0">
              <a:buNone/>
            </a:pPr>
            <a:r>
              <a:rPr lang="en-US" sz="2000" b="1" dirty="0"/>
              <a:t>Should children adapt to school or</a:t>
            </a:r>
          </a:p>
          <a:p>
            <a:pPr marL="0" indent="0">
              <a:buNone/>
            </a:pPr>
            <a:r>
              <a:rPr lang="en-US" sz="2000" b="1" dirty="0"/>
              <a:t>Should school accommodate children</a:t>
            </a:r>
          </a:p>
        </p:txBody>
      </p:sp>
      <p:pic>
        <p:nvPicPr>
          <p:cNvPr id="4" name="Picture 3">
            <a:extLst>
              <a:ext uri="{FF2B5EF4-FFF2-40B4-BE49-F238E27FC236}">
                <a16:creationId xmlns:a16="http://schemas.microsoft.com/office/drawing/2014/main" id="{523969EB-EC64-4DA2-9154-441AAF175648}"/>
              </a:ext>
            </a:extLst>
          </p:cNvPr>
          <p:cNvPicPr>
            <a:picLocks noChangeAspect="1"/>
          </p:cNvPicPr>
          <p:nvPr/>
        </p:nvPicPr>
        <p:blipFill>
          <a:blip r:embed="rId3"/>
          <a:stretch>
            <a:fillRect/>
          </a:stretch>
        </p:blipFill>
        <p:spPr>
          <a:xfrm>
            <a:off x="609124" y="1588"/>
            <a:ext cx="10973751" cy="1432684"/>
          </a:xfrm>
          <a:prstGeom prst="rect">
            <a:avLst/>
          </a:prstGeom>
        </p:spPr>
      </p:pic>
    </p:spTree>
    <p:extLst>
      <p:ext uri="{BB962C8B-B14F-4D97-AF65-F5344CB8AC3E}">
        <p14:creationId xmlns:p14="http://schemas.microsoft.com/office/powerpoint/2010/main" val="80045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696F5-DB71-4F52-B4B0-793BA1A2E376}"/>
              </a:ext>
            </a:extLst>
          </p:cNvPr>
          <p:cNvSpPr>
            <a:spLocks noGrp="1"/>
          </p:cNvSpPr>
          <p:nvPr>
            <p:ph idx="1"/>
          </p:nvPr>
        </p:nvSpPr>
        <p:spPr>
          <a:xfrm>
            <a:off x="976423" y="1265275"/>
            <a:ext cx="10515600" cy="4351338"/>
          </a:xfrm>
        </p:spPr>
        <p:txBody>
          <a:bodyPr/>
          <a:lstStyle/>
          <a:p>
            <a:r>
              <a:rPr lang="en-US" dirty="0"/>
              <a:t>Variables and Diversities in formal learning:</a:t>
            </a:r>
          </a:p>
        </p:txBody>
      </p:sp>
      <p:pic>
        <p:nvPicPr>
          <p:cNvPr id="4" name="Picture 3">
            <a:extLst>
              <a:ext uri="{FF2B5EF4-FFF2-40B4-BE49-F238E27FC236}">
                <a16:creationId xmlns:a16="http://schemas.microsoft.com/office/drawing/2014/main" id="{BC1985E6-AFEA-470C-A921-0C55A895BDCF}"/>
              </a:ext>
            </a:extLst>
          </p:cNvPr>
          <p:cNvPicPr>
            <a:picLocks noChangeAspect="1"/>
          </p:cNvPicPr>
          <p:nvPr/>
        </p:nvPicPr>
        <p:blipFill>
          <a:blip r:embed="rId3"/>
          <a:stretch>
            <a:fillRect/>
          </a:stretch>
        </p:blipFill>
        <p:spPr>
          <a:xfrm>
            <a:off x="1695476" y="276447"/>
            <a:ext cx="9085937" cy="988828"/>
          </a:xfrm>
          <a:prstGeom prst="rect">
            <a:avLst/>
          </a:prstGeom>
        </p:spPr>
      </p:pic>
      <p:graphicFrame>
        <p:nvGraphicFramePr>
          <p:cNvPr id="5" name="Table 5">
            <a:extLst>
              <a:ext uri="{FF2B5EF4-FFF2-40B4-BE49-F238E27FC236}">
                <a16:creationId xmlns:a16="http://schemas.microsoft.com/office/drawing/2014/main" id="{A277BB60-5C4D-4123-8353-1CDBFF659CA7}"/>
              </a:ext>
            </a:extLst>
          </p:cNvPr>
          <p:cNvGraphicFramePr>
            <a:graphicFrameLocks noGrp="1"/>
          </p:cNvGraphicFramePr>
          <p:nvPr>
            <p:extLst>
              <p:ext uri="{D42A27DB-BD31-4B8C-83A1-F6EECF244321}">
                <p14:modId xmlns:p14="http://schemas.microsoft.com/office/powerpoint/2010/main" val="1096066541"/>
              </p:ext>
            </p:extLst>
          </p:nvPr>
        </p:nvGraphicFramePr>
        <p:xfrm>
          <a:off x="1276328" y="1808867"/>
          <a:ext cx="8896372" cy="4846320"/>
        </p:xfrm>
        <a:graphic>
          <a:graphicData uri="http://schemas.openxmlformats.org/drawingml/2006/table">
            <a:tbl>
              <a:tblPr firstRow="1" bandRow="1">
                <a:tableStyleId>{5C22544A-7EE6-4342-B048-85BDC9FD1C3A}</a:tableStyleId>
              </a:tblPr>
              <a:tblGrid>
                <a:gridCol w="1980326">
                  <a:extLst>
                    <a:ext uri="{9D8B030D-6E8A-4147-A177-3AD203B41FA5}">
                      <a16:colId xmlns:a16="http://schemas.microsoft.com/office/drawing/2014/main" val="2754914840"/>
                    </a:ext>
                  </a:extLst>
                </a:gridCol>
                <a:gridCol w="606383">
                  <a:extLst>
                    <a:ext uri="{9D8B030D-6E8A-4147-A177-3AD203B41FA5}">
                      <a16:colId xmlns:a16="http://schemas.microsoft.com/office/drawing/2014/main" val="1224054112"/>
                    </a:ext>
                  </a:extLst>
                </a:gridCol>
                <a:gridCol w="491662">
                  <a:extLst>
                    <a:ext uri="{9D8B030D-6E8A-4147-A177-3AD203B41FA5}">
                      <a16:colId xmlns:a16="http://schemas.microsoft.com/office/drawing/2014/main" val="2228034394"/>
                    </a:ext>
                  </a:extLst>
                </a:gridCol>
                <a:gridCol w="426107">
                  <a:extLst>
                    <a:ext uri="{9D8B030D-6E8A-4147-A177-3AD203B41FA5}">
                      <a16:colId xmlns:a16="http://schemas.microsoft.com/office/drawing/2014/main" val="1841080996"/>
                    </a:ext>
                  </a:extLst>
                </a:gridCol>
                <a:gridCol w="803048">
                  <a:extLst>
                    <a:ext uri="{9D8B030D-6E8A-4147-A177-3AD203B41FA5}">
                      <a16:colId xmlns:a16="http://schemas.microsoft.com/office/drawing/2014/main" val="705782134"/>
                    </a:ext>
                  </a:extLst>
                </a:gridCol>
                <a:gridCol w="983324">
                  <a:extLst>
                    <a:ext uri="{9D8B030D-6E8A-4147-A177-3AD203B41FA5}">
                      <a16:colId xmlns:a16="http://schemas.microsoft.com/office/drawing/2014/main" val="2847365913"/>
                    </a:ext>
                  </a:extLst>
                </a:gridCol>
                <a:gridCol w="688327">
                  <a:extLst>
                    <a:ext uri="{9D8B030D-6E8A-4147-A177-3AD203B41FA5}">
                      <a16:colId xmlns:a16="http://schemas.microsoft.com/office/drawing/2014/main" val="3326792777"/>
                    </a:ext>
                  </a:extLst>
                </a:gridCol>
                <a:gridCol w="688327">
                  <a:extLst>
                    <a:ext uri="{9D8B030D-6E8A-4147-A177-3AD203B41FA5}">
                      <a16:colId xmlns:a16="http://schemas.microsoft.com/office/drawing/2014/main" val="13270639"/>
                    </a:ext>
                  </a:extLst>
                </a:gridCol>
                <a:gridCol w="688327">
                  <a:extLst>
                    <a:ext uri="{9D8B030D-6E8A-4147-A177-3AD203B41FA5}">
                      <a16:colId xmlns:a16="http://schemas.microsoft.com/office/drawing/2014/main" val="3043342316"/>
                    </a:ext>
                  </a:extLst>
                </a:gridCol>
                <a:gridCol w="737493">
                  <a:extLst>
                    <a:ext uri="{9D8B030D-6E8A-4147-A177-3AD203B41FA5}">
                      <a16:colId xmlns:a16="http://schemas.microsoft.com/office/drawing/2014/main" val="3336438887"/>
                    </a:ext>
                  </a:extLst>
                </a:gridCol>
                <a:gridCol w="803048">
                  <a:extLst>
                    <a:ext uri="{9D8B030D-6E8A-4147-A177-3AD203B41FA5}">
                      <a16:colId xmlns:a16="http://schemas.microsoft.com/office/drawing/2014/main" val="3365778409"/>
                    </a:ext>
                  </a:extLst>
                </a:gridCol>
              </a:tblGrid>
              <a:tr h="363279">
                <a:tc>
                  <a:txBody>
                    <a:bodyPr/>
                    <a:lstStyle/>
                    <a:p>
                      <a:endParaRPr lang="en-US" dirty="0"/>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9620757"/>
                  </a:ext>
                </a:extLst>
              </a:tr>
              <a:tr h="363279">
                <a:tc>
                  <a:txBody>
                    <a:bodyPr/>
                    <a:lstStyle/>
                    <a:p>
                      <a:r>
                        <a:rPr lang="en-US" dirty="0"/>
                        <a:t>Economic class</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07429392"/>
                  </a:ext>
                </a:extLst>
              </a:tr>
              <a:tr h="363279">
                <a:tc>
                  <a:txBody>
                    <a:bodyPr/>
                    <a:lstStyle/>
                    <a:p>
                      <a:r>
                        <a:rPr lang="en-US" dirty="0"/>
                        <a:t>Cultural</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70760912"/>
                  </a:ext>
                </a:extLst>
              </a:tr>
              <a:tr h="363279">
                <a:tc>
                  <a:txBody>
                    <a:bodyPr/>
                    <a:lstStyle/>
                    <a:p>
                      <a:r>
                        <a:rPr lang="en-US" dirty="0"/>
                        <a:t>Language</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02431"/>
                  </a:ext>
                </a:extLst>
              </a:tr>
              <a:tr h="363279">
                <a:tc>
                  <a:txBody>
                    <a:bodyPr/>
                    <a:lstStyle/>
                    <a:p>
                      <a:r>
                        <a:rPr lang="en-US" dirty="0"/>
                        <a:t>Girl/Boy</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03752661"/>
                  </a:ext>
                </a:extLst>
              </a:tr>
              <a:tr h="358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styles</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175270"/>
                  </a:ext>
                </a:extLst>
              </a:tr>
              <a:tr h="363279">
                <a:tc>
                  <a:txBody>
                    <a:bodyPr/>
                    <a:lstStyle/>
                    <a:p>
                      <a:r>
                        <a:rPr lang="en-IN" dirty="0"/>
                        <a:t>Local/migrants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66913186"/>
                  </a:ext>
                </a:extLst>
              </a:tr>
              <a:tr h="627029">
                <a:tc>
                  <a:txBody>
                    <a:bodyPr/>
                    <a:lstStyle/>
                    <a:p>
                      <a:r>
                        <a:rPr lang="en-IN" dirty="0"/>
                        <a:t>Health and nutrition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4190445"/>
                  </a:ext>
                </a:extLst>
              </a:tr>
              <a:tr h="895756">
                <a:tc>
                  <a:txBody>
                    <a:bodyPr/>
                    <a:lstStyle/>
                    <a:p>
                      <a:r>
                        <a:rPr lang="en-IN" dirty="0"/>
                        <a:t>Learning opportunities at home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44036884"/>
                  </a:ext>
                </a:extLst>
              </a:tr>
              <a:tr h="358302">
                <a:tc>
                  <a:txBody>
                    <a:bodyPr/>
                    <a:lstStyle/>
                    <a:p>
                      <a:r>
                        <a:rPr lang="en-IN" dirty="0"/>
                        <a:t>First generation</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88843749"/>
                  </a:ext>
                </a:extLst>
              </a:tr>
              <a:tr h="358302">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91483039"/>
                  </a:ext>
                </a:extLst>
              </a:tr>
            </a:tbl>
          </a:graphicData>
        </a:graphic>
      </p:graphicFrame>
    </p:spTree>
    <p:extLst>
      <p:ext uri="{BB962C8B-B14F-4D97-AF65-F5344CB8AC3E}">
        <p14:creationId xmlns:p14="http://schemas.microsoft.com/office/powerpoint/2010/main" val="134278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99AFDF-C2B6-4C7F-A930-3AF4C60992FB}"/>
              </a:ext>
            </a:extLst>
          </p:cNvPr>
          <p:cNvGrpSpPr/>
          <p:nvPr/>
        </p:nvGrpSpPr>
        <p:grpSpPr>
          <a:xfrm>
            <a:off x="1473199" y="127000"/>
            <a:ext cx="8788401" cy="800100"/>
            <a:chOff x="599090" y="0"/>
            <a:chExt cx="10972799" cy="1433175"/>
          </a:xfrm>
        </p:grpSpPr>
        <p:grpSp>
          <p:nvGrpSpPr>
            <p:cNvPr id="9" name="Group 8">
              <a:extLst>
                <a:ext uri="{FF2B5EF4-FFF2-40B4-BE49-F238E27FC236}">
                  <a16:creationId xmlns:a16="http://schemas.microsoft.com/office/drawing/2014/main" id="{69E16D36-A8D1-4D8E-9416-7CD08A0A6D73}"/>
                </a:ext>
              </a:extLst>
            </p:cNvPr>
            <p:cNvGrpSpPr/>
            <p:nvPr/>
          </p:nvGrpSpPr>
          <p:grpSpPr>
            <a:xfrm>
              <a:off x="599090" y="0"/>
              <a:ext cx="10972799" cy="1433175"/>
              <a:chOff x="153670" y="2406650"/>
              <a:chExt cx="7105650" cy="1410335"/>
            </a:xfrm>
          </p:grpSpPr>
          <p:pic>
            <p:nvPicPr>
              <p:cNvPr id="11" name="Picture 10">
                <a:extLst>
                  <a:ext uri="{FF2B5EF4-FFF2-40B4-BE49-F238E27FC236}">
                    <a16:creationId xmlns:a16="http://schemas.microsoft.com/office/drawing/2014/main" id="{BCCE6E0A-4900-4C5A-AA6A-5B14C22EAA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773160F8-A579-4190-AB1F-C1FB5156289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08FFF948-EE02-4B72-8C96-AD747E37653C}"/>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0" name="Picture 9">
              <a:extLst>
                <a:ext uri="{FF2B5EF4-FFF2-40B4-BE49-F238E27FC236}">
                  <a16:creationId xmlns:a16="http://schemas.microsoft.com/office/drawing/2014/main" id="{4D5560D3-D61D-44F7-A2B7-92584377E8AD}"/>
                </a:ext>
              </a:extLst>
            </p:cNvPr>
            <p:cNvPicPr>
              <a:picLocks noChangeAspect="1"/>
            </p:cNvPicPr>
            <p:nvPr/>
          </p:nvPicPr>
          <p:blipFill>
            <a:blip r:embed="rId6"/>
            <a:stretch>
              <a:fillRect/>
            </a:stretch>
          </p:blipFill>
          <p:spPr>
            <a:xfrm>
              <a:off x="944686" y="37332"/>
              <a:ext cx="1008122" cy="1008122"/>
            </a:xfrm>
            <a:prstGeom prst="rect">
              <a:avLst/>
            </a:prstGeom>
          </p:spPr>
        </p:pic>
      </p:grpSp>
      <p:graphicFrame>
        <p:nvGraphicFramePr>
          <p:cNvPr id="14" name="Table 13">
            <a:extLst>
              <a:ext uri="{FF2B5EF4-FFF2-40B4-BE49-F238E27FC236}">
                <a16:creationId xmlns:a16="http://schemas.microsoft.com/office/drawing/2014/main" id="{C97084F9-265B-476A-AD47-7FA3D7C305C1}"/>
              </a:ext>
            </a:extLst>
          </p:cNvPr>
          <p:cNvGraphicFramePr>
            <a:graphicFrameLocks noGrp="1"/>
          </p:cNvGraphicFramePr>
          <p:nvPr>
            <p:extLst>
              <p:ext uri="{D42A27DB-BD31-4B8C-83A1-F6EECF244321}">
                <p14:modId xmlns:p14="http://schemas.microsoft.com/office/powerpoint/2010/main" val="662909473"/>
              </p:ext>
            </p:extLst>
          </p:nvPr>
        </p:nvGraphicFramePr>
        <p:xfrm>
          <a:off x="914401" y="1128114"/>
          <a:ext cx="10090298" cy="5355400"/>
        </p:xfrm>
        <a:graphic>
          <a:graphicData uri="http://schemas.openxmlformats.org/drawingml/2006/table">
            <a:tbl>
              <a:tblPr bandRow="1"/>
              <a:tblGrid>
                <a:gridCol w="662814">
                  <a:extLst>
                    <a:ext uri="{9D8B030D-6E8A-4147-A177-3AD203B41FA5}">
                      <a16:colId xmlns:a16="http://schemas.microsoft.com/office/drawing/2014/main" val="3264330610"/>
                    </a:ext>
                  </a:extLst>
                </a:gridCol>
                <a:gridCol w="1690036">
                  <a:extLst>
                    <a:ext uri="{9D8B030D-6E8A-4147-A177-3AD203B41FA5}">
                      <a16:colId xmlns:a16="http://schemas.microsoft.com/office/drawing/2014/main" val="2196568602"/>
                    </a:ext>
                  </a:extLst>
                </a:gridCol>
                <a:gridCol w="2322185">
                  <a:extLst>
                    <a:ext uri="{9D8B030D-6E8A-4147-A177-3AD203B41FA5}">
                      <a16:colId xmlns:a16="http://schemas.microsoft.com/office/drawing/2014/main" val="4238952482"/>
                    </a:ext>
                  </a:extLst>
                </a:gridCol>
                <a:gridCol w="4579868">
                  <a:extLst>
                    <a:ext uri="{9D8B030D-6E8A-4147-A177-3AD203B41FA5}">
                      <a16:colId xmlns:a16="http://schemas.microsoft.com/office/drawing/2014/main" val="3012409462"/>
                    </a:ext>
                  </a:extLst>
                </a:gridCol>
                <a:gridCol w="835395">
                  <a:extLst>
                    <a:ext uri="{9D8B030D-6E8A-4147-A177-3AD203B41FA5}">
                      <a16:colId xmlns:a16="http://schemas.microsoft.com/office/drawing/2014/main" val="3087540098"/>
                    </a:ext>
                  </a:extLst>
                </a:gridCol>
              </a:tblGrid>
              <a:tr h="193795">
                <a:tc>
                  <a:txBody>
                    <a:bodyPr/>
                    <a:lstStyle/>
                    <a:p>
                      <a:pPr marL="0" marR="0">
                        <a:lnSpc>
                          <a:spcPct val="106000"/>
                        </a:lnSpc>
                        <a:spcBef>
                          <a:spcPts val="0"/>
                        </a:spcBef>
                        <a:spcAft>
                          <a:spcPts val="0"/>
                        </a:spcAft>
                      </a:pPr>
                      <a:r>
                        <a:rPr lang="en-US" sz="1400" b="1"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Day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90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6000"/>
                        </a:lnSpc>
                        <a:spcBef>
                          <a:spcPts val="0"/>
                        </a:spcBef>
                        <a:spcAft>
                          <a:spcPts val="0"/>
                        </a:spcAft>
                      </a:pPr>
                      <a:r>
                        <a:rPr lang="en-US" sz="1400" b="1">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Sub-topic</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6000"/>
                        </a:lnSpc>
                        <a:spcBef>
                          <a:spcPts val="0"/>
                        </a:spcBef>
                        <a:spcAft>
                          <a:spcPts val="0"/>
                        </a:spcAft>
                      </a:pPr>
                      <a:r>
                        <a:rPr lang="en-US" sz="1400" b="1"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Concepts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6000"/>
                        </a:lnSpc>
                        <a:spcBef>
                          <a:spcPts val="0"/>
                        </a:spcBef>
                        <a:spcAft>
                          <a:spcPts val="0"/>
                        </a:spcAft>
                      </a:pPr>
                      <a:r>
                        <a:rPr lang="en-US" sz="1400" b="1"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Pedagogy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6000"/>
                        </a:lnSpc>
                        <a:spcBef>
                          <a:spcPts val="0"/>
                        </a:spcBef>
                        <a:spcAft>
                          <a:spcPts val="0"/>
                        </a:spcAft>
                      </a:pPr>
                      <a:r>
                        <a:rPr lang="en-US" sz="1400" b="1"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Time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29773524"/>
                  </a:ext>
                </a:extLst>
              </a:tr>
              <a:tr h="193795">
                <a:tc rowSpan="17">
                  <a:txBody>
                    <a:bodyPr/>
                    <a:lstStyle/>
                    <a:p>
                      <a:pPr marL="0" marR="0">
                        <a:lnSpc>
                          <a:spcPct val="106000"/>
                        </a:lnSpc>
                        <a:spcBef>
                          <a:spcPts val="0"/>
                        </a:spcBef>
                        <a:spcAft>
                          <a:spcPts val="0"/>
                        </a:spcAft>
                      </a:pPr>
                      <a:r>
                        <a:rPr lang="en-US" sz="1400"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Day 2</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905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marL="0" marR="0">
                        <a:lnSpc>
                          <a:spcPct val="106000"/>
                        </a:lnSpc>
                        <a:spcBef>
                          <a:spcPts val="0"/>
                        </a:spcBef>
                        <a:spcAft>
                          <a:spcPts val="0"/>
                        </a:spcAft>
                      </a:pPr>
                      <a:r>
                        <a:rPr lang="en-US" sz="1400" i="1" kern="1200" dirty="0">
                          <a:solidFill>
                            <a:schemeClr val="tx1"/>
                          </a:solidFill>
                          <a:effectLst/>
                          <a:latin typeface="Times New Roman" panose="02020603050405020304" pitchFamily="18" charset="0"/>
                          <a:ea typeface="+mn-ea"/>
                          <a:cs typeface="Times New Roman" panose="02020603050405020304" pitchFamily="18" charset="0"/>
                        </a:rPr>
                        <a:t>Sub Competencies mapped: </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Problem solving and decision making</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2435226"/>
                  </a:ext>
                </a:extLst>
              </a:tr>
              <a:tr h="312333">
                <a:tc vMerge="1">
                  <a:txBody>
                    <a:bodyPr/>
                    <a:lstStyle/>
                    <a:p>
                      <a:endParaRPr lang="en-US"/>
                    </a:p>
                  </a:txBody>
                  <a:tcPr/>
                </a:tc>
                <a:tc rowSpan="16">
                  <a:txBody>
                    <a:bodyPr/>
                    <a:lstStyle/>
                    <a:p>
                      <a:pPr marL="0" marR="0">
                        <a:lnSpc>
                          <a:spcPct val="106000"/>
                        </a:lnSpc>
                        <a:spcBef>
                          <a:spcPts val="0"/>
                        </a:spcBef>
                        <a:spcAft>
                          <a:spcPts val="0"/>
                        </a:spcAft>
                      </a:pPr>
                      <a:r>
                        <a:rPr lang="en-US" sz="14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Exclusion in School: gender and child protection issues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16">
                  <a:txBody>
                    <a:bodyPr/>
                    <a:lstStyle/>
                    <a:p>
                      <a:pPr marL="0" marR="0" indent="0">
                        <a:lnSpc>
                          <a:spcPct val="106000"/>
                        </a:lnSpc>
                        <a:spcBef>
                          <a:spcPts val="0"/>
                        </a:spcBef>
                        <a:spcAft>
                          <a:spcPts val="800"/>
                        </a:spcAft>
                        <a:buNone/>
                      </a:pPr>
                      <a:r>
                        <a:rPr lang="en-US" sz="1400" kern="1200" dirty="0">
                          <a:solidFill>
                            <a:srgbClr val="2F5496"/>
                          </a:solidFill>
                          <a:effectLst/>
                          <a:latin typeface="Times New Roman" panose="02020603050405020304" pitchFamily="18" charset="0"/>
                          <a:ea typeface="+mn-ea"/>
                          <a:cs typeface="Times New Roman" panose="02020603050405020304" pitchFamily="18" charset="0"/>
                        </a:rPr>
                        <a:t>Concept 2: </a:t>
                      </a:r>
                      <a:r>
                        <a:rPr lang="en-US" sz="1400" kern="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Barriers due to Exclusion: Explicit and Implicit Biases</a:t>
                      </a:r>
                    </a:p>
                    <a:p>
                      <a:pPr marL="0" marR="0" indent="0">
                        <a:lnSpc>
                          <a:spcPct val="106000"/>
                        </a:lnSpc>
                        <a:spcBef>
                          <a:spcPts val="0"/>
                        </a:spcBef>
                        <a:spcAft>
                          <a:spcPts val="800"/>
                        </a:spcAft>
                        <a:buNone/>
                      </a:pPr>
                      <a:r>
                        <a:rPr lang="en-US" sz="1400" kern="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Prejudice, Stereotypes, Discrimination</a:t>
                      </a: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Welcome and </a:t>
                      </a:r>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Community building activity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06000"/>
                        </a:lnSpc>
                        <a:spcBef>
                          <a:spcPts val="0"/>
                        </a:spcBef>
                        <a:spcAft>
                          <a:spcPts val="0"/>
                        </a:spcAft>
                      </a:pPr>
                      <a:r>
                        <a:rPr lang="en-US" sz="140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30 mins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91024434"/>
                  </a:ext>
                </a:extLst>
              </a:tr>
              <a:tr h="3045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highlight>
                            <a:srgbClr val="FFFFFF"/>
                          </a:highlight>
                          <a:latin typeface="Times New Roman" panose="02020603050405020304" pitchFamily="18" charset="0"/>
                          <a:cs typeface="Times New Roman" panose="02020603050405020304" pitchFamily="18" charset="0"/>
                        </a:rPr>
                        <a:t>Review of day 1:indicators of barriers</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9928640"/>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latin typeface="Times New Roman" panose="02020603050405020304" pitchFamily="18" charset="0"/>
                          <a:cs typeface="Times New Roman" panose="02020603050405020304" pitchFamily="18" charset="0"/>
                        </a:rPr>
                        <a:t>Concept of Exclusion and </a:t>
                      </a:r>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Kinds of exclusion</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20 min</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84236649"/>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Role play: visible and invisible bias</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20 min</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6343786"/>
                  </a:ext>
                </a:extLst>
              </a:tr>
              <a:tr h="3045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Short Break</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CECE"/>
                    </a:solidFill>
                  </a:tcPr>
                </a:tc>
                <a:tc>
                  <a:txBody>
                    <a:bodyPr/>
                    <a:lstStyle/>
                    <a:p>
                      <a:r>
                        <a:rPr lang="en-US" sz="140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10 mins</a:t>
                      </a:r>
                      <a:endParaRPr lang="en-US" sz="140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CECE"/>
                    </a:solidFill>
                  </a:tcPr>
                </a:tc>
                <a:extLst>
                  <a:ext uri="{0D108BD9-81ED-4DB2-BD59-A6C34878D82A}">
                    <a16:rowId xmlns:a16="http://schemas.microsoft.com/office/drawing/2014/main" val="3457315146"/>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latin typeface="Times New Roman" panose="02020603050405020304" pitchFamily="18" charset="0"/>
                          <a:cs typeface="Times New Roman" panose="02020603050405020304" pitchFamily="18" charset="0"/>
                        </a:rPr>
                        <a:t>Explicit and Implicit biases </a:t>
                      </a: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94570625"/>
                  </a:ext>
                </a:extLst>
              </a:tr>
              <a:tr h="4855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Gender stereotypes- 1 and 2</a:t>
                      </a:r>
                    </a:p>
                    <a:p>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014267"/>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738642"/>
                  </a:ext>
                </a:extLst>
              </a:tr>
              <a:tr h="3045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Lunch</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CECE"/>
                    </a:solidFill>
                  </a:tcPr>
                </a:tc>
                <a:tc>
                  <a:txBody>
                    <a:bodyPr/>
                    <a:lstStyle/>
                    <a:p>
                      <a:r>
                        <a:rPr lang="en-US" sz="140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60 mins</a:t>
                      </a:r>
                      <a:endParaRPr lang="en-US" sz="140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CECE"/>
                    </a:solidFill>
                  </a:tcPr>
                </a:tc>
                <a:extLst>
                  <a:ext uri="{0D108BD9-81ED-4DB2-BD59-A6C34878D82A}">
                    <a16:rowId xmlns:a16="http://schemas.microsoft.com/office/drawing/2014/main" val="1146332828"/>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Where  is the problem? In Student or In School?</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 40 </a:t>
                      </a:r>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66752875"/>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Inclusive Literacy Classroom</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89872344"/>
                  </a:ext>
                </a:extLst>
              </a:tr>
              <a:tr h="3045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Interactive presentation on literacy in inclusive classroom</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83570985"/>
                  </a:ext>
                </a:extLst>
              </a:tr>
              <a:tr h="30458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Short Break</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CECE"/>
                    </a:solidFill>
                  </a:tcPr>
                </a:tc>
                <a:tc>
                  <a:txBody>
                    <a:bodyPr/>
                    <a:lstStyle/>
                    <a:p>
                      <a:r>
                        <a:rPr lang="en-US" sz="1400">
                          <a:solidFill>
                            <a:srgbClr val="806000"/>
                          </a:solidFill>
                          <a:effectLst/>
                          <a:latin typeface="Times New Roman" panose="02020603050405020304" pitchFamily="18" charset="0"/>
                          <a:ea typeface="Times New Roman" panose="02020603050405020304" pitchFamily="18" charset="0"/>
                          <a:cs typeface="Times New Roman" panose="02020603050405020304" pitchFamily="18" charset="0"/>
                        </a:rPr>
                        <a:t>10 mins</a:t>
                      </a:r>
                      <a:endParaRPr lang="en-US" sz="140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0CECE"/>
                    </a:solidFill>
                  </a:tcPr>
                </a:tc>
                <a:extLst>
                  <a:ext uri="{0D108BD9-81ED-4DB2-BD59-A6C34878D82A}">
                    <a16:rowId xmlns:a16="http://schemas.microsoft.com/office/drawing/2014/main" val="345935539"/>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Identifying indicators of inclusivity</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08606821"/>
                  </a:ext>
                </a:extLst>
              </a:tr>
              <a:tr h="19559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Reading case study</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93464914"/>
                  </a:ext>
                </a:extLst>
              </a:tr>
              <a:tr h="9049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Structured reflection for the day</a:t>
                      </a:r>
                      <a:endParaRPr lang="en-US" sz="1400" dirty="0">
                        <a:latin typeface="Times New Roman" panose="02020603050405020304" pitchFamily="18" charset="0"/>
                        <a:cs typeface="Times New Roman" panose="02020603050405020304" pitchFamily="18" charset="0"/>
                      </a:endParaRPr>
                    </a:p>
                  </a:txBody>
                  <a:tcPr marL="54194" marR="5419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en-US" sz="1400" dirty="0">
                          <a:solidFill>
                            <a:srgbClr val="806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40 mins</a:t>
                      </a:r>
                      <a:endParaRPr lang="en-US" sz="1400" dirty="0">
                        <a:latin typeface="Times New Roman" panose="02020603050405020304" pitchFamily="18" charset="0"/>
                        <a:cs typeface="Times New Roman" panose="02020603050405020304" pitchFamily="18" charset="0"/>
                      </a:endParaRPr>
                    </a:p>
                  </a:txBody>
                  <a:tcPr marL="54194" marR="54194" marT="0" marB="0">
                    <a:lnL w="12700" cap="flat" cmpd="sng" algn="ctr">
                      <a:solidFill>
                        <a:srgbClr val="BFBFBF"/>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2285329"/>
                  </a:ext>
                </a:extLst>
              </a:tr>
            </a:tbl>
          </a:graphicData>
        </a:graphic>
      </p:graphicFrame>
    </p:spTree>
    <p:extLst>
      <p:ext uri="{BB962C8B-B14F-4D97-AF65-F5344CB8AC3E}">
        <p14:creationId xmlns:p14="http://schemas.microsoft.com/office/powerpoint/2010/main" val="2223829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D455AD-A598-4E63-B4F6-A7056D25F52A}"/>
              </a:ext>
            </a:extLst>
          </p:cNvPr>
          <p:cNvSpPr>
            <a:spLocks noGrp="1"/>
          </p:cNvSpPr>
          <p:nvPr>
            <p:ph type="body" idx="1"/>
          </p:nvPr>
        </p:nvSpPr>
        <p:spPr>
          <a:xfrm>
            <a:off x="934853" y="811397"/>
            <a:ext cx="5157787" cy="823912"/>
          </a:xfrm>
        </p:spPr>
        <p:txBody>
          <a:bodyPr/>
          <a:lstStyle/>
          <a:p>
            <a:r>
              <a:rPr lang="en-US" dirty="0"/>
              <a:t>When the child is considered problematic (deficit model)</a:t>
            </a:r>
          </a:p>
        </p:txBody>
      </p:sp>
      <p:sp>
        <p:nvSpPr>
          <p:cNvPr id="8" name="Content Placeholder 7">
            <a:extLst>
              <a:ext uri="{FF2B5EF4-FFF2-40B4-BE49-F238E27FC236}">
                <a16:creationId xmlns:a16="http://schemas.microsoft.com/office/drawing/2014/main" id="{63A3726C-8B9A-4670-9E07-1E2D4DE5467B}"/>
              </a:ext>
            </a:extLst>
          </p:cNvPr>
          <p:cNvSpPr>
            <a:spLocks noGrp="1"/>
          </p:cNvSpPr>
          <p:nvPr>
            <p:ph sz="half" idx="2"/>
          </p:nvPr>
        </p:nvSpPr>
        <p:spPr>
          <a:xfrm>
            <a:off x="555172" y="1760795"/>
            <a:ext cx="6046128" cy="3684588"/>
          </a:xfrm>
        </p:spPr>
        <p:txBody>
          <a:bodyPr>
            <a:normAutofit fontScale="62500" lnSpcReduction="20000"/>
          </a:bodyPr>
          <a:lstStyle/>
          <a:p>
            <a:pPr marL="514350" indent="-514350">
              <a:buFont typeface="+mj-lt"/>
              <a:buAutoNum type="arabicPeriod"/>
            </a:pPr>
            <a:r>
              <a:rPr lang="en-IN" dirty="0"/>
              <a:t>Child is labelled</a:t>
            </a:r>
          </a:p>
          <a:p>
            <a:pPr marL="514350" indent="-514350">
              <a:buFont typeface="+mj-lt"/>
              <a:buAutoNum type="arabicPeriod"/>
            </a:pPr>
            <a:r>
              <a:rPr lang="en-IN" dirty="0"/>
              <a:t>Try to rectify impairments</a:t>
            </a:r>
          </a:p>
          <a:p>
            <a:pPr marL="514350" indent="-514350">
              <a:buFont typeface="+mj-lt"/>
              <a:buAutoNum type="arabicPeriod"/>
            </a:pPr>
            <a:r>
              <a:rPr lang="en-IN" dirty="0"/>
              <a:t>Assess and segregate the child</a:t>
            </a:r>
          </a:p>
          <a:p>
            <a:pPr marL="514350" indent="-514350">
              <a:buFont typeface="+mj-lt"/>
              <a:buAutoNum type="arabicPeriod"/>
            </a:pPr>
            <a:r>
              <a:rPr lang="en-IN" dirty="0"/>
              <a:t>Focus on making then ‘normal’</a:t>
            </a:r>
          </a:p>
          <a:p>
            <a:pPr marL="514350" indent="-514350">
              <a:buFont typeface="+mj-lt"/>
              <a:buAutoNum type="arabicPeriod"/>
            </a:pPr>
            <a:r>
              <a:rPr lang="en-IN" dirty="0"/>
              <a:t>Aim : main-stream/drop off</a:t>
            </a:r>
          </a:p>
          <a:p>
            <a:pPr marL="514350" indent="-514350">
              <a:buFont typeface="+mj-lt"/>
              <a:buAutoNum type="arabicPeriod"/>
            </a:pPr>
            <a:r>
              <a:rPr lang="en-IN" dirty="0"/>
              <a:t>Rigid classroom protocol</a:t>
            </a:r>
          </a:p>
          <a:p>
            <a:pPr marL="514350" indent="-514350">
              <a:buFont typeface="+mj-lt"/>
              <a:buAutoNum type="arabicPeriod"/>
            </a:pPr>
            <a:r>
              <a:rPr lang="en-IN" dirty="0"/>
              <a:t>All to learn in same way</a:t>
            </a:r>
          </a:p>
          <a:p>
            <a:pPr marL="514350" indent="-514350">
              <a:buFont typeface="+mj-lt"/>
              <a:buAutoNum type="arabicPeriod"/>
            </a:pPr>
            <a:r>
              <a:rPr lang="en-IN" dirty="0"/>
              <a:t>Common teaching methodology</a:t>
            </a:r>
          </a:p>
          <a:p>
            <a:pPr marL="514350" indent="-514350">
              <a:buFont typeface="+mj-lt"/>
              <a:buAutoNum type="arabicPeriod"/>
            </a:pPr>
            <a:r>
              <a:rPr lang="en-IN" dirty="0"/>
              <a:t>Teacher belief: some need special school</a:t>
            </a:r>
          </a:p>
          <a:p>
            <a:pPr marL="514350" indent="-514350">
              <a:buFont typeface="+mj-lt"/>
              <a:buAutoNum type="arabicPeriod"/>
            </a:pPr>
            <a:r>
              <a:rPr lang="en-IN" dirty="0"/>
              <a:t>Diversity rejected as a block to functioning</a:t>
            </a:r>
          </a:p>
          <a:p>
            <a:pPr marL="514350" indent="-514350">
              <a:buFont typeface="+mj-lt"/>
              <a:buAutoNum type="arabicPeriod"/>
            </a:pPr>
            <a:r>
              <a:rPr lang="en-IN" dirty="0"/>
              <a:t>Results in formal schools</a:t>
            </a:r>
          </a:p>
          <a:p>
            <a:endParaRPr lang="en-IN" dirty="0"/>
          </a:p>
          <a:p>
            <a:endParaRPr lang="en-US" dirty="0"/>
          </a:p>
        </p:txBody>
      </p:sp>
      <p:sp>
        <p:nvSpPr>
          <p:cNvPr id="9" name="Text Placeholder 8">
            <a:extLst>
              <a:ext uri="{FF2B5EF4-FFF2-40B4-BE49-F238E27FC236}">
                <a16:creationId xmlns:a16="http://schemas.microsoft.com/office/drawing/2014/main" id="{DDEA32AA-E2AF-479C-93BF-D52BF0424852}"/>
              </a:ext>
            </a:extLst>
          </p:cNvPr>
          <p:cNvSpPr>
            <a:spLocks noGrp="1"/>
          </p:cNvSpPr>
          <p:nvPr>
            <p:ph type="body" sz="quarter" idx="3"/>
          </p:nvPr>
        </p:nvSpPr>
        <p:spPr>
          <a:xfrm>
            <a:off x="6172200" y="765544"/>
            <a:ext cx="5183188" cy="823912"/>
          </a:xfrm>
        </p:spPr>
        <p:txBody>
          <a:bodyPr/>
          <a:lstStyle/>
          <a:p>
            <a:r>
              <a:rPr lang="en-US" dirty="0"/>
              <a:t>When the school is considered problematic</a:t>
            </a:r>
          </a:p>
        </p:txBody>
      </p:sp>
      <p:sp>
        <p:nvSpPr>
          <p:cNvPr id="10" name="Content Placeholder 9">
            <a:extLst>
              <a:ext uri="{FF2B5EF4-FFF2-40B4-BE49-F238E27FC236}">
                <a16:creationId xmlns:a16="http://schemas.microsoft.com/office/drawing/2014/main" id="{1886EB31-E03A-4DA0-A368-FB385AC9187B}"/>
              </a:ext>
            </a:extLst>
          </p:cNvPr>
          <p:cNvSpPr>
            <a:spLocks noGrp="1"/>
          </p:cNvSpPr>
          <p:nvPr>
            <p:ph sz="quarter" idx="4"/>
          </p:nvPr>
        </p:nvSpPr>
        <p:spPr>
          <a:xfrm>
            <a:off x="6601300" y="1760795"/>
            <a:ext cx="5183188" cy="3684588"/>
          </a:xfrm>
        </p:spPr>
        <p:txBody>
          <a:bodyPr>
            <a:normAutofit fontScale="62500" lnSpcReduction="20000"/>
          </a:bodyPr>
          <a:lstStyle/>
          <a:p>
            <a:pPr marL="514350" indent="-514350">
              <a:buFont typeface="+mj-lt"/>
              <a:buAutoNum type="arabicPeriod"/>
            </a:pPr>
            <a:r>
              <a:rPr lang="en-IN" dirty="0"/>
              <a:t>Child ‘s needs valued</a:t>
            </a:r>
          </a:p>
          <a:p>
            <a:pPr marL="514350" indent="-514350">
              <a:buFont typeface="+mj-lt"/>
              <a:buAutoNum type="arabicPeriod"/>
            </a:pPr>
            <a:r>
              <a:rPr lang="en-IN" dirty="0"/>
              <a:t>Alter expectations</a:t>
            </a:r>
          </a:p>
          <a:p>
            <a:pPr marL="514350" indent="-514350">
              <a:buFont typeface="+mj-lt"/>
              <a:buAutoNum type="arabicPeriod"/>
            </a:pPr>
            <a:r>
              <a:rPr lang="en-IN" dirty="0"/>
              <a:t>Rectify barriers, accommodate</a:t>
            </a:r>
          </a:p>
          <a:p>
            <a:pPr marL="514350" indent="-514350">
              <a:buFont typeface="+mj-lt"/>
              <a:buAutoNum type="arabicPeriod"/>
            </a:pPr>
            <a:r>
              <a:rPr lang="en-IN" dirty="0"/>
              <a:t>Focus is built on the strengths</a:t>
            </a:r>
          </a:p>
          <a:p>
            <a:pPr marL="514350" indent="-514350">
              <a:buFont typeface="+mj-lt"/>
              <a:buAutoNum type="arabicPeriod"/>
            </a:pPr>
            <a:r>
              <a:rPr lang="en-IN" dirty="0"/>
              <a:t>Aim : responsible citizens</a:t>
            </a:r>
          </a:p>
          <a:p>
            <a:pPr marL="514350" indent="-514350">
              <a:buFont typeface="+mj-lt"/>
              <a:buAutoNum type="arabicPeriod"/>
            </a:pPr>
            <a:r>
              <a:rPr lang="en-IN" dirty="0"/>
              <a:t>Adaptive classroom protocol</a:t>
            </a:r>
          </a:p>
          <a:p>
            <a:pPr marL="514350" indent="-514350">
              <a:buFont typeface="+mj-lt"/>
              <a:buAutoNum type="arabicPeriod"/>
            </a:pPr>
            <a:r>
              <a:rPr lang="en-IN" dirty="0"/>
              <a:t>Vary according to learning styles</a:t>
            </a:r>
          </a:p>
          <a:p>
            <a:pPr marL="514350" indent="-514350">
              <a:buFont typeface="+mj-lt"/>
              <a:buAutoNum type="arabicPeriod"/>
            </a:pPr>
            <a:r>
              <a:rPr lang="en-IN" dirty="0"/>
              <a:t>Teaching methodology vary</a:t>
            </a:r>
          </a:p>
          <a:p>
            <a:pPr marL="514350" indent="-514350">
              <a:buFont typeface="+mj-lt"/>
              <a:buAutoNum type="arabicPeriod"/>
            </a:pPr>
            <a:r>
              <a:rPr lang="en-IN" dirty="0"/>
              <a:t>Teacher belief: Every child can learn</a:t>
            </a:r>
          </a:p>
          <a:p>
            <a:pPr marL="514350" indent="-514350">
              <a:buFont typeface="+mj-lt"/>
              <a:buAutoNum type="arabicPeriod"/>
            </a:pPr>
            <a:r>
              <a:rPr lang="en-IN" dirty="0"/>
              <a:t>Diversity welcomed as a resource</a:t>
            </a:r>
          </a:p>
          <a:p>
            <a:pPr marL="514350" indent="-514350">
              <a:buFont typeface="+mj-lt"/>
              <a:buAutoNum type="arabicPeriod"/>
            </a:pPr>
            <a:r>
              <a:rPr lang="en-IN" dirty="0"/>
              <a:t>Results in inclusive schools</a:t>
            </a:r>
          </a:p>
          <a:p>
            <a:endParaRPr lang="en-IN" dirty="0"/>
          </a:p>
          <a:p>
            <a:endParaRPr lang="en-US" dirty="0"/>
          </a:p>
        </p:txBody>
      </p:sp>
      <p:pic>
        <p:nvPicPr>
          <p:cNvPr id="5" name="Picture 4">
            <a:extLst>
              <a:ext uri="{FF2B5EF4-FFF2-40B4-BE49-F238E27FC236}">
                <a16:creationId xmlns:a16="http://schemas.microsoft.com/office/drawing/2014/main" id="{A350C891-C616-4E81-BB5B-FF8BB6CC0CAD}"/>
              </a:ext>
            </a:extLst>
          </p:cNvPr>
          <p:cNvPicPr>
            <a:picLocks noChangeAspect="1"/>
          </p:cNvPicPr>
          <p:nvPr/>
        </p:nvPicPr>
        <p:blipFill>
          <a:blip r:embed="rId3"/>
          <a:stretch>
            <a:fillRect/>
          </a:stretch>
        </p:blipFill>
        <p:spPr>
          <a:xfrm>
            <a:off x="2147776" y="1589"/>
            <a:ext cx="7315201" cy="763955"/>
          </a:xfrm>
          <a:prstGeom prst="rect">
            <a:avLst/>
          </a:prstGeom>
        </p:spPr>
      </p:pic>
    </p:spTree>
    <p:extLst>
      <p:ext uri="{BB962C8B-B14F-4D97-AF65-F5344CB8AC3E}">
        <p14:creationId xmlns:p14="http://schemas.microsoft.com/office/powerpoint/2010/main" val="294759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2454ABD-0EEF-43A5-8967-9AA515861FE8}"/>
              </a:ext>
            </a:extLst>
          </p:cNvPr>
          <p:cNvPicPr>
            <a:picLocks noGrp="1" noChangeAspect="1"/>
          </p:cNvPicPr>
          <p:nvPr>
            <p:ph idx="1"/>
          </p:nvPr>
        </p:nvPicPr>
        <p:blipFill>
          <a:blip r:embed="rId3"/>
          <a:stretch>
            <a:fillRect/>
          </a:stretch>
        </p:blipFill>
        <p:spPr>
          <a:xfrm>
            <a:off x="602145" y="1709091"/>
            <a:ext cx="10306860" cy="2576715"/>
          </a:xfrm>
          <a:prstGeom prst="rect">
            <a:avLst/>
          </a:prstGeom>
        </p:spPr>
      </p:pic>
      <p:pic>
        <p:nvPicPr>
          <p:cNvPr id="7" name="Picture 6">
            <a:extLst>
              <a:ext uri="{FF2B5EF4-FFF2-40B4-BE49-F238E27FC236}">
                <a16:creationId xmlns:a16="http://schemas.microsoft.com/office/drawing/2014/main" id="{1803E75D-4301-466B-B29A-4D52F2C86994}"/>
              </a:ext>
            </a:extLst>
          </p:cNvPr>
          <p:cNvPicPr>
            <a:picLocks noChangeAspect="1"/>
          </p:cNvPicPr>
          <p:nvPr/>
        </p:nvPicPr>
        <p:blipFill>
          <a:blip r:embed="rId4"/>
          <a:stretch>
            <a:fillRect/>
          </a:stretch>
        </p:blipFill>
        <p:spPr>
          <a:xfrm>
            <a:off x="1254642" y="114182"/>
            <a:ext cx="9197163" cy="1200741"/>
          </a:xfrm>
          <a:prstGeom prst="rect">
            <a:avLst/>
          </a:prstGeom>
        </p:spPr>
      </p:pic>
    </p:spTree>
    <p:extLst>
      <p:ext uri="{BB962C8B-B14F-4D97-AF65-F5344CB8AC3E}">
        <p14:creationId xmlns:p14="http://schemas.microsoft.com/office/powerpoint/2010/main" val="69945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E60F8C-55EA-4DE0-9AB5-6BCB5FD0D308}"/>
              </a:ext>
            </a:extLst>
          </p:cNvPr>
          <p:cNvSpPr>
            <a:spLocks noGrp="1"/>
          </p:cNvSpPr>
          <p:nvPr>
            <p:ph idx="1"/>
          </p:nvPr>
        </p:nvSpPr>
        <p:spPr/>
        <p:txBody>
          <a:bodyPr>
            <a:normAutofit/>
          </a:bodyPr>
          <a:lstStyle/>
          <a:p>
            <a:pPr marL="0" indent="0" algn="ctr">
              <a:buNone/>
            </a:pPr>
            <a:r>
              <a:rPr lang="en-US" sz="3200" kern="1200" dirty="0">
                <a:effectLst/>
                <a:latin typeface="Calibri" panose="020F0502020204030204" pitchFamily="34" charset="0"/>
                <a:ea typeface="Calibri" panose="020F0502020204030204" pitchFamily="34" charset="0"/>
              </a:rPr>
              <a:t>Inclusive literacy Classroom</a:t>
            </a:r>
          </a:p>
          <a:p>
            <a:pPr marL="0" indent="0">
              <a:buNone/>
            </a:pPr>
            <a:r>
              <a:rPr lang="en-US" b="0" i="0" dirty="0">
                <a:solidFill>
                  <a:srgbClr val="333333"/>
                </a:solidFill>
                <a:effectLst/>
              </a:rPr>
              <a:t>Visual directions:</a:t>
            </a:r>
          </a:p>
          <a:p>
            <a:pPr algn="l">
              <a:buFont typeface="Arial" panose="020B0604020202020204" pitchFamily="34" charset="0"/>
              <a:buChar char="•"/>
            </a:pPr>
            <a:r>
              <a:rPr lang="en-US" b="0" i="0" dirty="0">
                <a:solidFill>
                  <a:srgbClr val="333333"/>
                </a:solidFill>
                <a:effectLst/>
              </a:rPr>
              <a:t> </a:t>
            </a:r>
            <a:r>
              <a:rPr lang="en-US" b="1" i="0" dirty="0">
                <a:solidFill>
                  <a:srgbClr val="333333"/>
                </a:solidFill>
                <a:effectLst/>
                <a:latin typeface="Kumbh Sans"/>
              </a:rPr>
              <a:t>Activity-based instructions</a:t>
            </a:r>
            <a:r>
              <a:rPr lang="en-US" b="0" i="0" dirty="0">
                <a:solidFill>
                  <a:srgbClr val="333333"/>
                </a:solidFill>
                <a:effectLst/>
                <a:latin typeface="Kumbh Sans"/>
              </a:rPr>
              <a:t> for the whole class that combine words and pictures.</a:t>
            </a:r>
          </a:p>
          <a:p>
            <a:pPr algn="l">
              <a:buFont typeface="Arial" panose="020B0604020202020204" pitchFamily="34" charset="0"/>
              <a:buChar char="•"/>
            </a:pPr>
            <a:r>
              <a:rPr lang="en-US" b="1" i="0" dirty="0">
                <a:solidFill>
                  <a:srgbClr val="333333"/>
                </a:solidFill>
                <a:effectLst/>
                <a:latin typeface="Kumbh Sans"/>
              </a:rPr>
              <a:t>Individualized visual directions</a:t>
            </a:r>
            <a:r>
              <a:rPr lang="en-US" b="0" i="0" dirty="0">
                <a:solidFill>
                  <a:srgbClr val="333333"/>
                </a:solidFill>
                <a:effectLst/>
                <a:latin typeface="Kumbh Sans"/>
              </a:rPr>
              <a:t> for specific activities</a:t>
            </a:r>
          </a:p>
          <a:p>
            <a:pPr algn="l">
              <a:buFont typeface="Arial" panose="020B0604020202020204" pitchFamily="34" charset="0"/>
              <a:buChar char="•"/>
            </a:pPr>
            <a:r>
              <a:rPr lang="en-US" b="1" i="0" dirty="0">
                <a:solidFill>
                  <a:srgbClr val="333333"/>
                </a:solidFill>
                <a:effectLst/>
                <a:latin typeface="Kumbh Sans"/>
              </a:rPr>
              <a:t>Individual visual supports</a:t>
            </a:r>
            <a:r>
              <a:rPr lang="en-US" b="0" i="0" dirty="0">
                <a:solidFill>
                  <a:srgbClr val="333333"/>
                </a:solidFill>
                <a:effectLst/>
                <a:latin typeface="Kumbh Sans"/>
              </a:rPr>
              <a:t> that help students navigate the structure of (classroom)</a:t>
            </a:r>
          </a:p>
          <a:p>
            <a:pPr marL="0" indent="0">
              <a:buNone/>
            </a:pPr>
            <a:r>
              <a:rPr lang="en-US" dirty="0"/>
              <a:t>Reference: https://jillianstarrteaching.com/inclusive-literacy-centers/</a:t>
            </a:r>
          </a:p>
        </p:txBody>
      </p:sp>
      <p:pic>
        <p:nvPicPr>
          <p:cNvPr id="4" name="Picture 3">
            <a:extLst>
              <a:ext uri="{FF2B5EF4-FFF2-40B4-BE49-F238E27FC236}">
                <a16:creationId xmlns:a16="http://schemas.microsoft.com/office/drawing/2014/main" id="{1BD52968-FCCC-44AD-87C1-D5A851DE2D69}"/>
              </a:ext>
            </a:extLst>
          </p:cNvPr>
          <p:cNvPicPr>
            <a:picLocks noChangeAspect="1"/>
          </p:cNvPicPr>
          <p:nvPr/>
        </p:nvPicPr>
        <p:blipFill>
          <a:blip r:embed="rId3"/>
          <a:stretch>
            <a:fillRect/>
          </a:stretch>
        </p:blipFill>
        <p:spPr>
          <a:xfrm>
            <a:off x="1254642" y="114182"/>
            <a:ext cx="9197163" cy="1200741"/>
          </a:xfrm>
          <a:prstGeom prst="rect">
            <a:avLst/>
          </a:prstGeom>
        </p:spPr>
      </p:pic>
    </p:spTree>
    <p:extLst>
      <p:ext uri="{BB962C8B-B14F-4D97-AF65-F5344CB8AC3E}">
        <p14:creationId xmlns:p14="http://schemas.microsoft.com/office/powerpoint/2010/main" val="15169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B1D62-AA72-4B1F-9D15-B24748FEB89B}"/>
              </a:ext>
            </a:extLst>
          </p:cNvPr>
          <p:cNvSpPr>
            <a:spLocks noGrp="1"/>
          </p:cNvSpPr>
          <p:nvPr>
            <p:ph idx="1"/>
          </p:nvPr>
        </p:nvSpPr>
        <p:spPr>
          <a:xfrm>
            <a:off x="770021" y="988829"/>
            <a:ext cx="10583779" cy="5241124"/>
          </a:xfrm>
        </p:spPr>
        <p:txBody>
          <a:bodyPr>
            <a:normAutofit/>
          </a:bodyPr>
          <a:lstStyle/>
          <a:p>
            <a:r>
              <a:rPr lang="en-US" sz="2000" dirty="0"/>
              <a:t>A case of Rafiq and Reshma. They are 12yr and 6yr old respectively.  They have never been to school earlier. They can speak </a:t>
            </a:r>
            <a:r>
              <a:rPr lang="en-US" sz="2000" dirty="0" err="1"/>
              <a:t>Poshto</a:t>
            </a:r>
            <a:r>
              <a:rPr lang="en-US" sz="2000" dirty="0"/>
              <a:t>. They have no idea of either </a:t>
            </a:r>
            <a:r>
              <a:rPr lang="en-US" sz="2000" dirty="0" err="1"/>
              <a:t>Daari</a:t>
            </a:r>
            <a:r>
              <a:rPr lang="en-US" sz="2000" dirty="0"/>
              <a:t> or English. Or for that matter they do not know any other language. What would be their experience in formal classroom and inclusive classroom</a:t>
            </a:r>
          </a:p>
          <a:p>
            <a:endParaRPr lang="en-US" sz="2400" u="sng" dirty="0"/>
          </a:p>
          <a:p>
            <a:endParaRPr lang="en-US" u="sng" dirty="0"/>
          </a:p>
          <a:p>
            <a:endParaRPr lang="en-US" u="sng" dirty="0"/>
          </a:p>
          <a:p>
            <a:endParaRPr lang="en-US" sz="2000" u="sng" dirty="0"/>
          </a:p>
          <a:p>
            <a:endParaRPr lang="en-US" sz="2000" u="sng" dirty="0"/>
          </a:p>
          <a:p>
            <a:endParaRPr lang="en-US" sz="2000" u="sng" dirty="0"/>
          </a:p>
          <a:p>
            <a:endParaRPr lang="en-US" sz="2000" u="sng" dirty="0"/>
          </a:p>
          <a:p>
            <a:endParaRPr lang="en-US" sz="2000" u="sng" dirty="0"/>
          </a:p>
          <a:p>
            <a:endParaRPr lang="en-US" sz="2000" u="sng" dirty="0"/>
          </a:p>
          <a:p>
            <a:endParaRPr lang="en-US" sz="2000" u="sng" dirty="0">
              <a:hlinkClick r:id="rId3"/>
            </a:endParaRPr>
          </a:p>
        </p:txBody>
      </p:sp>
      <p:pic>
        <p:nvPicPr>
          <p:cNvPr id="4" name="Picture 3">
            <a:extLst>
              <a:ext uri="{FF2B5EF4-FFF2-40B4-BE49-F238E27FC236}">
                <a16:creationId xmlns:a16="http://schemas.microsoft.com/office/drawing/2014/main" id="{A4700B95-AA7B-4588-BE63-F226E2C1E0CA}"/>
              </a:ext>
            </a:extLst>
          </p:cNvPr>
          <p:cNvPicPr>
            <a:picLocks noChangeAspect="1"/>
          </p:cNvPicPr>
          <p:nvPr/>
        </p:nvPicPr>
        <p:blipFill>
          <a:blip r:embed="rId4"/>
          <a:stretch>
            <a:fillRect/>
          </a:stretch>
        </p:blipFill>
        <p:spPr>
          <a:xfrm>
            <a:off x="1254642" y="114183"/>
            <a:ext cx="9197163" cy="874646"/>
          </a:xfrm>
          <a:prstGeom prst="rect">
            <a:avLst/>
          </a:prstGeom>
        </p:spPr>
      </p:pic>
      <p:graphicFrame>
        <p:nvGraphicFramePr>
          <p:cNvPr id="5" name="Table 5">
            <a:extLst>
              <a:ext uri="{FF2B5EF4-FFF2-40B4-BE49-F238E27FC236}">
                <a16:creationId xmlns:a16="http://schemas.microsoft.com/office/drawing/2014/main" id="{4BA9D0BC-72F0-4D6C-B486-5011ACC0304C}"/>
              </a:ext>
            </a:extLst>
          </p:cNvPr>
          <p:cNvGraphicFramePr>
            <a:graphicFrameLocks noGrp="1"/>
          </p:cNvGraphicFramePr>
          <p:nvPr>
            <p:extLst>
              <p:ext uri="{D42A27DB-BD31-4B8C-83A1-F6EECF244321}">
                <p14:modId xmlns:p14="http://schemas.microsoft.com/office/powerpoint/2010/main" val="1435183873"/>
              </p:ext>
            </p:extLst>
          </p:nvPr>
        </p:nvGraphicFramePr>
        <p:xfrm>
          <a:off x="1254642" y="2190509"/>
          <a:ext cx="9020326" cy="2837763"/>
        </p:xfrm>
        <a:graphic>
          <a:graphicData uri="http://schemas.openxmlformats.org/drawingml/2006/table">
            <a:tbl>
              <a:tblPr firstRow="1" bandRow="1">
                <a:tableStyleId>{5C22544A-7EE6-4342-B048-85BDC9FD1C3A}</a:tableStyleId>
              </a:tblPr>
              <a:tblGrid>
                <a:gridCol w="4510163">
                  <a:extLst>
                    <a:ext uri="{9D8B030D-6E8A-4147-A177-3AD203B41FA5}">
                      <a16:colId xmlns:a16="http://schemas.microsoft.com/office/drawing/2014/main" val="1730084993"/>
                    </a:ext>
                  </a:extLst>
                </a:gridCol>
                <a:gridCol w="4510163">
                  <a:extLst>
                    <a:ext uri="{9D8B030D-6E8A-4147-A177-3AD203B41FA5}">
                      <a16:colId xmlns:a16="http://schemas.microsoft.com/office/drawing/2014/main" val="2422493175"/>
                    </a:ext>
                  </a:extLst>
                </a:gridCol>
              </a:tblGrid>
              <a:tr h="945921">
                <a:tc>
                  <a:txBody>
                    <a:bodyPr/>
                    <a:lstStyle/>
                    <a:p>
                      <a:r>
                        <a:rPr lang="en-IN" dirty="0"/>
                        <a:t>Formal classroom</a:t>
                      </a:r>
                      <a:endParaRPr lang="en-US" dirty="0"/>
                    </a:p>
                  </a:txBody>
                  <a:tcPr/>
                </a:tc>
                <a:tc>
                  <a:txBody>
                    <a:bodyPr/>
                    <a:lstStyle/>
                    <a:p>
                      <a:r>
                        <a:rPr lang="en-IN" dirty="0"/>
                        <a:t>Inclusive classroom</a:t>
                      </a:r>
                      <a:endParaRPr lang="en-US" dirty="0"/>
                    </a:p>
                  </a:txBody>
                  <a:tcPr/>
                </a:tc>
                <a:extLst>
                  <a:ext uri="{0D108BD9-81ED-4DB2-BD59-A6C34878D82A}">
                    <a16:rowId xmlns:a16="http://schemas.microsoft.com/office/drawing/2014/main" val="2834847228"/>
                  </a:ext>
                </a:extLst>
              </a:tr>
              <a:tr h="945921">
                <a:tc>
                  <a:txBody>
                    <a:bodyPr/>
                    <a:lstStyle/>
                    <a:p>
                      <a:r>
                        <a:rPr lang="en-IN" dirty="0"/>
                        <a:t>I</a:t>
                      </a:r>
                      <a:endParaRPr lang="en-US" dirty="0"/>
                    </a:p>
                  </a:txBody>
                  <a:tcPr/>
                </a:tc>
                <a:tc>
                  <a:txBody>
                    <a:bodyPr/>
                    <a:lstStyle/>
                    <a:p>
                      <a:endParaRPr lang="en-US"/>
                    </a:p>
                  </a:txBody>
                  <a:tcPr/>
                </a:tc>
                <a:extLst>
                  <a:ext uri="{0D108BD9-81ED-4DB2-BD59-A6C34878D82A}">
                    <a16:rowId xmlns:a16="http://schemas.microsoft.com/office/drawing/2014/main" val="3121275097"/>
                  </a:ext>
                </a:extLst>
              </a:tr>
              <a:tr h="94592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32382810"/>
                  </a:ext>
                </a:extLst>
              </a:tr>
            </a:tbl>
          </a:graphicData>
        </a:graphic>
      </p:graphicFrame>
    </p:spTree>
    <p:extLst>
      <p:ext uri="{BB962C8B-B14F-4D97-AF65-F5344CB8AC3E}">
        <p14:creationId xmlns:p14="http://schemas.microsoft.com/office/powerpoint/2010/main" val="236863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1ADE994F-52E5-49AE-888A-E2EE475744D7}"/>
              </a:ext>
            </a:extLst>
          </p:cNvPr>
          <p:cNvGraphicFramePr>
            <a:graphicFrameLocks noGrp="1"/>
          </p:cNvGraphicFramePr>
          <p:nvPr>
            <p:extLst>
              <p:ext uri="{D42A27DB-BD31-4B8C-83A1-F6EECF244321}">
                <p14:modId xmlns:p14="http://schemas.microsoft.com/office/powerpoint/2010/main" val="1021661459"/>
              </p:ext>
            </p:extLst>
          </p:nvPr>
        </p:nvGraphicFramePr>
        <p:xfrm>
          <a:off x="499730" y="1330038"/>
          <a:ext cx="10536865" cy="5209576"/>
        </p:xfrm>
        <a:graphic>
          <a:graphicData uri="http://schemas.openxmlformats.org/drawingml/2006/table">
            <a:tbl>
              <a:tblPr firstRow="1" bandRow="1">
                <a:tableStyleId>{5C22544A-7EE6-4342-B048-85BDC9FD1C3A}</a:tableStyleId>
              </a:tblPr>
              <a:tblGrid>
                <a:gridCol w="1850065">
                  <a:extLst>
                    <a:ext uri="{9D8B030D-6E8A-4147-A177-3AD203B41FA5}">
                      <a16:colId xmlns:a16="http://schemas.microsoft.com/office/drawing/2014/main" val="91690993"/>
                    </a:ext>
                  </a:extLst>
                </a:gridCol>
                <a:gridCol w="727878">
                  <a:extLst>
                    <a:ext uri="{9D8B030D-6E8A-4147-A177-3AD203B41FA5}">
                      <a16:colId xmlns:a16="http://schemas.microsoft.com/office/drawing/2014/main" val="647029764"/>
                    </a:ext>
                  </a:extLst>
                </a:gridCol>
                <a:gridCol w="739415">
                  <a:extLst>
                    <a:ext uri="{9D8B030D-6E8A-4147-A177-3AD203B41FA5}">
                      <a16:colId xmlns:a16="http://schemas.microsoft.com/office/drawing/2014/main" val="57617112"/>
                    </a:ext>
                  </a:extLst>
                </a:gridCol>
                <a:gridCol w="988828">
                  <a:extLst>
                    <a:ext uri="{9D8B030D-6E8A-4147-A177-3AD203B41FA5}">
                      <a16:colId xmlns:a16="http://schemas.microsoft.com/office/drawing/2014/main" val="3253599652"/>
                    </a:ext>
                  </a:extLst>
                </a:gridCol>
                <a:gridCol w="1116419">
                  <a:extLst>
                    <a:ext uri="{9D8B030D-6E8A-4147-A177-3AD203B41FA5}">
                      <a16:colId xmlns:a16="http://schemas.microsoft.com/office/drawing/2014/main" val="2649755904"/>
                    </a:ext>
                  </a:extLst>
                </a:gridCol>
                <a:gridCol w="999460">
                  <a:extLst>
                    <a:ext uri="{9D8B030D-6E8A-4147-A177-3AD203B41FA5}">
                      <a16:colId xmlns:a16="http://schemas.microsoft.com/office/drawing/2014/main" val="563413670"/>
                    </a:ext>
                  </a:extLst>
                </a:gridCol>
                <a:gridCol w="1020726">
                  <a:extLst>
                    <a:ext uri="{9D8B030D-6E8A-4147-A177-3AD203B41FA5}">
                      <a16:colId xmlns:a16="http://schemas.microsoft.com/office/drawing/2014/main" val="2142681113"/>
                    </a:ext>
                  </a:extLst>
                </a:gridCol>
                <a:gridCol w="1191495">
                  <a:extLst>
                    <a:ext uri="{9D8B030D-6E8A-4147-A177-3AD203B41FA5}">
                      <a16:colId xmlns:a16="http://schemas.microsoft.com/office/drawing/2014/main" val="107734263"/>
                    </a:ext>
                  </a:extLst>
                </a:gridCol>
                <a:gridCol w="711733">
                  <a:extLst>
                    <a:ext uri="{9D8B030D-6E8A-4147-A177-3AD203B41FA5}">
                      <a16:colId xmlns:a16="http://schemas.microsoft.com/office/drawing/2014/main" val="2698137155"/>
                    </a:ext>
                  </a:extLst>
                </a:gridCol>
                <a:gridCol w="1190846">
                  <a:extLst>
                    <a:ext uri="{9D8B030D-6E8A-4147-A177-3AD203B41FA5}">
                      <a16:colId xmlns:a16="http://schemas.microsoft.com/office/drawing/2014/main" val="4162945900"/>
                    </a:ext>
                  </a:extLst>
                </a:gridCol>
              </a:tblGrid>
              <a:tr h="611376">
                <a:tc>
                  <a:txBody>
                    <a:bodyPr/>
                    <a:lstStyle/>
                    <a:p>
                      <a:r>
                        <a:rPr lang="en-US" sz="1200" b="1" dirty="0"/>
                        <a:t>Inclusive school indicators</a:t>
                      </a:r>
                    </a:p>
                    <a:p>
                      <a:r>
                        <a:rPr lang="en-US" sz="1200" b="1" dirty="0">
                          <a:latin typeface="Calibri" panose="020F0502020204030204" pitchFamily="34" charset="0"/>
                          <a:cs typeface="Calibri" panose="020F0502020204030204" pitchFamily="34" charset="0"/>
                        </a:rPr>
                        <a:t>→barriers</a:t>
                      </a:r>
                    </a:p>
                    <a:p>
                      <a:r>
                        <a:rPr lang="en-US" sz="1200" b="1" dirty="0">
                          <a:latin typeface="Calibri" panose="020F0502020204030204" pitchFamily="34" charset="0"/>
                          <a:cs typeface="Calibri" panose="020F0502020204030204" pitchFamily="34" charset="0"/>
                        </a:rPr>
                        <a:t>↓variable/diversity</a:t>
                      </a:r>
                      <a:endParaRPr lang="en-US" sz="1200" b="1" dirty="0"/>
                    </a:p>
                  </a:txBody>
                  <a:tcPr/>
                </a:tc>
                <a:tc>
                  <a:txBody>
                    <a:bodyPr/>
                    <a:lstStyle/>
                    <a:p>
                      <a:r>
                        <a:rPr lang="en-US" sz="1200" dirty="0"/>
                        <a:t>Social</a:t>
                      </a:r>
                    </a:p>
                  </a:txBody>
                  <a:tcPr/>
                </a:tc>
                <a:tc>
                  <a:txBody>
                    <a:bodyPr/>
                    <a:lstStyle/>
                    <a:p>
                      <a:r>
                        <a:rPr lang="en-US" sz="1200" dirty="0"/>
                        <a:t>cultural</a:t>
                      </a:r>
                    </a:p>
                  </a:txBody>
                  <a:tcPr/>
                </a:tc>
                <a:tc>
                  <a:txBody>
                    <a:bodyPr/>
                    <a:lstStyle/>
                    <a:p>
                      <a:r>
                        <a:rPr lang="en-US" sz="1200" dirty="0"/>
                        <a:t>Institutional</a:t>
                      </a:r>
                    </a:p>
                  </a:txBody>
                  <a:tcPr/>
                </a:tc>
                <a:tc>
                  <a:txBody>
                    <a:bodyPr/>
                    <a:lstStyle/>
                    <a:p>
                      <a:r>
                        <a:rPr lang="en-US" sz="1200" dirty="0"/>
                        <a:t>Emotional and cognitive</a:t>
                      </a:r>
                    </a:p>
                  </a:txBody>
                  <a:tcPr/>
                </a:tc>
                <a:tc>
                  <a:txBody>
                    <a:bodyPr/>
                    <a:lstStyle/>
                    <a:p>
                      <a:r>
                        <a:rPr lang="en-US" sz="1200" dirty="0"/>
                        <a:t>Physical  and cognitive</a:t>
                      </a:r>
                    </a:p>
                  </a:txBody>
                  <a:tcPr/>
                </a:tc>
                <a:tc>
                  <a:txBody>
                    <a:bodyPr/>
                    <a:lstStyle/>
                    <a:p>
                      <a:r>
                        <a:rPr lang="en-US" sz="1200" dirty="0"/>
                        <a:t>instructional</a:t>
                      </a:r>
                    </a:p>
                  </a:txBody>
                  <a:tcPr/>
                </a:tc>
                <a:tc>
                  <a:txBody>
                    <a:bodyPr/>
                    <a:lstStyle/>
                    <a:p>
                      <a:r>
                        <a:rPr lang="en-US" sz="1200" dirty="0"/>
                        <a:t>economic</a:t>
                      </a:r>
                    </a:p>
                  </a:txBody>
                  <a:tcPr/>
                </a:tc>
                <a:tc>
                  <a:txBody>
                    <a:bodyPr/>
                    <a:lstStyle/>
                    <a:p>
                      <a:r>
                        <a:rPr lang="en-US" sz="1200" dirty="0"/>
                        <a:t>gender</a:t>
                      </a:r>
                    </a:p>
                  </a:txBody>
                  <a:tcPr/>
                </a:tc>
                <a:tc>
                  <a:txBody>
                    <a:bodyPr/>
                    <a:lstStyle/>
                    <a:p>
                      <a:r>
                        <a:rPr lang="en-US" sz="1200" dirty="0"/>
                        <a:t>infrastructure</a:t>
                      </a:r>
                    </a:p>
                  </a:txBody>
                  <a:tcPr/>
                </a:tc>
                <a:extLst>
                  <a:ext uri="{0D108BD9-81ED-4DB2-BD59-A6C34878D82A}">
                    <a16:rowId xmlns:a16="http://schemas.microsoft.com/office/drawing/2014/main" val="2493670029"/>
                  </a:ext>
                </a:extLst>
              </a:tr>
              <a:tr h="335021">
                <a:tc>
                  <a:txBody>
                    <a:bodyPr/>
                    <a:lstStyle/>
                    <a:p>
                      <a:r>
                        <a:rPr lang="en-US" sz="1200" b="1" dirty="0">
                          <a:solidFill>
                            <a:schemeClr val="accent2">
                              <a:lumMod val="50000"/>
                            </a:schemeClr>
                          </a:solidFill>
                        </a:rPr>
                        <a:t>girls</a:t>
                      </a:r>
                    </a:p>
                  </a:txBody>
                  <a:tcPr/>
                </a:tc>
                <a:tc>
                  <a:txBody>
                    <a:bodyPr/>
                    <a:lstStyle/>
                    <a:p>
                      <a:r>
                        <a:rPr lang="en-IN" sz="1200" dirty="0">
                          <a:solidFill>
                            <a:schemeClr val="accent2">
                              <a:lumMod val="50000"/>
                            </a:schemeClr>
                          </a:solidFill>
                        </a:rPr>
                        <a:t>Awareness drive in community</a:t>
                      </a:r>
                      <a:endParaRPr lang="en-US" sz="1200" dirty="0">
                        <a:solidFill>
                          <a:schemeClr val="accent2">
                            <a:lumMod val="50000"/>
                          </a:schemeClr>
                        </a:solidFill>
                      </a:endParaRPr>
                    </a:p>
                  </a:txBody>
                  <a:tcPr/>
                </a:tc>
                <a:tc>
                  <a:txBody>
                    <a:bodyPr/>
                    <a:lstStyle/>
                    <a:p>
                      <a:r>
                        <a:rPr lang="en-IN" sz="1200" dirty="0">
                          <a:solidFill>
                            <a:schemeClr val="accent2">
                              <a:lumMod val="50000"/>
                            </a:schemeClr>
                          </a:solidFill>
                        </a:rPr>
                        <a:t>Allow students to wear which ever dress code accepted</a:t>
                      </a:r>
                      <a:endParaRPr lang="en-US" sz="1200" dirty="0">
                        <a:solidFill>
                          <a:schemeClr val="accent2">
                            <a:lumMod val="50000"/>
                          </a:schemeClr>
                        </a:solidFill>
                      </a:endParaRPr>
                    </a:p>
                  </a:txBody>
                  <a:tcPr/>
                </a:tc>
                <a:tc>
                  <a:txBody>
                    <a:bodyPr/>
                    <a:lstStyle/>
                    <a:p>
                      <a:r>
                        <a:rPr lang="en-IN" sz="1200" dirty="0">
                          <a:solidFill>
                            <a:schemeClr val="accent2">
                              <a:lumMod val="50000"/>
                            </a:schemeClr>
                          </a:solidFill>
                        </a:rPr>
                        <a:t>Appoint women teachers</a:t>
                      </a:r>
                      <a:endParaRPr lang="en-US" sz="1200" dirty="0">
                        <a:solidFill>
                          <a:schemeClr val="accent2">
                            <a:lumMod val="50000"/>
                          </a:schemeClr>
                        </a:solidFill>
                      </a:endParaRPr>
                    </a:p>
                  </a:txBody>
                  <a:tcPr/>
                </a:tc>
                <a:tc>
                  <a:txBody>
                    <a:bodyPr/>
                    <a:lstStyle/>
                    <a:p>
                      <a:r>
                        <a:rPr lang="en-IN" sz="1200" dirty="0">
                          <a:solidFill>
                            <a:schemeClr val="accent2">
                              <a:lumMod val="50000"/>
                            </a:schemeClr>
                          </a:solidFill>
                        </a:rPr>
                        <a:t>Attendance not rigid</a:t>
                      </a:r>
                      <a:endParaRPr lang="en-US" sz="1200" dirty="0">
                        <a:solidFill>
                          <a:schemeClr val="accent2">
                            <a:lumMod val="50000"/>
                          </a:schemeClr>
                        </a:solidFill>
                      </a:endParaRPr>
                    </a:p>
                  </a:txBody>
                  <a:tcPr/>
                </a:tc>
                <a:tc>
                  <a:txBody>
                    <a:bodyPr/>
                    <a:lstStyle/>
                    <a:p>
                      <a:endParaRPr lang="en-US" sz="1200" dirty="0">
                        <a:solidFill>
                          <a:schemeClr val="accent2">
                            <a:lumMod val="50000"/>
                          </a:schemeClr>
                        </a:solidFill>
                      </a:endParaRPr>
                    </a:p>
                  </a:txBody>
                  <a:tcPr/>
                </a:tc>
                <a:tc>
                  <a:txBody>
                    <a:bodyPr/>
                    <a:lstStyle/>
                    <a:p>
                      <a:r>
                        <a:rPr lang="en-IN" sz="1200" dirty="0">
                          <a:solidFill>
                            <a:schemeClr val="accent2">
                              <a:lumMod val="50000"/>
                            </a:schemeClr>
                          </a:solidFill>
                        </a:rPr>
                        <a:t>Teacher instruction is bias free</a:t>
                      </a:r>
                      <a:endParaRPr lang="en-US" sz="1200" dirty="0">
                        <a:solidFill>
                          <a:schemeClr val="accent2">
                            <a:lumMod val="50000"/>
                          </a:schemeClr>
                        </a:solidFill>
                      </a:endParaRPr>
                    </a:p>
                  </a:txBody>
                  <a:tcPr/>
                </a:tc>
                <a:tc>
                  <a:txBody>
                    <a:bodyPr/>
                    <a:lstStyle/>
                    <a:p>
                      <a:r>
                        <a:rPr lang="en-IN" sz="1200" dirty="0" err="1">
                          <a:solidFill>
                            <a:schemeClr val="accent2">
                              <a:lumMod val="50000"/>
                            </a:schemeClr>
                          </a:solidFill>
                        </a:rPr>
                        <a:t>Freeship</a:t>
                      </a:r>
                      <a:r>
                        <a:rPr lang="en-IN" sz="1200" dirty="0">
                          <a:solidFill>
                            <a:schemeClr val="accent2">
                              <a:lumMod val="50000"/>
                            </a:schemeClr>
                          </a:solidFill>
                        </a:rPr>
                        <a:t>/scholarship</a:t>
                      </a:r>
                      <a:endParaRPr lang="en-US" sz="1200" dirty="0">
                        <a:solidFill>
                          <a:schemeClr val="accent2">
                            <a:lumMod val="50000"/>
                          </a:schemeClr>
                        </a:solidFill>
                      </a:endParaRPr>
                    </a:p>
                  </a:txBody>
                  <a:tcPr/>
                </a:tc>
                <a:tc>
                  <a:txBody>
                    <a:bodyPr/>
                    <a:lstStyle/>
                    <a:p>
                      <a:r>
                        <a:rPr lang="en-IN" sz="1200" dirty="0">
                          <a:solidFill>
                            <a:schemeClr val="accent2">
                              <a:lumMod val="50000"/>
                            </a:schemeClr>
                          </a:solidFill>
                        </a:rPr>
                        <a:t>Avoid unconscious discrimination: text book </a:t>
                      </a:r>
                      <a:r>
                        <a:rPr lang="en-IN" sz="1200" dirty="0" err="1">
                          <a:solidFill>
                            <a:schemeClr val="accent2">
                              <a:lumMod val="50000"/>
                            </a:schemeClr>
                          </a:solidFill>
                        </a:rPr>
                        <a:t>oictures</a:t>
                      </a:r>
                      <a:endParaRPr lang="en-US" sz="1200" dirty="0">
                        <a:solidFill>
                          <a:schemeClr val="accent2">
                            <a:lumMod val="50000"/>
                          </a:schemeClr>
                        </a:solidFill>
                      </a:endParaRPr>
                    </a:p>
                  </a:txBody>
                  <a:tcPr/>
                </a:tc>
                <a:tc>
                  <a:txBody>
                    <a:bodyPr/>
                    <a:lstStyle/>
                    <a:p>
                      <a:r>
                        <a:rPr lang="en-IN" sz="1200" dirty="0">
                          <a:solidFill>
                            <a:schemeClr val="accent2">
                              <a:lumMod val="50000"/>
                            </a:schemeClr>
                          </a:solidFill>
                        </a:rPr>
                        <a:t>Separate washrooms</a:t>
                      </a:r>
                      <a:endParaRPr lang="en-US" sz="1200" dirty="0">
                        <a:solidFill>
                          <a:schemeClr val="accent2">
                            <a:lumMod val="50000"/>
                          </a:schemeClr>
                        </a:solidFill>
                      </a:endParaRPr>
                    </a:p>
                  </a:txBody>
                  <a:tcPr/>
                </a:tc>
                <a:extLst>
                  <a:ext uri="{0D108BD9-81ED-4DB2-BD59-A6C34878D82A}">
                    <a16:rowId xmlns:a16="http://schemas.microsoft.com/office/drawing/2014/main" val="436719880"/>
                  </a:ext>
                </a:extLst>
              </a:tr>
              <a:tr h="318976">
                <a:tc>
                  <a:txBody>
                    <a:bodyPr/>
                    <a:lstStyle/>
                    <a:p>
                      <a:r>
                        <a:rPr lang="en-US" sz="1200" b="1" dirty="0"/>
                        <a:t>boys</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188425416"/>
                  </a:ext>
                </a:extLst>
              </a:tr>
              <a:tr h="353001">
                <a:tc>
                  <a:txBody>
                    <a:bodyPr/>
                    <a:lstStyle/>
                    <a:p>
                      <a:r>
                        <a:rPr lang="en-US" sz="1200" b="1" dirty="0"/>
                        <a:t>Physical disability</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815263027"/>
                  </a:ext>
                </a:extLst>
              </a:tr>
              <a:tr h="316851">
                <a:tc>
                  <a:txBody>
                    <a:bodyPr/>
                    <a:lstStyle/>
                    <a:p>
                      <a:r>
                        <a:rPr lang="en-US" sz="1200" b="1" dirty="0"/>
                        <a:t>Intellectual diversity</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532548671"/>
                  </a:ext>
                </a:extLst>
              </a:tr>
              <a:tr h="329609">
                <a:tc>
                  <a:txBody>
                    <a:bodyPr/>
                    <a:lstStyle/>
                    <a:p>
                      <a:r>
                        <a:rPr lang="en-US" sz="1200" b="1" dirty="0"/>
                        <a:t>Displaced/immigrants</a:t>
                      </a:r>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787079586"/>
                  </a:ext>
                </a:extLst>
              </a:tr>
              <a:tr h="297711">
                <a:tc>
                  <a:txBody>
                    <a:bodyPr/>
                    <a:lstStyle/>
                    <a:p>
                      <a:r>
                        <a:rPr lang="en-US" sz="1200" b="1" dirty="0"/>
                        <a:t>Teachers</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377812965"/>
                  </a:ext>
                </a:extLst>
              </a:tr>
              <a:tr h="393028">
                <a:tc>
                  <a:txBody>
                    <a:bodyPr/>
                    <a:lstStyle/>
                    <a:p>
                      <a:r>
                        <a:rPr lang="en-US" sz="1200" b="1" dirty="0"/>
                        <a:t>Learning resources</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03898728"/>
                  </a:ext>
                </a:extLst>
              </a:tr>
              <a:tr h="137160">
                <a:tc>
                  <a:txBody>
                    <a:bodyPr/>
                    <a:lstStyle/>
                    <a:p>
                      <a:endParaRPr lang="en-US" sz="1200" b="1"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312629828"/>
                  </a:ext>
                </a:extLst>
              </a:tr>
              <a:tr h="137160">
                <a:tc>
                  <a:txBody>
                    <a:bodyPr/>
                    <a:lstStyle/>
                    <a:p>
                      <a:endParaRPr lang="en-US" sz="1200" b="1"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628085135"/>
                  </a:ext>
                </a:extLst>
              </a:tr>
              <a:tr h="196514">
                <a:tc>
                  <a:txBody>
                    <a:bodyPr/>
                    <a:lstStyle/>
                    <a:p>
                      <a:endParaRPr lang="en-US" sz="1200" b="1"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400818438"/>
                  </a:ext>
                </a:extLst>
              </a:tr>
            </a:tbl>
          </a:graphicData>
        </a:graphic>
      </p:graphicFrame>
      <p:pic>
        <p:nvPicPr>
          <p:cNvPr id="3" name="Picture 2">
            <a:extLst>
              <a:ext uri="{FF2B5EF4-FFF2-40B4-BE49-F238E27FC236}">
                <a16:creationId xmlns:a16="http://schemas.microsoft.com/office/drawing/2014/main" id="{6D9F9B8A-EB8E-4440-8442-409280A2DE45}"/>
              </a:ext>
            </a:extLst>
          </p:cNvPr>
          <p:cNvPicPr>
            <a:picLocks noChangeAspect="1"/>
          </p:cNvPicPr>
          <p:nvPr/>
        </p:nvPicPr>
        <p:blipFill>
          <a:blip r:embed="rId3"/>
          <a:stretch>
            <a:fillRect/>
          </a:stretch>
        </p:blipFill>
        <p:spPr>
          <a:xfrm>
            <a:off x="1613570" y="280066"/>
            <a:ext cx="8604317" cy="676864"/>
          </a:xfrm>
          <a:prstGeom prst="rect">
            <a:avLst/>
          </a:prstGeom>
        </p:spPr>
      </p:pic>
    </p:spTree>
    <p:extLst>
      <p:ext uri="{BB962C8B-B14F-4D97-AF65-F5344CB8AC3E}">
        <p14:creationId xmlns:p14="http://schemas.microsoft.com/office/powerpoint/2010/main" val="1304205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FB976D-52EA-44BD-AA68-1D336B62B474}"/>
              </a:ext>
            </a:extLst>
          </p:cNvPr>
          <p:cNvPicPr>
            <a:picLocks noChangeAspect="1"/>
          </p:cNvPicPr>
          <p:nvPr/>
        </p:nvPicPr>
        <p:blipFill>
          <a:blip r:embed="rId3"/>
          <a:stretch>
            <a:fillRect/>
          </a:stretch>
        </p:blipFill>
        <p:spPr>
          <a:xfrm>
            <a:off x="2211571" y="273817"/>
            <a:ext cx="7145079" cy="994986"/>
          </a:xfrm>
          <a:prstGeom prst="rect">
            <a:avLst/>
          </a:prstGeom>
        </p:spPr>
      </p:pic>
      <p:sp>
        <p:nvSpPr>
          <p:cNvPr id="5" name="Content Placeholder 4">
            <a:extLst>
              <a:ext uri="{FF2B5EF4-FFF2-40B4-BE49-F238E27FC236}">
                <a16:creationId xmlns:a16="http://schemas.microsoft.com/office/drawing/2014/main" id="{48F14E8D-6D70-4FE0-B2F5-9129FC65E5AF}"/>
              </a:ext>
            </a:extLst>
          </p:cNvPr>
          <p:cNvSpPr>
            <a:spLocks noGrp="1"/>
          </p:cNvSpPr>
          <p:nvPr>
            <p:ph idx="1"/>
          </p:nvPr>
        </p:nvSpPr>
        <p:spPr/>
        <p:txBody>
          <a:bodyPr/>
          <a:lstStyle/>
          <a:p>
            <a:r>
              <a:rPr lang="en-US" dirty="0">
                <a:hlinkClick r:id="rId4"/>
              </a:rPr>
              <a:t>https://www.unicef.org/afghanistan/stories/learning-today-inspiring-tomorrow</a:t>
            </a:r>
            <a:endParaRPr lang="en-US" dirty="0"/>
          </a:p>
          <a:p>
            <a:pPr marL="0" indent="0">
              <a:buNone/>
            </a:pPr>
            <a:r>
              <a:rPr lang="en-US" dirty="0"/>
              <a:t>Download the above hard copy of the article or read online</a:t>
            </a:r>
          </a:p>
        </p:txBody>
      </p:sp>
    </p:spTree>
    <p:extLst>
      <p:ext uri="{BB962C8B-B14F-4D97-AF65-F5344CB8AC3E}">
        <p14:creationId xmlns:p14="http://schemas.microsoft.com/office/powerpoint/2010/main" val="255184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FAE0-6D96-4FFC-A992-7AEF3D450993}"/>
              </a:ext>
            </a:extLst>
          </p:cNvPr>
          <p:cNvSpPr>
            <a:spLocks noGrp="1"/>
          </p:cNvSpPr>
          <p:nvPr>
            <p:ph type="title"/>
          </p:nvPr>
        </p:nvSpPr>
        <p:spPr>
          <a:xfrm>
            <a:off x="2705100" y="1296987"/>
            <a:ext cx="5905500" cy="284163"/>
          </a:xfrm>
        </p:spPr>
        <p:txBody>
          <a:bodyPr>
            <a:normAutofit fontScale="90000"/>
          </a:bodyPr>
          <a:lstStyle/>
          <a:p>
            <a:r>
              <a:rPr lang="en-US" sz="3600" dirty="0"/>
              <a:t>Structured Reflection session</a:t>
            </a:r>
          </a:p>
        </p:txBody>
      </p:sp>
      <p:graphicFrame>
        <p:nvGraphicFramePr>
          <p:cNvPr id="7" name="Table 7">
            <a:extLst>
              <a:ext uri="{FF2B5EF4-FFF2-40B4-BE49-F238E27FC236}">
                <a16:creationId xmlns:a16="http://schemas.microsoft.com/office/drawing/2014/main" id="{A024E1AE-0070-436A-BFAB-DD8AD65BF36D}"/>
              </a:ext>
            </a:extLst>
          </p:cNvPr>
          <p:cNvGraphicFramePr>
            <a:graphicFrameLocks noGrp="1"/>
          </p:cNvGraphicFramePr>
          <p:nvPr>
            <p:ph idx="1"/>
          </p:nvPr>
        </p:nvGraphicFramePr>
        <p:xfrm>
          <a:off x="838200" y="1825624"/>
          <a:ext cx="10972800" cy="5032375"/>
        </p:xfrm>
        <a:graphic>
          <a:graphicData uri="http://schemas.openxmlformats.org/drawingml/2006/table">
            <a:tbl>
              <a:tblPr firstRow="1" bandRow="1">
                <a:tableStyleId>{5C22544A-7EE6-4342-B048-85BDC9FD1C3A}</a:tableStyleId>
              </a:tblPr>
              <a:tblGrid>
                <a:gridCol w="2683566">
                  <a:extLst>
                    <a:ext uri="{9D8B030D-6E8A-4147-A177-3AD203B41FA5}">
                      <a16:colId xmlns:a16="http://schemas.microsoft.com/office/drawing/2014/main" val="3190281896"/>
                    </a:ext>
                  </a:extLst>
                </a:gridCol>
                <a:gridCol w="4472610">
                  <a:extLst>
                    <a:ext uri="{9D8B030D-6E8A-4147-A177-3AD203B41FA5}">
                      <a16:colId xmlns:a16="http://schemas.microsoft.com/office/drawing/2014/main" val="1853982526"/>
                    </a:ext>
                  </a:extLst>
                </a:gridCol>
                <a:gridCol w="3816624">
                  <a:extLst>
                    <a:ext uri="{9D8B030D-6E8A-4147-A177-3AD203B41FA5}">
                      <a16:colId xmlns:a16="http://schemas.microsoft.com/office/drawing/2014/main" val="3700279369"/>
                    </a:ext>
                  </a:extLst>
                </a:gridCol>
              </a:tblGrid>
              <a:tr h="399743">
                <a:tc>
                  <a:txBody>
                    <a:bodyPr/>
                    <a:lstStyle/>
                    <a:p>
                      <a:r>
                        <a:rPr lang="en-US" dirty="0"/>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Why/What/Which/When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So 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842112"/>
                  </a:ext>
                </a:extLst>
              </a:tr>
              <a:tr h="689967">
                <a:tc>
                  <a:txBody>
                    <a:bodyPr/>
                    <a:lstStyle/>
                    <a:p>
                      <a:r>
                        <a:rPr lang="en-US" dirty="0"/>
                        <a:t>Positive emotion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went well for you?</a:t>
                      </a:r>
                    </a:p>
                    <a:p>
                      <a:r>
                        <a:rPr lang="en-US" dirty="0"/>
                        <a:t>Feedback for the facilitator’s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872150"/>
                  </a:ext>
                </a:extLst>
              </a:tr>
              <a:tr h="985666">
                <a:tc>
                  <a:txBody>
                    <a:bodyPr/>
                    <a:lstStyle/>
                    <a:p>
                      <a:r>
                        <a:rPr lang="en-US" dirty="0"/>
                        <a:t>involvement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Which activity gave you insights? </a:t>
                      </a:r>
                    </a:p>
                    <a:p>
                      <a:r>
                        <a:rPr lang="en-US" dirty="0"/>
                        <a:t>Which activity kept you engaged?</a:t>
                      </a:r>
                    </a:p>
                    <a:p>
                      <a:r>
                        <a:rPr lang="en-US" dirty="0"/>
                        <a:t>Which aspect were difficult/easy?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192532"/>
                  </a:ext>
                </a:extLst>
              </a:tr>
              <a:tr h="985666">
                <a:tc>
                  <a:txBody>
                    <a:bodyPr/>
                    <a:lstStyle/>
                    <a:p>
                      <a:r>
                        <a:rPr lang="en-US" dirty="0"/>
                        <a:t>Peer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was your experience in communicating? With facilitator/coparticipants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418242"/>
                  </a:ext>
                </a:extLst>
              </a:tr>
              <a:tr h="1281366">
                <a:tc>
                  <a:txBody>
                    <a:bodyPr/>
                    <a:lstStyle/>
                    <a:p>
                      <a:r>
                        <a:rPr lang="en-US" dirty="0"/>
                        <a:t>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were your expectations for the day?</a:t>
                      </a:r>
                    </a:p>
                    <a:p>
                      <a:r>
                        <a:rPr lang="en-US" dirty="0"/>
                        <a:t>What do you want to share or get clarification from the facilitator? What more are you expecting from tomorrow?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3872132"/>
                  </a:ext>
                </a:extLst>
              </a:tr>
              <a:tr h="689967">
                <a:tc>
                  <a:txBody>
                    <a:bodyPr/>
                    <a:lstStyle/>
                    <a:p>
                      <a:r>
                        <a:rPr lang="en-US" dirty="0"/>
                        <a:t>Achievement/</a:t>
                      </a:r>
                    </a:p>
                    <a:p>
                      <a:r>
                        <a:rPr lang="en-US" dirty="0" err="1"/>
                        <a:t>Accomplisment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Why are you satisfied/not satisfied?</a:t>
                      </a:r>
                    </a:p>
                    <a:p>
                      <a:r>
                        <a:rPr lang="en-US" dirty="0"/>
                        <a:t>What is your take away?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410267"/>
                  </a:ext>
                </a:extLst>
              </a:tr>
            </a:tbl>
          </a:graphicData>
        </a:graphic>
      </p:graphicFrame>
      <p:pic>
        <p:nvPicPr>
          <p:cNvPr id="4" name="Picture 3">
            <a:extLst>
              <a:ext uri="{FF2B5EF4-FFF2-40B4-BE49-F238E27FC236}">
                <a16:creationId xmlns:a16="http://schemas.microsoft.com/office/drawing/2014/main" id="{FB3663E6-616D-4FB1-AD14-A8D1632B2A53}"/>
              </a:ext>
            </a:extLst>
          </p:cNvPr>
          <p:cNvPicPr>
            <a:picLocks noChangeAspect="1"/>
          </p:cNvPicPr>
          <p:nvPr/>
        </p:nvPicPr>
        <p:blipFill>
          <a:blip r:embed="rId3"/>
          <a:stretch>
            <a:fillRect/>
          </a:stretch>
        </p:blipFill>
        <p:spPr>
          <a:xfrm>
            <a:off x="1577686" y="103187"/>
            <a:ext cx="8742219" cy="1066800"/>
          </a:xfrm>
          <a:prstGeom prst="rect">
            <a:avLst/>
          </a:prstGeom>
        </p:spPr>
      </p:pic>
    </p:spTree>
    <p:extLst>
      <p:ext uri="{BB962C8B-B14F-4D97-AF65-F5344CB8AC3E}">
        <p14:creationId xmlns:p14="http://schemas.microsoft.com/office/powerpoint/2010/main" val="3893527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1145B6-7890-4312-A74C-B3557BA5742C}"/>
              </a:ext>
            </a:extLst>
          </p:cNvPr>
          <p:cNvSpPr>
            <a:spLocks noGrp="1"/>
          </p:cNvSpPr>
          <p:nvPr>
            <p:ph type="title"/>
          </p:nvPr>
        </p:nvSpPr>
        <p:spPr/>
        <p:txBody>
          <a:bodyPr/>
          <a:lstStyle/>
          <a:p>
            <a:r>
              <a:rPr lang="en-US" dirty="0"/>
              <a:t>Conclusion:</a:t>
            </a:r>
          </a:p>
        </p:txBody>
      </p:sp>
      <p:sp>
        <p:nvSpPr>
          <p:cNvPr id="5" name="Content Placeholder 4">
            <a:extLst>
              <a:ext uri="{FF2B5EF4-FFF2-40B4-BE49-F238E27FC236}">
                <a16:creationId xmlns:a16="http://schemas.microsoft.com/office/drawing/2014/main" id="{66DA3BF6-17CA-4522-8195-7003D8824A74}"/>
              </a:ext>
            </a:extLst>
          </p:cNvPr>
          <p:cNvSpPr>
            <a:spLocks noGrp="1"/>
          </p:cNvSpPr>
          <p:nvPr>
            <p:ph idx="1"/>
          </p:nvPr>
        </p:nvSpPr>
        <p:spPr/>
        <p:txBody>
          <a:bodyPr>
            <a:normAutofit/>
          </a:bodyPr>
          <a:lstStyle/>
          <a:p>
            <a:pPr marL="0" marR="0">
              <a:lnSpc>
                <a:spcPct val="106000"/>
              </a:lnSpc>
              <a:spcBef>
                <a:spcPts val="0"/>
              </a:spcBef>
              <a:spcAft>
                <a:spcPts val="800"/>
              </a:spcAft>
            </a:pPr>
            <a:r>
              <a:rPr lang="en-US" sz="2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Thinking (self and is intangible)</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a:p>
            <a:pPr marL="0" marR="0" indent="0">
              <a:lnSpc>
                <a:spcPct val="106000"/>
              </a:lnSpc>
              <a:spcBef>
                <a:spcPts val="0"/>
              </a:spcBef>
              <a:spcAft>
                <a:spcPts val="800"/>
              </a:spcAft>
              <a:buNone/>
            </a:pP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Creative and Innovative thinking, System and strategic thinking.</a:t>
            </a:r>
            <a:endParaRPr lang="en-US" sz="2400" dirty="0">
              <a:effectLst/>
              <a:latin typeface="Calibri" panose="020F0502020204030204" pitchFamily="34" charset="0"/>
              <a:ea typeface="Calibri" panose="020F0502020204030204" pitchFamily="34" charset="0"/>
            </a:endParaRPr>
          </a:p>
          <a:p>
            <a:pPr marL="0" marR="0" indent="0">
              <a:lnSpc>
                <a:spcPct val="106000"/>
              </a:lnSpc>
              <a:spcBef>
                <a:spcPts val="0"/>
              </a:spcBef>
              <a:spcAft>
                <a:spcPts val="800"/>
              </a:spcAft>
              <a:buNone/>
            </a:pP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2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Management: (both self and others. </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Partly visible as absence of chaos and confusion</a:t>
            </a:r>
            <a:r>
              <a:rPr lang="en-US" sz="2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Self-awareness, Social awareness</a:t>
            </a:r>
            <a:endParaRPr lang="en-US" sz="2400" dirty="0">
              <a:effectLst/>
              <a:latin typeface="Calibri" panose="020F0502020204030204" pitchFamily="34" charset="0"/>
              <a:ea typeface="Calibri" panose="020F0502020204030204" pitchFamily="34" charset="0"/>
            </a:endParaRPr>
          </a:p>
          <a:p>
            <a:pPr marL="0" marR="0" indent="0">
              <a:lnSpc>
                <a:spcPct val="106000"/>
              </a:lnSpc>
              <a:spcBef>
                <a:spcPts val="0"/>
              </a:spcBef>
              <a:spcAft>
                <a:spcPts val="800"/>
              </a:spcAft>
              <a:buNone/>
            </a:pPr>
            <a:endParaRPr lang="en-US" sz="2400" dirty="0">
              <a:effectLst/>
              <a:latin typeface="Calibri" panose="020F0502020204030204" pitchFamily="34" charset="0"/>
              <a:ea typeface="Calibri" panose="020F0502020204030204" pitchFamily="34" charset="0"/>
            </a:endParaRPr>
          </a:p>
          <a:p>
            <a:r>
              <a:rPr lang="en-US" sz="2800" b="1" dirty="0">
                <a:solidFill>
                  <a:srgbClr val="2F5496"/>
                </a:solidFill>
                <a:effectLst/>
                <a:latin typeface="Calibri" panose="020F0502020204030204" pitchFamily="34" charset="0"/>
                <a:ea typeface="Times New Roman" panose="02020603050405020304" pitchFamily="18" charset="0"/>
              </a:rPr>
              <a:t>Exhibited skills</a:t>
            </a:r>
            <a:r>
              <a:rPr lang="en-US" sz="2800" dirty="0">
                <a:solidFill>
                  <a:srgbClr val="2F5496"/>
                </a:solidFill>
                <a:effectLst/>
                <a:latin typeface="Calibri" panose="020F0502020204030204" pitchFamily="34" charset="0"/>
                <a:ea typeface="Times New Roman" panose="02020603050405020304" pitchFamily="18" charset="0"/>
              </a:rPr>
              <a:t>: Active listening, Speaking : logical and critical communication, analytical skills, negotiation skills</a:t>
            </a:r>
            <a:endParaRPr lang="en-US" dirty="0"/>
          </a:p>
        </p:txBody>
      </p:sp>
      <p:pic>
        <p:nvPicPr>
          <p:cNvPr id="2" name="Picture 1">
            <a:extLst>
              <a:ext uri="{FF2B5EF4-FFF2-40B4-BE49-F238E27FC236}">
                <a16:creationId xmlns:a16="http://schemas.microsoft.com/office/drawing/2014/main" id="{4FE6244C-E42B-46CF-89D6-60D955C218F7}"/>
              </a:ext>
            </a:extLst>
          </p:cNvPr>
          <p:cNvPicPr>
            <a:picLocks noChangeAspect="1"/>
          </p:cNvPicPr>
          <p:nvPr/>
        </p:nvPicPr>
        <p:blipFill>
          <a:blip r:embed="rId3"/>
          <a:stretch>
            <a:fillRect/>
          </a:stretch>
        </p:blipFill>
        <p:spPr>
          <a:xfrm>
            <a:off x="380047" y="0"/>
            <a:ext cx="10973751" cy="1432684"/>
          </a:xfrm>
          <a:prstGeom prst="rect">
            <a:avLst/>
          </a:prstGeom>
        </p:spPr>
      </p:pic>
    </p:spTree>
    <p:extLst>
      <p:ext uri="{BB962C8B-B14F-4D97-AF65-F5344CB8AC3E}">
        <p14:creationId xmlns:p14="http://schemas.microsoft.com/office/powerpoint/2010/main" val="272266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1171-F5E1-4EAC-A568-7592EBA1C1C4}"/>
              </a:ext>
            </a:extLst>
          </p:cNvPr>
          <p:cNvSpPr>
            <a:spLocks noGrp="1"/>
          </p:cNvSpPr>
          <p:nvPr>
            <p:ph type="title"/>
          </p:nvPr>
        </p:nvSpPr>
        <p:spPr>
          <a:xfrm>
            <a:off x="838200" y="992125"/>
            <a:ext cx="10515600" cy="531739"/>
          </a:xfrm>
        </p:spPr>
        <p:txBody>
          <a:bodyPr>
            <a:normAutofit/>
          </a:bodyPr>
          <a:lstStyle/>
          <a:p>
            <a:r>
              <a:rPr lang="en-US" sz="2800" dirty="0"/>
              <a:t>Community building activity: What is fair?</a:t>
            </a:r>
          </a:p>
        </p:txBody>
      </p:sp>
      <p:grpSp>
        <p:nvGrpSpPr>
          <p:cNvPr id="4" name="Group 3">
            <a:extLst>
              <a:ext uri="{FF2B5EF4-FFF2-40B4-BE49-F238E27FC236}">
                <a16:creationId xmlns:a16="http://schemas.microsoft.com/office/drawing/2014/main" id="{5953B936-D981-4BE5-9B1A-E2C3130E29B2}"/>
              </a:ext>
            </a:extLst>
          </p:cNvPr>
          <p:cNvGrpSpPr/>
          <p:nvPr/>
        </p:nvGrpSpPr>
        <p:grpSpPr>
          <a:xfrm>
            <a:off x="1382234" y="191386"/>
            <a:ext cx="9260957" cy="832625"/>
            <a:chOff x="599090" y="0"/>
            <a:chExt cx="10972799" cy="1433175"/>
          </a:xfrm>
        </p:grpSpPr>
        <p:grpSp>
          <p:nvGrpSpPr>
            <p:cNvPr id="5" name="Group 4">
              <a:extLst>
                <a:ext uri="{FF2B5EF4-FFF2-40B4-BE49-F238E27FC236}">
                  <a16:creationId xmlns:a16="http://schemas.microsoft.com/office/drawing/2014/main" id="{E67ADA48-8486-41FE-87D3-62C6B1D3D99D}"/>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CB9C80B6-D75A-46A0-88B1-C478F1AF50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B7D2AB58-F3EE-439D-B1A4-A691672F88C2}"/>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122F809-17DA-46FC-86DA-7AE2BE4617EE}"/>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AE4662A1-6D57-4DDA-AC27-FCE892965EF0}"/>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12" name="Content Placeholder 11">
            <a:extLst>
              <a:ext uri="{FF2B5EF4-FFF2-40B4-BE49-F238E27FC236}">
                <a16:creationId xmlns:a16="http://schemas.microsoft.com/office/drawing/2014/main" id="{722A1583-4399-4173-BD0B-450DCB718833}"/>
              </a:ext>
            </a:extLst>
          </p:cNvPr>
          <p:cNvSpPr>
            <a:spLocks noGrp="1"/>
          </p:cNvSpPr>
          <p:nvPr>
            <p:ph idx="1"/>
          </p:nvPr>
        </p:nvSpPr>
        <p:spPr>
          <a:xfrm>
            <a:off x="350874" y="1825625"/>
            <a:ext cx="11002926" cy="4351338"/>
          </a:xfrm>
        </p:spPr>
        <p:txBody>
          <a:bodyPr/>
          <a:lstStyle/>
          <a:p>
            <a:r>
              <a:rPr lang="en-US" dirty="0"/>
              <a:t>crow, monkey, penguin, elephant, fish,  </a:t>
            </a:r>
          </a:p>
          <a:p>
            <a:endParaRPr lang="en-US" dirty="0"/>
          </a:p>
        </p:txBody>
      </p:sp>
      <p:grpSp>
        <p:nvGrpSpPr>
          <p:cNvPr id="19" name="Group 18">
            <a:extLst>
              <a:ext uri="{FF2B5EF4-FFF2-40B4-BE49-F238E27FC236}">
                <a16:creationId xmlns:a16="http://schemas.microsoft.com/office/drawing/2014/main" id="{AFC52EB0-97C0-4868-A83C-B2660481F8B1}"/>
              </a:ext>
            </a:extLst>
          </p:cNvPr>
          <p:cNvGrpSpPr/>
          <p:nvPr/>
        </p:nvGrpSpPr>
        <p:grpSpPr>
          <a:xfrm>
            <a:off x="116958" y="2732567"/>
            <a:ext cx="9314121" cy="2020187"/>
            <a:chOff x="440426" y="2366852"/>
            <a:chExt cx="6430966" cy="1031976"/>
          </a:xfrm>
        </p:grpSpPr>
        <p:pic>
          <p:nvPicPr>
            <p:cNvPr id="13" name="Picture 12">
              <a:extLst>
                <a:ext uri="{FF2B5EF4-FFF2-40B4-BE49-F238E27FC236}">
                  <a16:creationId xmlns:a16="http://schemas.microsoft.com/office/drawing/2014/main" id="{B1596113-8091-4B2C-A43E-B7C85E1905B0}"/>
                </a:ext>
              </a:extLst>
            </p:cNvPr>
            <p:cNvPicPr>
              <a:picLocks noChangeAspect="1"/>
            </p:cNvPicPr>
            <p:nvPr/>
          </p:nvPicPr>
          <p:blipFill>
            <a:blip r:embed="rId7"/>
            <a:stretch>
              <a:fillRect/>
            </a:stretch>
          </p:blipFill>
          <p:spPr>
            <a:xfrm>
              <a:off x="440426" y="2366852"/>
              <a:ext cx="1377741" cy="1031976"/>
            </a:xfrm>
            <a:prstGeom prst="rect">
              <a:avLst/>
            </a:prstGeom>
          </p:spPr>
        </p:pic>
        <p:pic>
          <p:nvPicPr>
            <p:cNvPr id="14" name="Picture 13">
              <a:extLst>
                <a:ext uri="{FF2B5EF4-FFF2-40B4-BE49-F238E27FC236}">
                  <a16:creationId xmlns:a16="http://schemas.microsoft.com/office/drawing/2014/main" id="{156D5FDB-217E-4C25-BD01-BD8B5307F03E}"/>
                </a:ext>
              </a:extLst>
            </p:cNvPr>
            <p:cNvPicPr>
              <a:picLocks noChangeAspect="1"/>
            </p:cNvPicPr>
            <p:nvPr/>
          </p:nvPicPr>
          <p:blipFill>
            <a:blip r:embed="rId8"/>
            <a:stretch>
              <a:fillRect/>
            </a:stretch>
          </p:blipFill>
          <p:spPr>
            <a:xfrm>
              <a:off x="2099337" y="2366852"/>
              <a:ext cx="1550784" cy="1031976"/>
            </a:xfrm>
            <a:prstGeom prst="rect">
              <a:avLst/>
            </a:prstGeom>
          </p:spPr>
        </p:pic>
        <p:pic>
          <p:nvPicPr>
            <p:cNvPr id="16" name="Picture 15">
              <a:extLst>
                <a:ext uri="{FF2B5EF4-FFF2-40B4-BE49-F238E27FC236}">
                  <a16:creationId xmlns:a16="http://schemas.microsoft.com/office/drawing/2014/main" id="{B6AF1C41-B8C8-45C0-9D4E-9661F925E198}"/>
                </a:ext>
              </a:extLst>
            </p:cNvPr>
            <p:cNvPicPr>
              <a:picLocks noChangeAspect="1"/>
            </p:cNvPicPr>
            <p:nvPr/>
          </p:nvPicPr>
          <p:blipFill>
            <a:blip r:embed="rId9"/>
            <a:stretch>
              <a:fillRect/>
            </a:stretch>
          </p:blipFill>
          <p:spPr>
            <a:xfrm>
              <a:off x="3784219" y="2366852"/>
              <a:ext cx="1377742" cy="1031976"/>
            </a:xfrm>
            <a:prstGeom prst="rect">
              <a:avLst/>
            </a:prstGeom>
          </p:spPr>
        </p:pic>
        <p:pic>
          <p:nvPicPr>
            <p:cNvPr id="17" name="Picture 16">
              <a:extLst>
                <a:ext uri="{FF2B5EF4-FFF2-40B4-BE49-F238E27FC236}">
                  <a16:creationId xmlns:a16="http://schemas.microsoft.com/office/drawing/2014/main" id="{C2C68549-C98D-4559-A846-DB63B93B001D}"/>
                </a:ext>
              </a:extLst>
            </p:cNvPr>
            <p:cNvPicPr>
              <a:picLocks noChangeAspect="1"/>
            </p:cNvPicPr>
            <p:nvPr/>
          </p:nvPicPr>
          <p:blipFill rotWithShape="1">
            <a:blip r:embed="rId10"/>
            <a:srcRect l="9123" t="2908" r="17380" b="10545"/>
            <a:stretch/>
          </p:blipFill>
          <p:spPr>
            <a:xfrm>
              <a:off x="5320608" y="2366852"/>
              <a:ext cx="1550784" cy="1031976"/>
            </a:xfrm>
            <a:prstGeom prst="rect">
              <a:avLst/>
            </a:prstGeom>
          </p:spPr>
        </p:pic>
      </p:grpSp>
      <p:pic>
        <p:nvPicPr>
          <p:cNvPr id="18" name="Picture 17">
            <a:extLst>
              <a:ext uri="{FF2B5EF4-FFF2-40B4-BE49-F238E27FC236}">
                <a16:creationId xmlns:a16="http://schemas.microsoft.com/office/drawing/2014/main" id="{13DD47B9-B0AD-4552-BF4F-928A38AB093B}"/>
              </a:ext>
            </a:extLst>
          </p:cNvPr>
          <p:cNvPicPr>
            <a:picLocks noChangeAspect="1"/>
          </p:cNvPicPr>
          <p:nvPr/>
        </p:nvPicPr>
        <p:blipFill>
          <a:blip r:embed="rId11"/>
          <a:stretch>
            <a:fillRect/>
          </a:stretch>
        </p:blipFill>
        <p:spPr>
          <a:xfrm>
            <a:off x="9641836" y="2960822"/>
            <a:ext cx="2002709" cy="1276597"/>
          </a:xfrm>
          <a:prstGeom prst="rect">
            <a:avLst/>
          </a:prstGeom>
        </p:spPr>
      </p:pic>
    </p:spTree>
    <p:extLst>
      <p:ext uri="{BB962C8B-B14F-4D97-AF65-F5344CB8AC3E}">
        <p14:creationId xmlns:p14="http://schemas.microsoft.com/office/powerpoint/2010/main" val="252394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7B0924D8-3D47-46AC-B7B9-8DDAAE94EE3B}"/>
              </a:ext>
            </a:extLst>
          </p:cNvPr>
          <p:cNvPicPr>
            <a:picLocks noGrp="1" noChangeAspect="1"/>
          </p:cNvPicPr>
          <p:nvPr>
            <p:ph idx="1"/>
          </p:nvPr>
        </p:nvPicPr>
        <p:blipFill>
          <a:blip r:embed="rId3"/>
          <a:stretch>
            <a:fillRect/>
          </a:stretch>
        </p:blipFill>
        <p:spPr>
          <a:xfrm>
            <a:off x="2328014" y="1564224"/>
            <a:ext cx="7369396" cy="5369130"/>
          </a:xfrm>
          <a:prstGeom prst="rect">
            <a:avLst/>
          </a:prstGeom>
        </p:spPr>
      </p:pic>
      <p:grpSp>
        <p:nvGrpSpPr>
          <p:cNvPr id="4" name="Group 3">
            <a:extLst>
              <a:ext uri="{FF2B5EF4-FFF2-40B4-BE49-F238E27FC236}">
                <a16:creationId xmlns:a16="http://schemas.microsoft.com/office/drawing/2014/main" id="{58D3AC17-11D1-4EFE-B021-E882029FF279}"/>
              </a:ext>
            </a:extLst>
          </p:cNvPr>
          <p:cNvGrpSpPr/>
          <p:nvPr/>
        </p:nvGrpSpPr>
        <p:grpSpPr>
          <a:xfrm>
            <a:off x="1382234" y="191386"/>
            <a:ext cx="9260957" cy="832625"/>
            <a:chOff x="599090" y="0"/>
            <a:chExt cx="10972799" cy="1433175"/>
          </a:xfrm>
        </p:grpSpPr>
        <p:grpSp>
          <p:nvGrpSpPr>
            <p:cNvPr id="5" name="Group 4">
              <a:extLst>
                <a:ext uri="{FF2B5EF4-FFF2-40B4-BE49-F238E27FC236}">
                  <a16:creationId xmlns:a16="http://schemas.microsoft.com/office/drawing/2014/main" id="{7EAF5332-D4AF-4B34-B3DE-4E6188B1B0C3}"/>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954DFF8F-82B0-43E4-93EA-E3CE717402D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D563A1AA-882C-4AEA-9681-233424E2FA95}"/>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076CEEE2-FBE0-4CD3-899E-03868DEBCBA6}"/>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07687417-C1DF-4072-8232-AD24CB42A173}"/>
                </a:ext>
              </a:extLst>
            </p:cNvPr>
            <p:cNvPicPr>
              <a:picLocks noChangeAspect="1"/>
            </p:cNvPicPr>
            <p:nvPr/>
          </p:nvPicPr>
          <p:blipFill>
            <a:blip r:embed="rId7"/>
            <a:stretch>
              <a:fillRect/>
            </a:stretch>
          </p:blipFill>
          <p:spPr>
            <a:xfrm>
              <a:off x="944686" y="37332"/>
              <a:ext cx="1008122" cy="1008122"/>
            </a:xfrm>
            <a:prstGeom prst="rect">
              <a:avLst/>
            </a:prstGeom>
          </p:spPr>
        </p:pic>
      </p:grpSp>
      <p:sp>
        <p:nvSpPr>
          <p:cNvPr id="12" name="TextBox 11">
            <a:extLst>
              <a:ext uri="{FF2B5EF4-FFF2-40B4-BE49-F238E27FC236}">
                <a16:creationId xmlns:a16="http://schemas.microsoft.com/office/drawing/2014/main" id="{65C97201-412F-41FD-AD22-2681CE229D85}"/>
              </a:ext>
            </a:extLst>
          </p:cNvPr>
          <p:cNvSpPr txBox="1"/>
          <p:nvPr/>
        </p:nvSpPr>
        <p:spPr>
          <a:xfrm>
            <a:off x="3474189" y="954343"/>
            <a:ext cx="6097772" cy="523220"/>
          </a:xfrm>
          <a:prstGeom prst="rect">
            <a:avLst/>
          </a:prstGeom>
          <a:noFill/>
        </p:spPr>
        <p:txBody>
          <a:bodyPr wrap="square">
            <a:spAutoFit/>
          </a:bodyPr>
          <a:lstStyle/>
          <a:p>
            <a:r>
              <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rPr>
              <a:t>Animal school-What is fair?</a:t>
            </a:r>
            <a:endParaRPr lang="en-US" dirty="0"/>
          </a:p>
        </p:txBody>
      </p:sp>
    </p:spTree>
    <p:extLst>
      <p:ext uri="{BB962C8B-B14F-4D97-AF65-F5344CB8AC3E}">
        <p14:creationId xmlns:p14="http://schemas.microsoft.com/office/powerpoint/2010/main" val="159910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D88D4A-921F-434C-A147-EB949DABB434}"/>
              </a:ext>
            </a:extLst>
          </p:cNvPr>
          <p:cNvPicPr>
            <a:picLocks noGrp="1" noChangeAspect="1"/>
          </p:cNvPicPr>
          <p:nvPr>
            <p:ph idx="1"/>
          </p:nvPr>
        </p:nvPicPr>
        <p:blipFill>
          <a:blip r:embed="rId3"/>
          <a:stretch>
            <a:fillRect/>
          </a:stretch>
        </p:blipFill>
        <p:spPr>
          <a:xfrm>
            <a:off x="2806995" y="1142433"/>
            <a:ext cx="4976038" cy="5226469"/>
          </a:xfrm>
          <a:prstGeom prst="rect">
            <a:avLst/>
          </a:prstGeom>
        </p:spPr>
      </p:pic>
      <p:grpSp>
        <p:nvGrpSpPr>
          <p:cNvPr id="5" name="Group 4">
            <a:extLst>
              <a:ext uri="{FF2B5EF4-FFF2-40B4-BE49-F238E27FC236}">
                <a16:creationId xmlns:a16="http://schemas.microsoft.com/office/drawing/2014/main" id="{F1188A8C-83B3-4E24-8906-6473EBFA2476}"/>
              </a:ext>
            </a:extLst>
          </p:cNvPr>
          <p:cNvGrpSpPr/>
          <p:nvPr/>
        </p:nvGrpSpPr>
        <p:grpSpPr>
          <a:xfrm>
            <a:off x="1382234" y="191386"/>
            <a:ext cx="9260957" cy="998445"/>
            <a:chOff x="599090" y="0"/>
            <a:chExt cx="10972799" cy="1433175"/>
          </a:xfrm>
        </p:grpSpPr>
        <p:grpSp>
          <p:nvGrpSpPr>
            <p:cNvPr id="6" name="Group 5">
              <a:extLst>
                <a:ext uri="{FF2B5EF4-FFF2-40B4-BE49-F238E27FC236}">
                  <a16:creationId xmlns:a16="http://schemas.microsoft.com/office/drawing/2014/main" id="{AAA8CF96-5A11-40B5-BF27-703A2449BD8E}"/>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978956AE-2012-4456-AA21-FBC5DC7832F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1C139EDA-7FCC-48BD-A816-50A9C45744F1}"/>
                  </a:ext>
                </a:extLst>
              </p:cNvPr>
              <p:cNvPicPr/>
              <p:nvPr/>
            </p:nvPicPr>
            <p:blipFill rotWithShape="1">
              <a:blip r:embed="rId5"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69C53DE-F592-4BEA-91FB-3961D3D07C6D}"/>
                  </a:ext>
                </a:extLst>
              </p:cNvPr>
              <p:cNvPicPr/>
              <p:nvPr/>
            </p:nvPicPr>
            <p:blipFill rotWithShape="1">
              <a:blip r:embed="rId6"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0FEB6E94-5AF7-4B45-B11F-A9307B3FC320}"/>
                </a:ext>
              </a:extLst>
            </p:cNvPr>
            <p:cNvPicPr>
              <a:picLocks noChangeAspect="1"/>
            </p:cNvPicPr>
            <p:nvPr/>
          </p:nvPicPr>
          <p:blipFill>
            <a:blip r:embed="rId7"/>
            <a:stretch>
              <a:fillRect/>
            </a:stretch>
          </p:blipFill>
          <p:spPr>
            <a:xfrm>
              <a:off x="944686" y="37332"/>
              <a:ext cx="1008122" cy="1008122"/>
            </a:xfrm>
            <a:prstGeom prst="rect">
              <a:avLst/>
            </a:prstGeom>
          </p:spPr>
        </p:pic>
      </p:grpSp>
    </p:spTree>
    <p:extLst>
      <p:ext uri="{BB962C8B-B14F-4D97-AF65-F5344CB8AC3E}">
        <p14:creationId xmlns:p14="http://schemas.microsoft.com/office/powerpoint/2010/main" val="164977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AC3A50-B5AA-4C96-B5A3-BC691E95408D}"/>
              </a:ext>
            </a:extLst>
          </p:cNvPr>
          <p:cNvGrpSpPr/>
          <p:nvPr/>
        </p:nvGrpSpPr>
        <p:grpSpPr>
          <a:xfrm>
            <a:off x="599090" y="0"/>
            <a:ext cx="10972799" cy="1433175"/>
            <a:chOff x="599090" y="0"/>
            <a:chExt cx="10972799" cy="1433175"/>
          </a:xfrm>
        </p:grpSpPr>
        <p:grpSp>
          <p:nvGrpSpPr>
            <p:cNvPr id="6" name="Group 5">
              <a:extLst>
                <a:ext uri="{FF2B5EF4-FFF2-40B4-BE49-F238E27FC236}">
                  <a16:creationId xmlns:a16="http://schemas.microsoft.com/office/drawing/2014/main" id="{D614702B-1480-4694-8CEB-9DB729E52310}"/>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196B5EA8-BBE7-4A95-8587-8F84BBDFDF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67DF8DBB-9756-4CD8-B07F-5B101AE059B4}"/>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144BF6A-6686-462B-9659-00B40210BBAF}"/>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6180FB20-0F62-44F3-9F05-9977D53918B4}"/>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7777774E-AD16-4C0F-9F68-E6CAD8233241}"/>
              </a:ext>
            </a:extLst>
          </p:cNvPr>
          <p:cNvSpPr>
            <a:spLocks noGrp="1"/>
          </p:cNvSpPr>
          <p:nvPr>
            <p:ph type="title"/>
          </p:nvPr>
        </p:nvSpPr>
        <p:spPr>
          <a:xfrm>
            <a:off x="838200" y="365125"/>
            <a:ext cx="10515600" cy="970729"/>
          </a:xfrm>
        </p:spPr>
        <p:txBody>
          <a:bodyPr>
            <a:normAutofit fontScale="90000"/>
          </a:bodyPr>
          <a:lstStyle/>
          <a:p>
            <a:pPr algn="ctr"/>
            <a:br>
              <a:rPr lang="en-US" dirty="0"/>
            </a:br>
            <a:endParaRPr lang="en-US" dirty="0"/>
          </a:p>
        </p:txBody>
      </p:sp>
      <p:sp>
        <p:nvSpPr>
          <p:cNvPr id="5" name="Content Placeholder 4">
            <a:extLst>
              <a:ext uri="{FF2B5EF4-FFF2-40B4-BE49-F238E27FC236}">
                <a16:creationId xmlns:a16="http://schemas.microsoft.com/office/drawing/2014/main" id="{05CC45B3-2509-4BFA-B952-A7C75577C99A}"/>
              </a:ext>
            </a:extLst>
          </p:cNvPr>
          <p:cNvSpPr>
            <a:spLocks noGrp="1"/>
          </p:cNvSpPr>
          <p:nvPr>
            <p:ph idx="1"/>
          </p:nvPr>
        </p:nvSpPr>
        <p:spPr>
          <a:xfrm>
            <a:off x="1424691" y="1410579"/>
            <a:ext cx="8484118" cy="4143955"/>
          </a:xfrm>
        </p:spPr>
        <p:txBody>
          <a:bodyPr>
            <a:normAutofit/>
          </a:bodyPr>
          <a:lstStyle/>
          <a:p>
            <a:pPr marL="0" indent="0">
              <a:buNone/>
            </a:pPr>
            <a:r>
              <a:rPr lang="en-US" sz="2000" dirty="0"/>
              <a:t>Barriers to schooling and education</a:t>
            </a:r>
          </a:p>
          <a:p>
            <a:pPr marL="0" indent="0">
              <a:buNone/>
            </a:pPr>
            <a:endParaRPr lang="en-US" sz="2000" dirty="0"/>
          </a:p>
        </p:txBody>
      </p:sp>
      <p:sp>
        <p:nvSpPr>
          <p:cNvPr id="11" name="TextBox 10">
            <a:extLst>
              <a:ext uri="{FF2B5EF4-FFF2-40B4-BE49-F238E27FC236}">
                <a16:creationId xmlns:a16="http://schemas.microsoft.com/office/drawing/2014/main" id="{2217DA53-1EAA-42E7-AF19-57F75156428D}"/>
              </a:ext>
            </a:extLst>
          </p:cNvPr>
          <p:cNvSpPr txBox="1"/>
          <p:nvPr/>
        </p:nvSpPr>
        <p:spPr>
          <a:xfrm>
            <a:off x="944686" y="1900583"/>
            <a:ext cx="3339945"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TYPES OF BARRIERS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Instructional differences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 barriers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Cultural barriers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Infrastructural Barriers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Ambience: Noise, cleanliness,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Economic statuses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Physical/Biological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Intellectual differences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Emotional/Psychological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low self-esteem,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school violence and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abusive behaviour</a:t>
            </a:r>
          </a:p>
        </p:txBody>
      </p:sp>
      <p:sp>
        <p:nvSpPr>
          <p:cNvPr id="12" name="Text Placeholder 6">
            <a:extLst>
              <a:ext uri="{FF2B5EF4-FFF2-40B4-BE49-F238E27FC236}">
                <a16:creationId xmlns:a16="http://schemas.microsoft.com/office/drawing/2014/main" id="{ECDAEDCB-8137-4972-A6AC-74F6638530C4}"/>
              </a:ext>
            </a:extLst>
          </p:cNvPr>
          <p:cNvSpPr txBox="1">
            <a:spLocks/>
          </p:cNvSpPr>
          <p:nvPr/>
        </p:nvSpPr>
        <p:spPr>
          <a:xfrm>
            <a:off x="5306290" y="1976293"/>
            <a:ext cx="5844042" cy="451658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4500" b="1" i="0" u="none" strike="noStrike" kern="1200" cap="none" spc="0" normalizeH="0" baseline="0" noProof="0" dirty="0">
                <a:ln>
                  <a:noFill/>
                </a:ln>
                <a:solidFill>
                  <a:prstClr val="black"/>
                </a:solidFill>
                <a:effectLst/>
                <a:uLnTx/>
                <a:uFillTx/>
                <a:latin typeface="Calibri" panose="020F0502020204030204"/>
                <a:ea typeface="+mn-ea"/>
                <a:cs typeface="+mn-cs"/>
              </a:rPr>
              <a:t>LACK OF FOLLOWING FACILITIES </a:t>
            </a: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 become barriers to some students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Classrooms: space, equipment, visibility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Seating facility, arrangement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Manageable teacher – pupil ratio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Well organised Multigrade class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Teacher’s knowledge of Learning styles of students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Adequate Learning pace of students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Attendance and absenteeism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Inefficient use of Teaching time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Teacher efficiency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libraries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Teaching aids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Print and displays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Good laboratories,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 Availability of office staff, non-teaching staff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4500" b="0" i="0" u="none" strike="noStrike" kern="1200" cap="none" spc="0" normalizeH="0" baseline="0" noProof="0" dirty="0">
                <a:ln>
                  <a:noFill/>
                </a:ln>
                <a:solidFill>
                  <a:prstClr val="black"/>
                </a:solidFill>
                <a:effectLst/>
                <a:uLnTx/>
                <a:uFillTx/>
                <a:latin typeface="Calibri" panose="020F0502020204030204"/>
                <a:ea typeface="+mn-ea"/>
                <a:cs typeface="+mn-cs"/>
              </a:rPr>
              <a:t>Assembly and play/sports  area</a:t>
            </a:r>
          </a:p>
        </p:txBody>
      </p:sp>
    </p:spTree>
    <p:extLst>
      <p:ext uri="{BB962C8B-B14F-4D97-AF65-F5344CB8AC3E}">
        <p14:creationId xmlns:p14="http://schemas.microsoft.com/office/powerpoint/2010/main" val="260042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9197-1629-4709-93F5-9FE7880EB237}"/>
              </a:ext>
            </a:extLst>
          </p:cNvPr>
          <p:cNvSpPr>
            <a:spLocks noGrp="1"/>
          </p:cNvSpPr>
          <p:nvPr>
            <p:ph type="title"/>
          </p:nvPr>
        </p:nvSpPr>
        <p:spPr>
          <a:xfrm>
            <a:off x="838200" y="1392654"/>
            <a:ext cx="10515600" cy="1095154"/>
          </a:xfrm>
        </p:spPr>
        <p:txBody>
          <a:bodyPr>
            <a:normAutofit fontScale="90000"/>
          </a:bodyPr>
          <a:lstStyle/>
          <a:p>
            <a:pPr algn="ctr"/>
            <a:br>
              <a:rPr lang="en-US" sz="40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EXCLUSION</a:t>
            </a:r>
            <a:br>
              <a:rPr lang="en-US" sz="40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1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Explicit and  Implicit Bias</a:t>
            </a:r>
            <a:br>
              <a:rPr lang="en-US" sz="36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400" dirty="0">
                <a:effectLst/>
                <a:latin typeface="Calibri" panose="020F0502020204030204" pitchFamily="34" charset="0"/>
                <a:ea typeface="Calibri" panose="020F0502020204030204" pitchFamily="34"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297C2E0-3170-4FCE-A634-380DDFA29DF6}"/>
              </a:ext>
            </a:extLst>
          </p:cNvPr>
          <p:cNvSpPr>
            <a:spLocks noGrp="1"/>
          </p:cNvSpPr>
          <p:nvPr>
            <p:ph idx="1"/>
          </p:nvPr>
        </p:nvSpPr>
        <p:spPr>
          <a:xfrm>
            <a:off x="1152993" y="2447778"/>
            <a:ext cx="10515600" cy="3729185"/>
          </a:xfrm>
        </p:spPr>
        <p:txBody>
          <a:bodyPr>
            <a:normAutofit/>
          </a:bodyPr>
          <a:lstStyle/>
          <a:p>
            <a:pPr marL="0" marR="0" indent="0" algn="ctr">
              <a:lnSpc>
                <a:spcPct val="106000"/>
              </a:lnSpc>
              <a:spcBef>
                <a:spcPts val="0"/>
              </a:spcBef>
              <a:spcAft>
                <a:spcPts val="800"/>
              </a:spcAft>
              <a:buNone/>
            </a:pPr>
            <a:r>
              <a:rPr lang="en-US"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Concept 2: Barriers due to Exclusion: types and causes</a:t>
            </a:r>
          </a:p>
          <a:p>
            <a:pPr marL="0" marR="0" indent="0" algn="ctr">
              <a:lnSpc>
                <a:spcPct val="106000"/>
              </a:lnSpc>
              <a:spcBef>
                <a:spcPts val="0"/>
              </a:spcBef>
              <a:spcAft>
                <a:spcPts val="800"/>
              </a:spcAft>
              <a:buNone/>
            </a:pPr>
            <a:r>
              <a:rPr lang="en-US" sz="2800" dirty="0">
                <a:effectLst/>
                <a:latin typeface="Calibri" panose="020F0502020204030204" pitchFamily="34" charset="0"/>
                <a:ea typeface="Calibri" panose="020F0502020204030204" pitchFamily="34" charset="0"/>
              </a:rPr>
              <a:t>Prejudice, Stereotypes, Discrimination</a:t>
            </a:r>
          </a:p>
          <a:p>
            <a:pPr marL="0" marR="0" indent="0">
              <a:lnSpc>
                <a:spcPct val="106000"/>
              </a:lnSpc>
              <a:spcBef>
                <a:spcPts val="0"/>
              </a:spcBef>
              <a:spcAft>
                <a:spcPts val="800"/>
              </a:spcAft>
              <a:buNone/>
            </a:pPr>
            <a:endParaRPr lang="en-US" sz="2800" dirty="0">
              <a:effectLst/>
              <a:latin typeface="Calibri" panose="020F0502020204030204" pitchFamily="34" charset="0"/>
              <a:ea typeface="Calibri" panose="020F0502020204030204" pitchFamily="34" charset="0"/>
            </a:endParaRPr>
          </a:p>
          <a:p>
            <a:pPr marL="0" marR="0" indent="0">
              <a:lnSpc>
                <a:spcPct val="106000"/>
              </a:lnSpc>
              <a:spcBef>
                <a:spcPts val="0"/>
              </a:spcBef>
              <a:spcAft>
                <a:spcPts val="800"/>
              </a:spcAft>
              <a:buNone/>
            </a:pPr>
            <a:endParaRPr lang="en-US" dirty="0"/>
          </a:p>
        </p:txBody>
      </p:sp>
      <p:pic>
        <p:nvPicPr>
          <p:cNvPr id="4" name="Picture 3">
            <a:extLst>
              <a:ext uri="{FF2B5EF4-FFF2-40B4-BE49-F238E27FC236}">
                <a16:creationId xmlns:a16="http://schemas.microsoft.com/office/drawing/2014/main" id="{A123C26B-54B8-4414-9FCA-D9DEA7477606}"/>
              </a:ext>
            </a:extLst>
          </p:cNvPr>
          <p:cNvPicPr>
            <a:picLocks noChangeAspect="1"/>
          </p:cNvPicPr>
          <p:nvPr/>
        </p:nvPicPr>
        <p:blipFill>
          <a:blip r:embed="rId3"/>
          <a:stretch>
            <a:fillRect/>
          </a:stretch>
        </p:blipFill>
        <p:spPr>
          <a:xfrm>
            <a:off x="380049" y="0"/>
            <a:ext cx="10973751" cy="1432684"/>
          </a:xfrm>
          <a:prstGeom prst="rect">
            <a:avLst/>
          </a:prstGeom>
        </p:spPr>
      </p:pic>
    </p:spTree>
    <p:extLst>
      <p:ext uri="{BB962C8B-B14F-4D97-AF65-F5344CB8AC3E}">
        <p14:creationId xmlns:p14="http://schemas.microsoft.com/office/powerpoint/2010/main" val="393564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533982-0D60-4C91-823F-F72D08464C84}"/>
              </a:ext>
            </a:extLst>
          </p:cNvPr>
          <p:cNvSpPr>
            <a:spLocks noGrp="1"/>
          </p:cNvSpPr>
          <p:nvPr>
            <p:ph idx="1"/>
          </p:nvPr>
        </p:nvSpPr>
        <p:spPr>
          <a:xfrm>
            <a:off x="776177" y="1010093"/>
            <a:ext cx="10577623" cy="5166870"/>
          </a:xfrm>
        </p:spPr>
        <p:txBody>
          <a:bodyPr/>
          <a:lstStyle/>
          <a:p>
            <a:pPr marL="0" indent="0">
              <a:buNone/>
            </a:pPr>
            <a:r>
              <a:rPr lang="en-US" dirty="0"/>
              <a:t>What is exclusion?</a:t>
            </a:r>
          </a:p>
          <a:p>
            <a:pPr marL="0" indent="0">
              <a:buNone/>
            </a:pPr>
            <a:r>
              <a:rPr lang="en-US" b="0" i="0" dirty="0">
                <a:solidFill>
                  <a:srgbClr val="000000"/>
                </a:solidFill>
                <a:effectLst/>
                <a:latin typeface="Calibri" panose="020F0502020204030204" pitchFamily="34" charset="0"/>
              </a:rPr>
              <a:t>Exclusion is the outcome of </a:t>
            </a:r>
            <a:r>
              <a:rPr lang="en-US" b="0" i="0" dirty="0">
                <a:solidFill>
                  <a:srgbClr val="000000"/>
                </a:solidFill>
                <a:effectLst/>
                <a:highlight>
                  <a:srgbClr val="FFFF00"/>
                </a:highlight>
                <a:latin typeface="Calibri" panose="020F0502020204030204" pitchFamily="34" charset="0"/>
              </a:rPr>
              <a:t>multiple deprivations </a:t>
            </a:r>
            <a:r>
              <a:rPr lang="en-US" b="0" i="0" dirty="0">
                <a:solidFill>
                  <a:srgbClr val="000000"/>
                </a:solidFill>
                <a:effectLst/>
                <a:latin typeface="Calibri" panose="020F0502020204030204" pitchFamily="34" charset="0"/>
              </a:rPr>
              <a:t>that prevent individuals or groups from participating fully in the economic, social and political life of the society in which they live.</a:t>
            </a:r>
          </a:p>
          <a:p>
            <a:pPr marL="0" indent="0">
              <a:buNone/>
            </a:pP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In other words, </a:t>
            </a:r>
          </a:p>
          <a:p>
            <a:pPr marL="0" indent="0">
              <a:buNone/>
            </a:pPr>
            <a:r>
              <a:rPr lang="en-US" b="0" i="0" dirty="0">
                <a:solidFill>
                  <a:srgbClr val="3B3835"/>
                </a:solidFill>
                <a:effectLst/>
              </a:rPr>
              <a:t>Exclusion is a treatment given to individuals or groups to  wholly or partially remove them from full participation in the society</a:t>
            </a:r>
            <a:endParaRPr lang="en-US" dirty="0"/>
          </a:p>
          <a:p>
            <a:pPr marL="0" indent="0">
              <a:buNone/>
            </a:pPr>
            <a:endParaRPr lang="en-US" dirty="0"/>
          </a:p>
        </p:txBody>
      </p:sp>
      <p:pic>
        <p:nvPicPr>
          <p:cNvPr id="6" name="Picture 5">
            <a:extLst>
              <a:ext uri="{FF2B5EF4-FFF2-40B4-BE49-F238E27FC236}">
                <a16:creationId xmlns:a16="http://schemas.microsoft.com/office/drawing/2014/main" id="{70B15371-97B8-4B52-B1DE-E9D5D730EE2C}"/>
              </a:ext>
            </a:extLst>
          </p:cNvPr>
          <p:cNvPicPr>
            <a:picLocks noChangeAspect="1"/>
          </p:cNvPicPr>
          <p:nvPr/>
        </p:nvPicPr>
        <p:blipFill>
          <a:blip r:embed="rId3"/>
          <a:stretch>
            <a:fillRect/>
          </a:stretch>
        </p:blipFill>
        <p:spPr>
          <a:xfrm>
            <a:off x="595423" y="28118"/>
            <a:ext cx="10758377" cy="854384"/>
          </a:xfrm>
          <a:prstGeom prst="rect">
            <a:avLst/>
          </a:prstGeom>
        </p:spPr>
      </p:pic>
    </p:spTree>
    <p:extLst>
      <p:ext uri="{BB962C8B-B14F-4D97-AF65-F5344CB8AC3E}">
        <p14:creationId xmlns:p14="http://schemas.microsoft.com/office/powerpoint/2010/main" val="402624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6533982-0D60-4C91-823F-F72D08464C84}"/>
              </a:ext>
            </a:extLst>
          </p:cNvPr>
          <p:cNvSpPr>
            <a:spLocks noGrp="1"/>
          </p:cNvSpPr>
          <p:nvPr>
            <p:ph idx="1"/>
          </p:nvPr>
        </p:nvSpPr>
        <p:spPr>
          <a:xfrm>
            <a:off x="776177" y="1010093"/>
            <a:ext cx="10577623" cy="5166870"/>
          </a:xfrm>
        </p:spPr>
        <p:txBody>
          <a:bodyPr>
            <a:normAutofit fontScale="25000" lnSpcReduction="20000"/>
          </a:bodyPr>
          <a:lstStyle/>
          <a:p>
            <a:pPr marL="0" indent="0">
              <a:buNone/>
            </a:pPr>
            <a:r>
              <a:rPr lang="en-US" sz="9600" dirty="0"/>
              <a:t>According to UNESCO,</a:t>
            </a:r>
          </a:p>
          <a:p>
            <a:pPr marL="0" indent="0">
              <a:buNone/>
            </a:pPr>
            <a:r>
              <a:rPr lang="en-US" sz="9600" dirty="0"/>
              <a:t>Exclusion is not that the children remain out-of-school.</a:t>
            </a:r>
          </a:p>
          <a:p>
            <a:pPr marL="0" indent="0">
              <a:buNone/>
            </a:pPr>
            <a:r>
              <a:rPr lang="en-US" sz="9600" dirty="0"/>
              <a:t>Exclusion takes various forms in terms of the deprivation of their human rights and right to education and there by quality education.</a:t>
            </a:r>
          </a:p>
          <a:p>
            <a:pPr marL="0" indent="0">
              <a:buNone/>
            </a:pPr>
            <a:endParaRPr lang="en-US" sz="9600" dirty="0"/>
          </a:p>
          <a:p>
            <a:pPr marL="514350" indent="-514350">
              <a:buAutoNum type="arabicPeriod"/>
            </a:pPr>
            <a:r>
              <a:rPr lang="en-US" sz="9600" dirty="0"/>
              <a:t>Children deprived of basic shelter, security and safety</a:t>
            </a:r>
          </a:p>
          <a:p>
            <a:pPr marL="514350" indent="-514350">
              <a:buAutoNum type="arabicPeriod"/>
            </a:pPr>
            <a:r>
              <a:rPr lang="en-US" sz="9600" dirty="0"/>
              <a:t>Poverty and inability to met the expenses which schools demand.</a:t>
            </a:r>
          </a:p>
          <a:p>
            <a:pPr marL="514350" indent="-514350">
              <a:buAutoNum type="arabicPeriod"/>
            </a:pPr>
            <a:r>
              <a:rPr lang="en-US" sz="9600" dirty="0"/>
              <a:t>Absenteeism and irregular attendance</a:t>
            </a:r>
          </a:p>
          <a:p>
            <a:pPr marL="514350" indent="-514350">
              <a:buAutoNum type="arabicPeriod"/>
            </a:pPr>
            <a:r>
              <a:rPr lang="en-US" sz="9600" dirty="0"/>
              <a:t>Learner needs are not met and absence of meaningful learning experience</a:t>
            </a:r>
          </a:p>
          <a:p>
            <a:pPr marL="514350" indent="-514350">
              <a:buAutoNum type="arabicPeriod"/>
            </a:pPr>
            <a:r>
              <a:rPr lang="en-US" sz="9600" dirty="0"/>
              <a:t>Invalid certification</a:t>
            </a:r>
          </a:p>
          <a:p>
            <a:pPr marL="514350" indent="-514350">
              <a:buAutoNum type="arabicPeriod"/>
            </a:pPr>
            <a:r>
              <a:rPr lang="en-US" sz="9600" dirty="0"/>
              <a:t>Deprivation from contributing learning for community and society</a:t>
            </a:r>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r>
              <a:rPr lang="en-US" sz="4800" dirty="0"/>
              <a:t>http://www.ibe.unesco.org/en/geqaf/annexes/technical-notes/exclusion-education-system</a:t>
            </a:r>
          </a:p>
        </p:txBody>
      </p:sp>
      <p:pic>
        <p:nvPicPr>
          <p:cNvPr id="6" name="Picture 5">
            <a:extLst>
              <a:ext uri="{FF2B5EF4-FFF2-40B4-BE49-F238E27FC236}">
                <a16:creationId xmlns:a16="http://schemas.microsoft.com/office/drawing/2014/main" id="{70B15371-97B8-4B52-B1DE-E9D5D730EE2C}"/>
              </a:ext>
            </a:extLst>
          </p:cNvPr>
          <p:cNvPicPr>
            <a:picLocks noChangeAspect="1"/>
          </p:cNvPicPr>
          <p:nvPr/>
        </p:nvPicPr>
        <p:blipFill>
          <a:blip r:embed="rId3"/>
          <a:stretch>
            <a:fillRect/>
          </a:stretch>
        </p:blipFill>
        <p:spPr>
          <a:xfrm>
            <a:off x="595423" y="28118"/>
            <a:ext cx="10758377" cy="854384"/>
          </a:xfrm>
          <a:prstGeom prst="rect">
            <a:avLst/>
          </a:prstGeom>
        </p:spPr>
      </p:pic>
    </p:spTree>
    <p:extLst>
      <p:ext uri="{BB962C8B-B14F-4D97-AF65-F5344CB8AC3E}">
        <p14:creationId xmlns:p14="http://schemas.microsoft.com/office/powerpoint/2010/main" val="1323707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17425</TotalTime>
  <Words>8424</Words>
  <Application>Microsoft Office PowerPoint</Application>
  <PresentationFormat>Widescreen</PresentationFormat>
  <Paragraphs>584</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Helvetica Neue</vt:lpstr>
      <vt:lpstr>Kumbh Sans</vt:lpstr>
      <vt:lpstr>Merriweather</vt:lpstr>
      <vt:lpstr>Open Sans</vt:lpstr>
      <vt:lpstr>Times New Roman</vt:lpstr>
      <vt:lpstr>Wingdings</vt:lpstr>
      <vt:lpstr>Office Theme</vt:lpstr>
      <vt:lpstr>Inclusive Schools</vt:lpstr>
      <vt:lpstr>PowerPoint Presentation</vt:lpstr>
      <vt:lpstr>Community building activity: What is fair?</vt:lpstr>
      <vt:lpstr>PowerPoint Presentation</vt:lpstr>
      <vt:lpstr>PowerPoint Presentation</vt:lpstr>
      <vt:lpstr> </vt:lpstr>
      <vt:lpstr>  EXCLUSION Explicit and  Implicit Bias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Diversity- being a boy or a girl Do not include biological phenomena  such as differences in anatomy and ability to bear children</vt:lpstr>
      <vt:lpstr> Activity 2: Why only Men? or Why only women? </vt:lpstr>
      <vt:lpstr>PowerPoint Presentation</vt:lpstr>
      <vt:lpstr>Prejudices to Stereotyping to Discrimination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Structured Reflection session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Schools</dc:title>
  <dc:creator>Rama Krishna KS</dc:creator>
  <cp:lastModifiedBy>Rama Krishna KS</cp:lastModifiedBy>
  <cp:revision>151</cp:revision>
  <dcterms:created xsi:type="dcterms:W3CDTF">2021-06-29T16:42:45Z</dcterms:created>
  <dcterms:modified xsi:type="dcterms:W3CDTF">2021-09-30T11:08:55Z</dcterms:modified>
</cp:coreProperties>
</file>