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1" r:id="rId3"/>
    <p:sldId id="265" r:id="rId4"/>
    <p:sldId id="273" r:id="rId5"/>
    <p:sldId id="269" r:id="rId6"/>
    <p:sldId id="272" r:id="rId7"/>
    <p:sldId id="275" r:id="rId8"/>
    <p:sldId id="270" r:id="rId9"/>
    <p:sldId id="278" r:id="rId10"/>
    <p:sldId id="260" r:id="rId11"/>
    <p:sldId id="277" r:id="rId12"/>
    <p:sldId id="261" r:id="rId13"/>
    <p:sldId id="267" r:id="rId14"/>
    <p:sldId id="262" r:id="rId15"/>
    <p:sldId id="268" r:id="rId16"/>
    <p:sldId id="258" r:id="rId17"/>
    <p:sldId id="276" r:id="rId18"/>
    <p:sldId id="279" r:id="rId19"/>
    <p:sldId id="280" r:id="rId20"/>
    <p:sldId id="282" r:id="rId21"/>
    <p:sldId id="283" r:id="rId22"/>
    <p:sldId id="281"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5" autoAdjust="0"/>
    <p:restoredTop sz="61781" autoAdjust="0"/>
  </p:normalViewPr>
  <p:slideViewPr>
    <p:cSldViewPr snapToGrid="0" showGuides="1">
      <p:cViewPr varScale="1">
        <p:scale>
          <a:sx n="41" d="100"/>
          <a:sy n="41" d="100"/>
        </p:scale>
        <p:origin x="1854" y="42"/>
      </p:cViewPr>
      <p:guideLst>
        <p:guide orient="horz" pos="18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1BE65-5A40-4C93-A385-6A56AAAC7BF2}" type="datetimeFigureOut">
              <a:rPr lang="en-US" smtClean="0"/>
              <a:t>30-Sep-21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9A0B7-2D5B-487A-BD64-2D855A1111C0}" type="slidenum">
              <a:rPr lang="en-US" smtClean="0"/>
              <a:t>‹#›</a:t>
            </a:fld>
            <a:endParaRPr lang="en-US"/>
          </a:p>
        </p:txBody>
      </p:sp>
    </p:spTree>
    <p:extLst>
      <p:ext uri="{BB962C8B-B14F-4D97-AF65-F5344CB8AC3E}">
        <p14:creationId xmlns:p14="http://schemas.microsoft.com/office/powerpoint/2010/main" val="4275544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readingrockets.org/article/universal-design-learning-meeting-needs-all-students" TargetMode="External"/><Relationship Id="rId3" Type="http://schemas.openxmlformats.org/officeDocument/2006/relationships/hyperlink" Target="https://www.unicef.org/education/inclusive-education" TargetMode="External"/><Relationship Id="rId7" Type="http://schemas.openxmlformats.org/officeDocument/2006/relationships/hyperlink" Target="https://www.readingrockets.org/article/universal-design-learning-udl-what-you-need-know"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ast.org/impact/universal-design-for-learning-udl" TargetMode="External"/><Relationship Id="rId5" Type="http://schemas.openxmlformats.org/officeDocument/2006/relationships/hyperlink" Target="http://www.teachingtolerance.org/" TargetMode="External"/><Relationship Id="rId10" Type="http://schemas.openxmlformats.org/officeDocument/2006/relationships/hyperlink" Target="https://unesdoc.unesco.org/ark:/48223/pf0000368780.locale=en" TargetMode="External"/><Relationship Id="rId4" Type="http://schemas.openxmlformats.org/officeDocument/2006/relationships/hyperlink" Target="https://www.globalpartnership.org/sites/default/files/education-sector-plan-afghnistan-2017-2021.pdf" TargetMode="External"/><Relationship Id="rId9" Type="http://schemas.openxmlformats.org/officeDocument/2006/relationships/hyperlink" Target="https://www.eenet.org.uk/resources/docs/Index%20English.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Module : Inclusive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Overall aims and desirable prerequisites and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module in the ppts and the facilitator guide the information and pictures accessed from internet are exclusively used for educational purposes and as representation and </a:t>
            </a:r>
            <a:r>
              <a:rPr lang="en-US" b="0" i="0" dirty="0">
                <a:solidFill>
                  <a:srgbClr val="3C4043"/>
                </a:solidFill>
                <a:effectLst/>
                <a:latin typeface="Roboto" panose="02000000000000000000" pitchFamily="2" charset="0"/>
              </a:rPr>
              <a:t>no copyright infringement is intended</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module expects the participants and trainer to either already have or develop certain competencies to realise the aims of sustaining inclusive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Competencies required </a:t>
            </a:r>
            <a:r>
              <a:rPr lang="en-US" b="0" dirty="0">
                <a:solidFill>
                  <a:srgbClr val="FF0000"/>
                </a:solidFill>
              </a:rPr>
              <a:t>Trainer of Trainer (MTOT)/Master Trainer/Facilitator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FF0000"/>
                </a:solidFill>
              </a:rPr>
              <a:t>Competencies to be developed in PPDM and DPDM</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Beneficiaries: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is the training for provincial professional development members (PPDM) and the district professional development members(DPDM).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Prosed to make the module inclusive and participants are offered  experiential learning about the philosophy of inclusivity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bring in inclusivity right from day one of the training, it is desirable that on day one a </a:t>
            </a:r>
            <a:r>
              <a:rPr lang="en-US" b="1" dirty="0" err="1"/>
              <a:t>whats</a:t>
            </a:r>
            <a:r>
              <a:rPr lang="en-US" b="1" dirty="0"/>
              <a:t> app /telegram group of all participants along with the facilitators and </a:t>
            </a:r>
            <a:r>
              <a:rPr lang="en-US" b="1" dirty="0" err="1"/>
              <a:t>organisers</a:t>
            </a:r>
            <a:r>
              <a:rPr lang="en-US" b="1" dirty="0"/>
              <a:t> are created. This will introduce them to comfort and transparency that can be brought in communication.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e-group can also be used to make announcements, gather information, making collective decisions, make clarifications, to brainstorm, debate and discuss  on various concepts etc.</a:t>
            </a:r>
          </a:p>
          <a:p>
            <a:endParaRPr lang="en-US" dirty="0"/>
          </a:p>
          <a:p>
            <a:r>
              <a:rPr lang="en-US" dirty="0"/>
              <a:t>Note: </a:t>
            </a:r>
            <a:r>
              <a:rPr lang="en-US" dirty="0">
                <a:solidFill>
                  <a:srgbClr val="FF0000"/>
                </a:solidFill>
              </a:rPr>
              <a:t>Trainer of Trainer (MTOT)/ master trainers/ Facilitators (these terms have been used interchangeably but consistently mean the same) are drawn from pool of resource personnel serving as  central professional development members (CPDM) and provincial professional development members (PPDM) or any other expert educationist: These are the new designations to the members in Professional Development Directorate. Earlier they were designated as Academic Supervisors at the central, provincial and district levels with specific roles and responsibilities.</a:t>
            </a:r>
          </a:p>
          <a:p>
            <a:endParaRPr lang="en-US" dirty="0"/>
          </a:p>
          <a:p>
            <a:r>
              <a:rPr lang="en-US" dirty="0"/>
              <a:t>Expectation from the master trainer of trainer/facilitator to conduct workshop for the Module: Inclusive Schools</a:t>
            </a:r>
          </a:p>
          <a:p>
            <a:endParaRPr lang="en-US" dirty="0"/>
          </a:p>
          <a:p>
            <a:r>
              <a:rPr lang="en-US" b="1" dirty="0"/>
              <a:t>General desirable prerequisites for the trainers before conducting this training</a:t>
            </a:r>
            <a:r>
              <a:rPr lang="en-US" dirty="0"/>
              <a:t>:</a:t>
            </a:r>
          </a:p>
          <a:p>
            <a:endParaRPr lang="en-US" dirty="0"/>
          </a:p>
          <a:p>
            <a:pPr marL="171450" indent="-171450">
              <a:buFont typeface="Arial" panose="020B0604020202020204" pitchFamily="34" charset="0"/>
              <a:buChar char="•"/>
            </a:pPr>
            <a:r>
              <a:rPr lang="en-US" dirty="0"/>
              <a:t>Awareness of the education sector plan, Afghanistan.</a:t>
            </a:r>
          </a:p>
          <a:p>
            <a:pPr marL="171450" indent="-171450">
              <a:buFont typeface="Arial" panose="020B0604020202020204" pitchFamily="34" charset="0"/>
              <a:buChar char="•"/>
            </a:pPr>
            <a:r>
              <a:rPr lang="en-US" dirty="0"/>
              <a:t>Awareness of the competencies to be honed and subject them to continuous development at all levels.</a:t>
            </a:r>
          </a:p>
          <a:p>
            <a:pPr marL="171450" indent="-171450">
              <a:buFont typeface="Arial" panose="020B0604020202020204" pitchFamily="34" charset="0"/>
              <a:buChar char="•"/>
            </a:pPr>
            <a:r>
              <a:rPr lang="en-US" dirty="0"/>
              <a:t>Practice the principles of inclusion in their day-to-day work and demonstrate it during the workshops.</a:t>
            </a:r>
          </a:p>
          <a:p>
            <a:pPr marL="171450" indent="-171450">
              <a:buFont typeface="Arial" panose="020B0604020202020204" pitchFamily="34" charset="0"/>
              <a:buChar char="•"/>
            </a:pPr>
            <a:r>
              <a:rPr lang="en-US" dirty="0"/>
              <a:t>Have gone through the other modules with deeper understanding of the modules on pedagogy.</a:t>
            </a:r>
          </a:p>
          <a:p>
            <a:pPr marL="171450" indent="-171450">
              <a:buFont typeface="Arial" panose="020B0604020202020204" pitchFamily="34" charset="0"/>
              <a:buChar char="•"/>
            </a:pPr>
            <a:r>
              <a:rPr lang="en-US" dirty="0"/>
              <a:t>Are convinced that all individuals have different abilities and styles of learning and hence there are diversities among learners.</a:t>
            </a:r>
          </a:p>
          <a:p>
            <a:pPr marL="171450" indent="-171450">
              <a:buFont typeface="Wingdings" panose="05000000000000000000" pitchFamily="2" charset="2"/>
              <a:buChar char="§"/>
            </a:pPr>
            <a:r>
              <a:rPr lang="en-US" dirty="0"/>
              <a:t>Believe that diversity is a natural phenomenon, inclusion is a response to diversity.</a:t>
            </a:r>
          </a:p>
          <a:p>
            <a:pPr marL="171450" indent="-171450">
              <a:buFont typeface="Wingdings" panose="05000000000000000000" pitchFamily="2" charset="2"/>
              <a:buChar char="§"/>
            </a:pPr>
            <a:r>
              <a:rPr lang="en-US" dirty="0"/>
              <a:t>Aware that  most of the barriers to inclusion at both intra and international situations are due to exclusion and biases.</a:t>
            </a:r>
          </a:p>
          <a:p>
            <a:pPr marL="171450" indent="-171450">
              <a:buFont typeface="Wingdings" panose="05000000000000000000" pitchFamily="2" charset="2"/>
              <a:buChar char="§"/>
            </a:pPr>
            <a:r>
              <a:rPr lang="en-US" dirty="0"/>
              <a:t>Be convinced that the barriers can be mitigated or minimized in an incremental manner  by simultaneously using both top down and bottom-up approaches.</a:t>
            </a:r>
          </a:p>
          <a:p>
            <a:pPr marL="171450" indent="-171450">
              <a:buFont typeface="Wingdings" panose="05000000000000000000" pitchFamily="2" charset="2"/>
              <a:buChar char="§"/>
            </a:pPr>
            <a:r>
              <a:rPr lang="en-US" dirty="0"/>
              <a:t>Knowledge of Universal Design for Learning (UDL) to promote inclusion.</a:t>
            </a:r>
          </a:p>
          <a:p>
            <a:pPr marL="171450" indent="-171450">
              <a:buFont typeface="Wingdings" panose="05000000000000000000" pitchFamily="2" charset="2"/>
              <a:buChar char="§"/>
            </a:pPr>
            <a:r>
              <a:rPr lang="en-US" dirty="0"/>
              <a:t>Be able to communicate the aspirations of MOE and the strategies of UDL to enthuse and motivate to the participants (DPDM and PPDM) in such a way that they in turn gradually overtime become competent enough to contribute to the implementation at the grassroot levels.</a:t>
            </a:r>
          </a:p>
          <a:p>
            <a:pPr marL="171450" indent="-171450">
              <a:buFont typeface="Wingdings" panose="05000000000000000000" pitchFamily="2" charset="2"/>
              <a:buChar char="§"/>
            </a:pPr>
            <a:r>
              <a:rPr lang="en-US" dirty="0"/>
              <a:t>Conduct activities and presentation to achieve the learning objectives of the participants.</a:t>
            </a:r>
          </a:p>
          <a:p>
            <a:pPr marL="171450" indent="-171450">
              <a:buFont typeface="Wingdings" panose="05000000000000000000" pitchFamily="2" charset="2"/>
              <a:buChar char="§"/>
            </a:pPr>
            <a:r>
              <a:rPr lang="en-US" dirty="0"/>
              <a:t>Skills of generating mind-maps/ concept maps with the participants in an interactive manner.</a:t>
            </a:r>
          </a:p>
          <a:p>
            <a:pPr marL="171450" indent="-171450">
              <a:buFont typeface="Wingdings" panose="05000000000000000000" pitchFamily="2" charset="2"/>
              <a:buChar char="§"/>
            </a:pPr>
            <a:r>
              <a:rPr lang="en-US" dirty="0"/>
              <a:t>Enable the participants to develop/use a checklist to identify and record the diversity acting as  barrier to inclusion at the school level, develop the competency to facilitate TLC for skill transfer at the intra and interschool levels,  facilitate schools towards sourcing and collecting resources for creating UDL classrooms, and develop the expertise  of reporting the ground level situation to PPDMs. </a:t>
            </a:r>
          </a:p>
          <a:p>
            <a:pPr marL="171450" indent="-171450">
              <a:buFont typeface="Wingdings" panose="05000000000000000000" pitchFamily="2" charset="2"/>
              <a:buChar char="§"/>
            </a:pPr>
            <a:r>
              <a:rPr lang="en-US" dirty="0"/>
              <a:t>In addition to the above the Master trainers will enable the  PPDMs to engage in consolidation of the reports from district level and provide resources for cross learning and skill transfer across the districts.</a:t>
            </a:r>
          </a:p>
          <a:p>
            <a:pPr marL="171450" indent="-171450">
              <a:buFont typeface="Wingdings" panose="05000000000000000000" pitchFamily="2" charset="2"/>
              <a:buChar char="§"/>
            </a:pPr>
            <a:r>
              <a:rPr lang="en-US" dirty="0"/>
              <a:t>Providing constructive feedback and guidance  to the participants in the interactive diaries- a quality essential at all levels between the facilitator and the learner.</a:t>
            </a:r>
          </a:p>
          <a:p>
            <a:pPr marL="0" indent="0">
              <a:buNone/>
            </a:pPr>
            <a:endParaRPr lang="en-US" b="1" dirty="0"/>
          </a:p>
          <a:p>
            <a:pPr marL="0" indent="0">
              <a:buNone/>
            </a:pPr>
            <a:r>
              <a:rPr lang="en-US" b="1" dirty="0"/>
              <a:t>Materials to be kept ready for the four-day training: </a:t>
            </a:r>
          </a:p>
          <a:p>
            <a:pPr marL="0" indent="0">
              <a:buNone/>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General</a:t>
            </a:r>
            <a:r>
              <a:rPr lang="en-US" dirty="0"/>
              <a:t> for all the days: ppt, markers, sketch pens, chart paper, chalk/</a:t>
            </a:r>
            <a:r>
              <a:rPr lang="en-US" dirty="0" err="1"/>
              <a:t>colour</a:t>
            </a:r>
            <a:r>
              <a:rPr lang="en-US" dirty="0"/>
              <a:t> powder for marking on the floor, interactive handouts (like worksheets) for participants, notebooks/plain sheets/folders, appropriate adhesives/thread to display the work, seating plans (mats/chairs/desks), </a:t>
            </a:r>
          </a:p>
          <a:p>
            <a:pPr marL="0" indent="0">
              <a:buNone/>
            </a:pPr>
            <a:endParaRPr lang="en-US" b="1" dirty="0"/>
          </a:p>
          <a:p>
            <a:pPr marL="0" indent="0">
              <a:buNone/>
            </a:pPr>
            <a:r>
              <a:rPr lang="en-US" b="1" dirty="0"/>
              <a:t>On Specific days:</a:t>
            </a:r>
          </a:p>
          <a:p>
            <a:pPr marL="0" indent="0">
              <a:buNone/>
            </a:pPr>
            <a:r>
              <a:rPr lang="en-US" dirty="0"/>
              <a:t>Day 1: bangles(all same medium sized), a ball, a bell, chalk/ </a:t>
            </a:r>
            <a:r>
              <a:rPr lang="en-US" dirty="0" err="1"/>
              <a:t>colour</a:t>
            </a:r>
            <a:r>
              <a:rPr lang="en-US" dirty="0"/>
              <a:t> powder</a:t>
            </a:r>
          </a:p>
          <a:p>
            <a:pPr marL="0" indent="0">
              <a:buNone/>
            </a:pPr>
            <a:r>
              <a:rPr lang="en-US" dirty="0"/>
              <a:t>Day 2: paper slips, pencil, chart paper, ppt , pins, glue tac, adhesive tapes, </a:t>
            </a:r>
          </a:p>
          <a:p>
            <a:pPr marL="0" indent="0">
              <a:buNone/>
            </a:pPr>
            <a:r>
              <a:rPr lang="en-US" dirty="0"/>
              <a:t>Day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Day 4:bucket, paper balls, </a:t>
            </a:r>
          </a:p>
          <a:p>
            <a:pPr marL="0" indent="0">
              <a:buNone/>
            </a:pPr>
            <a:endParaRPr lang="en-US" dirty="0"/>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B0C9A0B7-2D5B-487A-BD64-2D855A1111C0}" type="slidenum">
              <a:rPr lang="en-US" smtClean="0"/>
              <a:t>1</a:t>
            </a:fld>
            <a:endParaRPr lang="en-US"/>
          </a:p>
        </p:txBody>
      </p:sp>
    </p:spTree>
    <p:extLst>
      <p:ext uri="{BB962C8B-B14F-4D97-AF65-F5344CB8AC3E}">
        <p14:creationId xmlns:p14="http://schemas.microsoft.com/office/powerpoint/2010/main" val="413909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to facilitate the participants to critically comment on the diversity in access to schools </a:t>
            </a:r>
          </a:p>
          <a:p>
            <a:endParaRPr lang="en-US" dirty="0"/>
          </a:p>
          <a:p>
            <a:r>
              <a:rPr lang="en-US" dirty="0"/>
              <a:t>Diversity in terms of availability</a:t>
            </a:r>
          </a:p>
          <a:p>
            <a:r>
              <a:rPr lang="en-US" dirty="0"/>
              <a:t>Tell the participants and comment on possible barriers to get education:  Possible answers: school building-extreme difference: rich vs poor, urban vs rural, distance and access, transportation and so on. </a:t>
            </a:r>
          </a:p>
        </p:txBody>
      </p:sp>
      <p:sp>
        <p:nvSpPr>
          <p:cNvPr id="4" name="Slide Number Placeholder 3"/>
          <p:cNvSpPr>
            <a:spLocks noGrp="1"/>
          </p:cNvSpPr>
          <p:nvPr>
            <p:ph type="sldNum" sz="quarter" idx="5"/>
          </p:nvPr>
        </p:nvSpPr>
        <p:spPr/>
        <p:txBody>
          <a:bodyPr/>
          <a:lstStyle/>
          <a:p>
            <a:fld id="{B0C9A0B7-2D5B-487A-BD64-2D855A1111C0}" type="slidenum">
              <a:rPr lang="en-US" smtClean="0"/>
              <a:t>10</a:t>
            </a:fld>
            <a:endParaRPr lang="en-US"/>
          </a:p>
        </p:txBody>
      </p:sp>
    </p:spTree>
    <p:extLst>
      <p:ext uri="{BB962C8B-B14F-4D97-AF65-F5344CB8AC3E}">
        <p14:creationId xmlns:p14="http://schemas.microsoft.com/office/powerpoint/2010/main" val="3501312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 </a:t>
            </a:r>
            <a:r>
              <a:rPr lang="en-US" b="1" dirty="0"/>
              <a:t>Facilitator should ask questions to elicit</a:t>
            </a:r>
            <a:r>
              <a:rPr lang="en-US" dirty="0"/>
              <a:t>: circumstances in which such schools have been created? What are various barriers if any in these schools?</a:t>
            </a:r>
          </a:p>
        </p:txBody>
      </p:sp>
      <p:sp>
        <p:nvSpPr>
          <p:cNvPr id="4" name="Slide Number Placeholder 3"/>
          <p:cNvSpPr>
            <a:spLocks noGrp="1"/>
          </p:cNvSpPr>
          <p:nvPr>
            <p:ph type="sldNum" sz="quarter" idx="5"/>
          </p:nvPr>
        </p:nvSpPr>
        <p:spPr/>
        <p:txBody>
          <a:bodyPr/>
          <a:lstStyle/>
          <a:p>
            <a:fld id="{B0C9A0B7-2D5B-487A-BD64-2D855A1111C0}" type="slidenum">
              <a:rPr lang="en-US" smtClean="0"/>
              <a:t>11</a:t>
            </a:fld>
            <a:endParaRPr lang="en-US"/>
          </a:p>
        </p:txBody>
      </p:sp>
    </p:spTree>
    <p:extLst>
      <p:ext uri="{BB962C8B-B14F-4D97-AF65-F5344CB8AC3E}">
        <p14:creationId xmlns:p14="http://schemas.microsoft.com/office/powerpoint/2010/main" val="191539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Google images and https://www.unicef.org/india/media/1191/file/Making-Schools-Accessible.pdf</a:t>
            </a:r>
          </a:p>
          <a:p>
            <a:r>
              <a:rPr lang="en-US" b="1" dirty="0"/>
              <a:t>Facilitator:</a:t>
            </a:r>
          </a:p>
          <a:p>
            <a:r>
              <a:rPr lang="en-US" dirty="0"/>
              <a:t>For this slide facilitators to ask participants :What are barriers ? Who are affected? And what are its implications?</a:t>
            </a:r>
          </a:p>
        </p:txBody>
      </p:sp>
      <p:sp>
        <p:nvSpPr>
          <p:cNvPr id="4" name="Slide Number Placeholder 3"/>
          <p:cNvSpPr>
            <a:spLocks noGrp="1"/>
          </p:cNvSpPr>
          <p:nvPr>
            <p:ph type="sldNum" sz="quarter" idx="5"/>
          </p:nvPr>
        </p:nvSpPr>
        <p:spPr/>
        <p:txBody>
          <a:bodyPr/>
          <a:lstStyle/>
          <a:p>
            <a:fld id="{B0C9A0B7-2D5B-487A-BD64-2D855A1111C0}" type="slidenum">
              <a:rPr lang="en-US" smtClean="0"/>
              <a:t>12</a:t>
            </a:fld>
            <a:endParaRPr lang="en-US"/>
          </a:p>
        </p:txBody>
      </p:sp>
    </p:spTree>
    <p:extLst>
      <p:ext uri="{BB962C8B-B14F-4D97-AF65-F5344CB8AC3E}">
        <p14:creationId xmlns:p14="http://schemas.microsoft.com/office/powerpoint/2010/main" val="1563023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9A0B7-2D5B-487A-BD64-2D855A1111C0}" type="slidenum">
              <a:rPr lang="en-US" smtClean="0"/>
              <a:t>13</a:t>
            </a:fld>
            <a:endParaRPr lang="en-US"/>
          </a:p>
        </p:txBody>
      </p:sp>
    </p:spTree>
    <p:extLst>
      <p:ext uri="{BB962C8B-B14F-4D97-AF65-F5344CB8AC3E}">
        <p14:creationId xmlns:p14="http://schemas.microsoft.com/office/powerpoint/2010/main" val="659703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p>
          <a:p>
            <a:r>
              <a:rPr lang="en-US" b="1" dirty="0"/>
              <a:t>What alternative arrangements have the teachers made in these cases?</a:t>
            </a:r>
          </a:p>
          <a:p>
            <a:r>
              <a:rPr lang="en-US" dirty="0"/>
              <a:t>At the end of the PPT presentation, </a:t>
            </a:r>
          </a:p>
          <a:p>
            <a:r>
              <a:rPr lang="en-US" dirty="0"/>
              <a:t>Get all the participants to divide themselves into groups of 5 members wherever they are seated.</a:t>
            </a:r>
          </a:p>
          <a:p>
            <a:r>
              <a:rPr lang="en-US" dirty="0"/>
              <a:t>Let them discuss in their small groups and list all sorts of barriers that they know of or have experienced which prevents the children to attend school.</a:t>
            </a:r>
          </a:p>
          <a:p>
            <a:endParaRPr lang="en-US" dirty="0"/>
          </a:p>
        </p:txBody>
      </p:sp>
      <p:sp>
        <p:nvSpPr>
          <p:cNvPr id="4" name="Slide Number Placeholder 3"/>
          <p:cNvSpPr>
            <a:spLocks noGrp="1"/>
          </p:cNvSpPr>
          <p:nvPr>
            <p:ph type="sldNum" sz="quarter" idx="5"/>
          </p:nvPr>
        </p:nvSpPr>
        <p:spPr/>
        <p:txBody>
          <a:bodyPr/>
          <a:lstStyle/>
          <a:p>
            <a:fld id="{B0C9A0B7-2D5B-487A-BD64-2D855A1111C0}" type="slidenum">
              <a:rPr lang="en-US" smtClean="0"/>
              <a:t>14</a:t>
            </a:fld>
            <a:endParaRPr lang="en-US"/>
          </a:p>
        </p:txBody>
      </p:sp>
    </p:spTree>
    <p:extLst>
      <p:ext uri="{BB962C8B-B14F-4D97-AF65-F5344CB8AC3E}">
        <p14:creationId xmlns:p14="http://schemas.microsoft.com/office/powerpoint/2010/main" val="31669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Facilitator: Suggestion: If required </a:t>
            </a:r>
            <a:r>
              <a:rPr lang="en-US" dirty="0"/>
              <a:t>this slide can be on while the participants discuss and list the barriers to schooling in the small groups.</a:t>
            </a:r>
          </a:p>
          <a:p>
            <a:r>
              <a:rPr lang="en-US" dirty="0"/>
              <a:t>While the groups are discussing, the facilitator should preferably go to each small group and help them think of all possible barriers  associated with the key words .</a:t>
            </a:r>
          </a:p>
          <a:p>
            <a:r>
              <a:rPr lang="en-US" dirty="0"/>
              <a:t>If needed the facilitator can probe and ask questions to direct the thinking process</a:t>
            </a:r>
          </a:p>
        </p:txBody>
      </p:sp>
      <p:sp>
        <p:nvSpPr>
          <p:cNvPr id="4" name="Slide Number Placeholder 3"/>
          <p:cNvSpPr>
            <a:spLocks noGrp="1"/>
          </p:cNvSpPr>
          <p:nvPr>
            <p:ph type="sldNum" sz="quarter" idx="5"/>
          </p:nvPr>
        </p:nvSpPr>
        <p:spPr/>
        <p:txBody>
          <a:bodyPr/>
          <a:lstStyle/>
          <a:p>
            <a:fld id="{B0C9A0B7-2D5B-487A-BD64-2D855A1111C0}" type="slidenum">
              <a:rPr lang="en-US" smtClean="0"/>
              <a:t>15</a:t>
            </a:fld>
            <a:endParaRPr lang="en-US"/>
          </a:p>
        </p:txBody>
      </p:sp>
    </p:spTree>
    <p:extLst>
      <p:ext uri="{BB962C8B-B14F-4D97-AF65-F5344CB8AC3E}">
        <p14:creationId xmlns:p14="http://schemas.microsoft.com/office/powerpoint/2010/main" val="521042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p>
          <a:p>
            <a:r>
              <a:rPr lang="en-US" b="1" dirty="0"/>
              <a:t>Preferable: </a:t>
            </a:r>
            <a:r>
              <a:rPr lang="en-US" b="0" dirty="0"/>
              <a:t>this mind map on the slide is just for representation. It is desirable that the facilitator will take the picture of the mind map created in previous session and insert it here.</a:t>
            </a:r>
          </a:p>
          <a:p>
            <a:r>
              <a:rPr lang="en-US" dirty="0"/>
              <a:t>After the small group activity, the Facilitator flashes this slide while eliciting responses to develop a mind map. (several samples are available on the web. Trainers need to take ideas and customize it to Afghan’s context.)</a:t>
            </a:r>
          </a:p>
          <a:p>
            <a:r>
              <a:rPr lang="en-US" dirty="0"/>
              <a:t>The mind map can be drawn on this slide/ on  a chart paper or even on  a blackboard. In the end this can be photographed or a fair copy is made in the notebook /hand outs.</a:t>
            </a:r>
          </a:p>
          <a:p>
            <a:r>
              <a:rPr lang="en-US" dirty="0"/>
              <a:t>This session ends with the participants and facilitator together developing a mind map on barriers to schooling/education.</a:t>
            </a:r>
          </a:p>
          <a:p>
            <a:r>
              <a:rPr lang="en-US" dirty="0"/>
              <a:t>Facilitator will end the session by making required announcements, about lunch break formalities and the time to return after lunch.</a:t>
            </a:r>
          </a:p>
          <a:p>
            <a:endParaRPr lang="en-US" dirty="0"/>
          </a:p>
          <a:p>
            <a:r>
              <a:rPr lang="en-US" dirty="0"/>
              <a:t>Did You Know? Accessibility Organization for Afghan Disabled (AOAD) is a non-governmental organization established by persons with disabilities that is working as a peer-supporter and advocacy outlet in Kabul, Afghanistan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9A0B7-2D5B-487A-BD64-2D855A1111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458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led: Tell me? Activity. 20minutes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 day one post lunch phase, four  activities are proposed.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1:Tell me? Activity to recall real life examples of barriers that led to drop out of a student 20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Developing observation check list to document barriers to education in schools and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3: TLC to discuss the feasibility for reducing or mitigating the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Objective</a:t>
            </a:r>
            <a:r>
              <a:rPr lang="en-US"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Introduction to reflecting, documenting  and providing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 warm up activity, the participants revisit their mind maps on barriers and think of real-life examples and record them in a tabular form to develop an observation checklist to record barriers to inclusion in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Facilitator’s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me?” is the post lunch warm-up activity related to inclusive situation: 20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Materials needed: a Ball, a bell, chart paper, markers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Facilitators will follow the following steps.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Step 1: instruct the participants to gather in  a large semi-circle (preferably facing the blackboard or the screen in the training hall).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Step 2: Any two participants are asked to volunteer to be observers and reporters. (if they wish they can add to the mind-map created in the morning on a chart paper/ blackboard)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Step 3: Instruction to participants: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is a ball and a bell”.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“I will give you the ball”,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I start ringing the bell, you take the ball, keep passing the ball. No tossing / throwing. You need to walk up to the person you choose to give the ball, hand it over and stand in their place”,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that person will do the same thing, take the ball and give to any other person”,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not stop as long as the bell is ringing”, (Do this five times in quick succession so they are shuffled)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Step 4: Okay, now I will add one more dimension to this. You will continue to pass the ball in the same way we did till now.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soon as I stop/ as soon as ringing is stopped, you take the ball and say in one sentence (or communicate in any other way: home language, action, write in words, draw a picture, ) one real-life example of any of the barrier to education.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there will be only ten rounds.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the condition is, each time the real-life example told by others should not be repeated.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In case if you cannot recollect any example immediately just  say ‘pause’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 chance goes to the person standing on the left of your side.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person standing to the right side must answer the next question: </a:t>
            </a:r>
            <a:r>
              <a:rPr lang="en-US" b="1" dirty="0"/>
              <a:t>To which type of barrier it belongs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volunteers may include (if it’s a new one) this on a chart paper having the mind-map generated prior to lunch-break.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game ends when we have gathered 10 different real-life examples of barriers to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start the game the ball is handed over to any one participant. It must be passed on quickly to any other by walking up to that person, hand over the ball and stand in that person’s place. The one who receives the ball will now go to any other person, hands over the ball and takes that place. This goes on. While the handing over the ball is happening, the facilitator keeps ringing the bell. When it stops, the person in whose hand the ball is will share one real life example of a barrier to education and the person standing to his/her  right will identify to which group of barrier it belongs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Facilator</a:t>
            </a:r>
            <a:r>
              <a:rPr lang="en-US" b="1" dirty="0"/>
              <a:t>: Instruction for next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“Thank you, friends. Did you enjoy? From this game we were able to hear 10 life realities about barriers to schooling. Don’t feel otherwise if you could not recollect any example or if you did not get a chance. In the next activity, you will be asked to think of maximum number of such examples . They are not only from your experience, you may even draw from any other 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end ask participants to recall their best partner with whom they  mutually introduced in the morning and to get back to their seats in pairs with their best partner for the next activity. For this they must keep their personal diary or worksheet , and a pen/pencil.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participants settle in pairs, move on to the next activity.</a:t>
            </a:r>
          </a:p>
        </p:txBody>
      </p:sp>
      <p:sp>
        <p:nvSpPr>
          <p:cNvPr id="4" name="Slide Number Placeholder 3"/>
          <p:cNvSpPr>
            <a:spLocks noGrp="1"/>
          </p:cNvSpPr>
          <p:nvPr>
            <p:ph type="sldNum" sz="quarter" idx="5"/>
          </p:nvPr>
        </p:nvSpPr>
        <p:spPr/>
        <p:txBody>
          <a:bodyPr/>
          <a:lstStyle/>
          <a:p>
            <a:fld id="{B0C9A0B7-2D5B-487A-BD64-2D855A1111C0}" type="slidenum">
              <a:rPr lang="en-US" smtClean="0"/>
              <a:t>17</a:t>
            </a:fld>
            <a:endParaRPr lang="en-US"/>
          </a:p>
        </p:txBody>
      </p:sp>
    </p:spTree>
    <p:extLst>
      <p:ext uri="{BB962C8B-B14F-4D97-AF65-F5344CB8AC3E}">
        <p14:creationId xmlns:p14="http://schemas.microsoft.com/office/powerpoint/2010/main" val="312569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dirty="0"/>
              <a:t>: This is a paired activity. 20 minutes</a:t>
            </a:r>
          </a:p>
          <a:p>
            <a:r>
              <a:rPr lang="en-US" b="1" dirty="0"/>
              <a:t>Materials:</a:t>
            </a:r>
            <a:r>
              <a:rPr lang="en-US" dirty="0"/>
              <a:t> PPT slide titled: Guiding questions to prepare the draft checklist of indicators for identifying barriers:</a:t>
            </a:r>
          </a:p>
          <a:p>
            <a:endParaRPr lang="en-US" dirty="0"/>
          </a:p>
          <a:p>
            <a:r>
              <a:rPr lang="en-US" b="1" dirty="0"/>
              <a:t>Objective of the activity</a:t>
            </a:r>
            <a:r>
              <a:rPr lang="en-US" dirty="0"/>
              <a:t>: Create awareness about the indicators of barriers to schooling and to reflect on how to identify them in real situation. Preparing a checklist of indicators to find barriers to schooling in the schools and community.</a:t>
            </a:r>
          </a:p>
          <a:p>
            <a:endParaRPr lang="en-US" dirty="0"/>
          </a:p>
          <a:p>
            <a:r>
              <a:rPr lang="en-US" b="1" dirty="0"/>
              <a:t>Instruction to participants</a:t>
            </a:r>
            <a:r>
              <a:rPr lang="en-US" dirty="0"/>
              <a:t>:</a:t>
            </a:r>
          </a:p>
          <a:p>
            <a:pPr marL="228600" indent="-228600">
              <a:buAutoNum type="arabicPeriod"/>
            </a:pPr>
            <a:r>
              <a:rPr lang="en-US" dirty="0"/>
              <a:t>This is an opportunity for you to work with your best partner for the next 20 minutes only.</a:t>
            </a:r>
          </a:p>
          <a:p>
            <a:pPr marL="228600" indent="-228600">
              <a:buAutoNum type="arabicPeriod"/>
            </a:pPr>
            <a:r>
              <a:rPr lang="en-US" dirty="0"/>
              <a:t>Keep your personal diary/work sheet, pen/pencil/sketch pens etc. ready</a:t>
            </a:r>
          </a:p>
          <a:p>
            <a:pPr marL="228600" indent="-228600">
              <a:buAutoNum type="arabicPeriod"/>
            </a:pPr>
            <a:r>
              <a:rPr lang="en-US" dirty="0"/>
              <a:t>Each pair of participants may refer to the mind-map on barriers prepared today in the pre-lunch session.</a:t>
            </a:r>
          </a:p>
          <a:p>
            <a:pPr marL="228600" indent="-228600">
              <a:buAutoNum type="arabicPeriod"/>
            </a:pPr>
            <a:r>
              <a:rPr lang="en-US" dirty="0"/>
              <a:t>They can also take cues from the questions on the ppt slide</a:t>
            </a:r>
          </a:p>
          <a:p>
            <a:pPr marL="228600" indent="-228600">
              <a:buAutoNum type="arabicPeriod"/>
            </a:pPr>
            <a:r>
              <a:rPr lang="en-US" dirty="0"/>
              <a:t>Use the template of the table  as in the ppt slide</a:t>
            </a:r>
          </a:p>
        </p:txBody>
      </p:sp>
      <p:sp>
        <p:nvSpPr>
          <p:cNvPr id="4" name="Slide Number Placeholder 3"/>
          <p:cNvSpPr>
            <a:spLocks noGrp="1"/>
          </p:cNvSpPr>
          <p:nvPr>
            <p:ph type="sldNum" sz="quarter" idx="5"/>
          </p:nvPr>
        </p:nvSpPr>
        <p:spPr/>
        <p:txBody>
          <a:bodyPr/>
          <a:lstStyle/>
          <a:p>
            <a:fld id="{B0C9A0B7-2D5B-487A-BD64-2D855A1111C0}" type="slidenum">
              <a:rPr lang="en-US" smtClean="0"/>
              <a:t>18</a:t>
            </a:fld>
            <a:endParaRPr lang="en-US"/>
          </a:p>
        </p:txBody>
      </p:sp>
    </p:spTree>
    <p:extLst>
      <p:ext uri="{BB962C8B-B14F-4D97-AF65-F5344CB8AC3E}">
        <p14:creationId xmlns:p14="http://schemas.microsoft.com/office/powerpoint/2010/main" val="2336085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p>
          <a:p>
            <a:pPr marL="628650" lvl="1" indent="-171450">
              <a:buFont typeface="Arial" panose="020B0604020202020204" pitchFamily="34" charset="0"/>
              <a:buChar char="•"/>
            </a:pPr>
            <a:r>
              <a:rPr lang="en-US" dirty="0"/>
              <a:t>Instruct the participants to think of all possible indicators of clues that help them identify the different kinds of barriers. (Below is just a sample of how you as a facilitator can get the participants to begin to think about indicators )</a:t>
            </a:r>
          </a:p>
          <a:p>
            <a:pPr marL="628650" lvl="1" indent="-171450">
              <a:buFont typeface="Arial" panose="020B0604020202020204" pitchFamily="34" charset="0"/>
              <a:buChar char="•"/>
            </a:pPr>
            <a:r>
              <a:rPr lang="en-US" dirty="0"/>
              <a:t>Example of how to explain the table: </a:t>
            </a:r>
          </a:p>
          <a:p>
            <a:pPr marL="1085850" lvl="2" indent="-171450">
              <a:buFont typeface="Arial" panose="020B0604020202020204" pitchFamily="34" charset="0"/>
              <a:buChar char="•"/>
            </a:pPr>
            <a:r>
              <a:rPr lang="en-US" dirty="0"/>
              <a:t>“In this activity you will  recall all the terms we used in the mind map on barriers to education. </a:t>
            </a:r>
          </a:p>
          <a:p>
            <a:pPr marL="1085850" lvl="2" indent="-171450">
              <a:buFont typeface="Arial" panose="020B0604020202020204" pitchFamily="34" charset="0"/>
              <a:buChar char="•"/>
            </a:pPr>
            <a:r>
              <a:rPr lang="en-US" dirty="0"/>
              <a:t>For each term just think where and how will this become evident in the society? The cues or the indicators</a:t>
            </a:r>
          </a:p>
          <a:p>
            <a:pPr marL="1085850" lvl="2" indent="-171450">
              <a:buFont typeface="Arial" panose="020B0604020202020204" pitchFamily="34" charset="0"/>
              <a:buChar char="•"/>
            </a:pPr>
            <a:r>
              <a:rPr lang="en-US" dirty="0"/>
              <a:t>Is it visible? Is it so subtle that it requires some other strategy to notice the biases?</a:t>
            </a:r>
          </a:p>
          <a:p>
            <a:pPr marL="1085850" lvl="2" indent="-171450">
              <a:buFont typeface="Arial" panose="020B0604020202020204" pitchFamily="34" charset="0"/>
              <a:buChar char="•"/>
            </a:pPr>
            <a:r>
              <a:rPr lang="en-US" dirty="0"/>
              <a:t>You may think of any quality of indicators which are positive, negative, neutral, graded, happy. sad…any thing which you know of.</a:t>
            </a:r>
          </a:p>
          <a:p>
            <a:pPr marL="1085850" lvl="2" indent="-171450">
              <a:buFont typeface="Arial" panose="020B0604020202020204" pitchFamily="34" charset="0"/>
              <a:buChar char="•"/>
            </a:pPr>
            <a:r>
              <a:rPr lang="en-US" b="1" dirty="0"/>
              <a:t>Explain the table: </a:t>
            </a:r>
          </a:p>
          <a:p>
            <a:pPr marL="1543050" lvl="3" indent="-171450">
              <a:buFont typeface="Arial" panose="020B0604020202020204" pitchFamily="34" charset="0"/>
              <a:buChar char="•"/>
            </a:pPr>
            <a:r>
              <a:rPr lang="en-US" dirty="0"/>
              <a:t>On the left-hand vertical column. These are the larger causes for barriers which generally divide the society-Economic divide, Religious divide, Ethnic divide, Political divide, access to health care, Geographical, means of earning livelihood ”</a:t>
            </a:r>
          </a:p>
          <a:p>
            <a:pPr marL="1543050" lvl="3" indent="-171450">
              <a:buFont typeface="Arial" panose="020B0604020202020204" pitchFamily="34" charset="0"/>
              <a:buChar char="•"/>
            </a:pPr>
            <a:r>
              <a:rPr lang="en-US" dirty="0"/>
              <a:t>On the Horizontal, row one: you see the broad classification of types of barriers we arrived at when we created the mind-map such as: social, cultural, institutional, emotional, cognitive, physical, instructional, economic, gender, infrastructure and so on.</a:t>
            </a:r>
          </a:p>
          <a:p>
            <a:pPr marL="1543050" lvl="3" indent="-171450">
              <a:buFont typeface="Arial" panose="020B0604020202020204" pitchFamily="34" charset="0"/>
              <a:buChar char="•"/>
            </a:pPr>
            <a:r>
              <a:rPr lang="en-US" dirty="0"/>
              <a:t>Now see, in the first cell in second row you see the words Economic divide. and in rest of the cells in second row, an indicator is mentioned in relation to the barrier mentioned in the respective heading column. As you see they have been presented in a different </a:t>
            </a:r>
            <a:r>
              <a:rPr lang="en-US" dirty="0" err="1"/>
              <a:t>colour</a:t>
            </a:r>
            <a:r>
              <a:rPr lang="en-US" dirty="0"/>
              <a:t> just to draw your attention.</a:t>
            </a:r>
          </a:p>
          <a:p>
            <a:pPr marL="1543050" lvl="3" indent="-171450">
              <a:buFont typeface="Arial" panose="020B0604020202020204" pitchFamily="34" charset="0"/>
              <a:buChar char="•"/>
            </a:pPr>
            <a:r>
              <a:rPr lang="en-US" dirty="0"/>
              <a:t>This is just an example. Each cell can have multiple entries. (Read aloud the pairs while pointing) </a:t>
            </a:r>
          </a:p>
          <a:p>
            <a:pPr marL="2000250" lvl="4" indent="-171450">
              <a:buFont typeface="Wingdings" panose="05000000000000000000" pitchFamily="2" charset="2"/>
              <a:buChar char="ü"/>
            </a:pPr>
            <a:r>
              <a:rPr lang="en-US" dirty="0">
                <a:solidFill>
                  <a:schemeClr val="accent2">
                    <a:lumMod val="50000"/>
                  </a:schemeClr>
                </a:solidFill>
              </a:rPr>
              <a:t>economic status</a:t>
            </a:r>
            <a:r>
              <a:rPr lang="en-US" dirty="0"/>
              <a:t>-social barrier: education of parents, </a:t>
            </a:r>
          </a:p>
          <a:p>
            <a:pPr marL="2000250" lvl="4" indent="-171450">
              <a:buFont typeface="Wingdings" panose="05000000000000000000" pitchFamily="2" charset="2"/>
              <a:buChar char="ü"/>
            </a:pPr>
            <a:r>
              <a:rPr lang="en-US" dirty="0"/>
              <a:t>economic status-cultural barrier: early marriage, </a:t>
            </a:r>
          </a:p>
          <a:p>
            <a:pPr marL="2000250" lvl="4" indent="-171450">
              <a:buFont typeface="Wingdings" panose="05000000000000000000" pitchFamily="2" charset="2"/>
              <a:buChar char="ü"/>
            </a:pPr>
            <a:r>
              <a:rPr lang="en-US" dirty="0"/>
              <a:t>Economic status-institutional barrier: admission to better school/no admission to any school,</a:t>
            </a:r>
          </a:p>
          <a:p>
            <a:pPr marL="2000250" lvl="4" indent="-171450">
              <a:buFont typeface="Wingdings" panose="05000000000000000000" pitchFamily="2" charset="2"/>
              <a:buChar char="ü"/>
            </a:pPr>
            <a:r>
              <a:rPr lang="en-US" dirty="0"/>
              <a:t> economic status-emotional and cognitive barrier: quality of support to learning, </a:t>
            </a:r>
          </a:p>
          <a:p>
            <a:pPr marL="2000250" lvl="4" indent="-171450">
              <a:buFont typeface="Wingdings" panose="05000000000000000000" pitchFamily="2" charset="2"/>
              <a:buChar char="ü"/>
            </a:pPr>
            <a:r>
              <a:rPr lang="en-US" dirty="0"/>
              <a:t>economic status-physical and cognitive barrier: learner centric facilities matching the learning styles</a:t>
            </a:r>
          </a:p>
          <a:p>
            <a:pPr marL="2000250" lvl="4" indent="-171450">
              <a:buFont typeface="Wingdings" panose="05000000000000000000" pitchFamily="2" charset="2"/>
              <a:buChar char="ü"/>
            </a:pPr>
            <a:r>
              <a:rPr lang="en-US" dirty="0"/>
              <a:t>economic status-Instructional barrier: clarity in communication</a:t>
            </a:r>
          </a:p>
          <a:p>
            <a:pPr marL="2000250" lvl="4" indent="-171450">
              <a:buFont typeface="Wingdings" panose="05000000000000000000" pitchFamily="2" charset="2"/>
              <a:buChar char="ü"/>
            </a:pPr>
            <a:r>
              <a:rPr lang="en-US" dirty="0"/>
              <a:t>economic status-economic barrier: poor outfits, odd sets/broken or damaged educational accessories</a:t>
            </a:r>
          </a:p>
          <a:p>
            <a:pPr marL="2000250" lvl="4" indent="-171450">
              <a:buFont typeface="Wingdings" panose="05000000000000000000" pitchFamily="2" charset="2"/>
              <a:buChar char="ü"/>
            </a:pPr>
            <a:r>
              <a:rPr lang="en-US" dirty="0"/>
              <a:t>economic status-gender barrier: either early marriage or send them to international schools/study abroad</a:t>
            </a:r>
          </a:p>
          <a:p>
            <a:pPr marL="2000250" lvl="4" indent="-171450">
              <a:buFont typeface="Wingdings" panose="05000000000000000000" pitchFamily="2" charset="2"/>
              <a:buChar char="ü"/>
            </a:pPr>
            <a:r>
              <a:rPr lang="en-US" dirty="0"/>
              <a:t>economic status-infrastructure: ability to choose appropriate school</a:t>
            </a:r>
          </a:p>
          <a:p>
            <a:pPr marL="628650" lvl="1" indent="-171450">
              <a:buFont typeface="Arial" panose="020B0604020202020204" pitchFamily="34" charset="0"/>
              <a:buChar char="•"/>
            </a:pPr>
            <a:r>
              <a:rPr lang="en-US" dirty="0"/>
              <a:t>Only a few common ones are filled since the specific indicators are contextual and only the PDMs can do it collectively with the help of different stakeholders</a:t>
            </a:r>
          </a:p>
          <a:p>
            <a:pPr marL="628650" lvl="1" indent="-171450">
              <a:buFont typeface="Arial" panose="020B0604020202020204" pitchFamily="34" charset="0"/>
              <a:buChar char="•"/>
            </a:pPr>
            <a:r>
              <a:rPr lang="en-US" dirty="0"/>
              <a:t>This template is only to be used to practice thinking about looking for indicators of barriers to schooling.</a:t>
            </a:r>
          </a:p>
          <a:p>
            <a:pPr marL="628650" lvl="1" indent="-171450">
              <a:buFont typeface="Arial" panose="020B0604020202020204" pitchFamily="34" charset="0"/>
              <a:buChar char="•"/>
            </a:pPr>
            <a:r>
              <a:rPr lang="en-US" dirty="0"/>
              <a:t>“It is not necessary that all the cells may get filled when you are working in pairs”</a:t>
            </a:r>
          </a:p>
          <a:p>
            <a:pPr marL="628650" lvl="1" indent="-171450">
              <a:buFont typeface="Arial" panose="020B0604020202020204" pitchFamily="34" charset="0"/>
              <a:buChar char="•"/>
            </a:pPr>
            <a:r>
              <a:rPr lang="en-US" dirty="0"/>
              <a:t>You will get 20 minutes to work in pairs.</a:t>
            </a:r>
          </a:p>
          <a:p>
            <a:pPr marL="628650" lvl="1" indent="-171450">
              <a:buFont typeface="Arial" panose="020B0604020202020204" pitchFamily="34" charset="0"/>
              <a:buChar char="•"/>
            </a:pPr>
            <a:r>
              <a:rPr lang="en-US" dirty="0"/>
              <a:t>Presenting this the form of a table is just one way of brainstorming about indicators. You can think of any other way that is convenient to document this in your personal diaries/worksheets. You may use flowchart, pie-charts, mind maps, and so on</a:t>
            </a:r>
          </a:p>
          <a:p>
            <a:pPr marL="628650" lvl="1" indent="-171450">
              <a:buFont typeface="Arial" panose="020B0604020202020204" pitchFamily="34" charset="0"/>
              <a:buChar char="•"/>
            </a:pPr>
            <a:r>
              <a:rPr lang="en-US" dirty="0"/>
              <a:t>So, your time starts now. </a:t>
            </a:r>
          </a:p>
          <a:p>
            <a:pPr marL="1085850" lvl="2" indent="-171450">
              <a:buFont typeface="Arial" panose="020B0604020202020204" pitchFamily="34" charset="0"/>
              <a:buChar char="•"/>
            </a:pPr>
            <a:r>
              <a:rPr lang="en-US" dirty="0"/>
              <a:t>While the paired team works, the facilitators will go to each group to provide need-based support.</a:t>
            </a:r>
          </a:p>
          <a:p>
            <a:pPr marL="2000250" lvl="4" indent="-171450">
              <a:buFont typeface="Wingdings" panose="05000000000000000000" pitchFamily="2" charset="2"/>
              <a:buChar char="ü"/>
            </a:pPr>
            <a:endParaRPr lang="en-US" dirty="0"/>
          </a:p>
          <a:p>
            <a:pPr marL="2000250" lvl="4" indent="-171450">
              <a:buFont typeface="Wingdings" panose="05000000000000000000" pitchFamily="2" charset="2"/>
              <a:buChar char="ü"/>
            </a:pPr>
            <a:endParaRPr lang="en-US" dirty="0"/>
          </a:p>
          <a:p>
            <a:pPr marL="1543050" lvl="3"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0C9A0B7-2D5B-487A-BD64-2D855A1111C0}" type="slidenum">
              <a:rPr lang="en-US" smtClean="0"/>
              <a:t>19</a:t>
            </a:fld>
            <a:endParaRPr lang="en-US"/>
          </a:p>
        </p:txBody>
      </p:sp>
    </p:spTree>
    <p:extLst>
      <p:ext uri="{BB962C8B-B14F-4D97-AF65-F5344CB8AC3E}">
        <p14:creationId xmlns:p14="http://schemas.microsoft.com/office/powerpoint/2010/main" val="86752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 of welcome activity:</a:t>
            </a:r>
          </a:p>
          <a:p>
            <a:pPr marL="228600" indent="-228600">
              <a:buAutoNum type="arabicPeriod"/>
            </a:pPr>
            <a:r>
              <a:rPr lang="en-US" dirty="0"/>
              <a:t>Community building exercise: Get participants to know each other.</a:t>
            </a:r>
          </a:p>
          <a:p>
            <a:pPr marL="228600" indent="-228600">
              <a:buAutoNum type="arabicPeriod"/>
            </a:pPr>
            <a:r>
              <a:rPr lang="en-US" dirty="0"/>
              <a:t>Take away message: Importance of need based flexible support : “One size does not fit for all”, “Need for tailor-made or customized opportunity”</a:t>
            </a:r>
          </a:p>
          <a:p>
            <a:endParaRPr lang="en-US" dirty="0"/>
          </a:p>
          <a:p>
            <a:r>
              <a:rPr lang="en-US" b="1" dirty="0"/>
              <a:t>Note to facilitators /Trainer: Instructions to perform welcome and community building activity</a:t>
            </a:r>
          </a:p>
          <a:p>
            <a:endParaRPr lang="en-US" b="1" dirty="0"/>
          </a:p>
          <a:p>
            <a:pPr marL="228600" indent="-228600">
              <a:buAutoNum type="arabicPeriod"/>
            </a:pPr>
            <a:r>
              <a:rPr lang="en-US" dirty="0"/>
              <a:t>Get all participants to settle. Set clear expectations on nature of participation and announce the non-negotiable ground rules to be adhered to. (These rules will  preferably be common across all the days of training and across all the modules to ensure discipline, give clarity, to avoid chaos and for time management). </a:t>
            </a:r>
          </a:p>
          <a:p>
            <a:pPr marL="228600" indent="-228600">
              <a:buAutoNum type="arabicPeriod"/>
            </a:pPr>
            <a:r>
              <a:rPr lang="en-US" dirty="0"/>
              <a:t>Greet the participants  as per the protocol. Get them to  fill out the GDAS competency form.</a:t>
            </a:r>
          </a:p>
          <a:p>
            <a:pPr marL="228600" indent="-228600">
              <a:buAutoNum type="arabicPeriod"/>
            </a:pPr>
            <a:r>
              <a:rPr lang="en-US" dirty="0"/>
              <a:t>This ice breaker activity-’</a:t>
            </a:r>
            <a:r>
              <a:rPr lang="en-US" b="1" dirty="0"/>
              <a:t>bangle activity</a:t>
            </a:r>
            <a:r>
              <a:rPr lang="en-US" dirty="0"/>
              <a:t>’ (can be done as an indoor or outdoor activity depending as per convenience) is aimed to help the participants experience exclusion. (materials needed: medium sized bangles (alternately you many use finger rings, gloves, hoops, hair bands, paper rings </a:t>
            </a:r>
            <a:r>
              <a:rPr lang="en-US" dirty="0" err="1"/>
              <a:t>etc</a:t>
            </a:r>
            <a:r>
              <a:rPr lang="en-US" dirty="0"/>
              <a:t> ) all same size enough to give one each for each participant, chalk to draw two concentric circles on the floor, one A3 sized chart paper and marker, adhesive or thread/nail to hang the chart paper). This activity has two parts.</a:t>
            </a:r>
          </a:p>
          <a:p>
            <a:pPr marL="0" indent="0">
              <a:buNone/>
            </a:pPr>
            <a:endParaRPr lang="en-US" dirty="0"/>
          </a:p>
          <a:p>
            <a:pPr marL="0" indent="0">
              <a:buNone/>
            </a:pPr>
            <a:r>
              <a:rPr lang="en-US" b="1" dirty="0"/>
              <a:t>PART-1 of the bangle activity</a:t>
            </a:r>
          </a:p>
          <a:p>
            <a:pPr marL="0" indent="0">
              <a:buNone/>
            </a:pPr>
            <a:endParaRPr lang="en-US" b="1" dirty="0"/>
          </a:p>
          <a:p>
            <a:pPr marL="685800" lvl="1" indent="-228600">
              <a:buAutoNum type="arabicPeriod"/>
            </a:pPr>
            <a:r>
              <a:rPr lang="en-US" dirty="0"/>
              <a:t>Draw two large concentric circles on the floor such that the space inside innermost circle can hold about 20 people, about 30 participants in the space between the inner and outer most circle and about 40 people around the outermost circle. Ask all participants (PDC member) to keep their hands free and gather around the outer circumference of outer most circle. (preferably drawn even before the participants arrive to the venue, and if possible, should be retained all through since they come handy for collective activities) </a:t>
            </a:r>
          </a:p>
          <a:p>
            <a:pPr marL="685800" lvl="1" indent="-228600">
              <a:buAutoNum type="arabicPeriod"/>
            </a:pPr>
            <a:r>
              <a:rPr lang="en-US" dirty="0"/>
              <a:t>Let them starting calling out  from #1 and each adjacent person calls out the next consecutive number aloud.  Finally, the last number which is equal to the total number of participants in the activity to be marked as total number on the chart/blackboard</a:t>
            </a:r>
          </a:p>
          <a:p>
            <a:pPr marL="685800" lvl="1" indent="-228600">
              <a:buAutoNum type="arabicPeriod"/>
            </a:pPr>
            <a:r>
              <a:rPr lang="en-US" dirty="0"/>
              <a:t>Later ask them to turn to the </a:t>
            </a:r>
            <a:r>
              <a:rPr lang="en-US" dirty="0" err="1"/>
              <a:t>neighbour</a:t>
            </a:r>
            <a:r>
              <a:rPr lang="en-US" dirty="0"/>
              <a:t> such that they are in pairs facing each other. Next tell them that each pair are ‘</a:t>
            </a:r>
            <a:r>
              <a:rPr lang="en-US" b="1" dirty="0"/>
              <a:t>best-partners</a:t>
            </a:r>
            <a:r>
              <a:rPr lang="en-US" dirty="0"/>
              <a:t>’.</a:t>
            </a:r>
          </a:p>
          <a:p>
            <a:pPr marL="685800" lvl="1" indent="-228600">
              <a:buAutoNum type="arabicPeriod"/>
            </a:pPr>
            <a:r>
              <a:rPr lang="en-US" dirty="0"/>
              <a:t>Next instruct them to  greet and introduce each other with two information. One their full names and another how they wish the world to recognize them as (the identity they wish to have). Also  tell the participants that they need to remember their best-partner’s name  and identity at least until the next day.</a:t>
            </a:r>
          </a:p>
          <a:p>
            <a:pPr marL="685800" lvl="1" indent="-228600">
              <a:buAutoNum type="arabicPeriod"/>
            </a:pPr>
            <a:r>
              <a:rPr lang="en-US" dirty="0"/>
              <a:t>Now tell them that you will begin the next activity. Explain the activity as follows: “here is a school enrolment drive, a lifetime opportunity to get admitted to the best of best schools with the best facilities irrespective of their differences. The selection procedure is very simple with just one criteria to be satisfied. If the candidates fulfill that, then they get admitted.</a:t>
            </a:r>
          </a:p>
          <a:p>
            <a:pPr marL="1143000" lvl="2" indent="-228600">
              <a:buFont typeface="+mj-lt"/>
              <a:buAutoNum type="alphaLcPeriod"/>
            </a:pPr>
            <a:r>
              <a:rPr lang="en-US" dirty="0"/>
              <a:t>Here are two circles with a gap in between. </a:t>
            </a:r>
          </a:p>
          <a:p>
            <a:pPr marL="1143000" lvl="2" indent="-228600">
              <a:buFont typeface="+mj-lt"/>
              <a:buAutoNum type="alphaLcPeriod"/>
            </a:pPr>
            <a:r>
              <a:rPr lang="en-US" dirty="0"/>
              <a:t>As you see, all of you are standing on the outside of outermost circle.</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At the end of the task, those who are occupying the space outermost the circle form </a:t>
            </a:r>
            <a:r>
              <a:rPr lang="en-US" b="1" dirty="0"/>
              <a:t>group ten </a:t>
            </a:r>
            <a:r>
              <a:rPr lang="en-US" dirty="0"/>
              <a:t>as they get 10 points, those found in-between the two circles form </a:t>
            </a:r>
            <a:r>
              <a:rPr lang="en-US" b="1" dirty="0"/>
              <a:t>group one </a:t>
            </a:r>
            <a:r>
              <a:rPr lang="en-US" dirty="0"/>
              <a:t>and they get one point and those in innermost circle form </a:t>
            </a:r>
            <a:r>
              <a:rPr lang="en-US" b="1" dirty="0"/>
              <a:t>group zero </a:t>
            </a:r>
            <a:r>
              <a:rPr lang="en-US" dirty="0"/>
              <a:t>and they get zero point.</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Tell the participants, “Now you will get one bangle each. Just pick it up and wait till I say what you need to do. (So, saying, distribute one bangle each to each participant.) </a:t>
            </a:r>
          </a:p>
          <a:p>
            <a:pPr marL="1143000" lvl="2" indent="-228600">
              <a:buFont typeface="+mj-lt"/>
              <a:buAutoNum type="alphaLcPeriod"/>
            </a:pPr>
            <a:r>
              <a:rPr lang="en-US" dirty="0"/>
              <a:t>Ask, “Did you all get one bangle?”, Try to insert it through your left /right hand. “Pass it through your hand so that it is around your wrist. You get 2 minutes”. </a:t>
            </a:r>
          </a:p>
          <a:p>
            <a:pPr marL="1143000" lvl="2" indent="-228600">
              <a:buFont typeface="+mj-lt"/>
              <a:buAutoNum type="alphaLcPeriod"/>
            </a:pPr>
            <a:r>
              <a:rPr lang="en-US" dirty="0"/>
              <a:t>At the end of two minutes, draw their attention towards you and ask them to do the next action. Give </a:t>
            </a:r>
            <a:r>
              <a:rPr lang="en-US" dirty="0" err="1"/>
              <a:t>instructio“All</a:t>
            </a:r>
            <a:r>
              <a:rPr lang="en-US" dirty="0"/>
              <a:t> of you whose bangles reached the wrist can enter the innermost circle, for those whose bangles just entered halfway of the palm say up to knuckles will enter the outer circle and stand in the space between inner and outer circles. If the bangle did not enter the hand, then they will remain where they are on the outside of outer circle.</a:t>
            </a:r>
          </a:p>
          <a:p>
            <a:pPr marL="1143000" lvl="2" indent="-228600">
              <a:buFont typeface="+mj-lt"/>
              <a:buAutoNum type="alphaLcPeriod"/>
            </a:pPr>
            <a:r>
              <a:rPr lang="en-US" dirty="0"/>
              <a:t>After the participants are distributed in different circles and settle, Now explain : The innermost circle represents the school with all facilities and admits those who fit into their stipulations. If the ring/bangle easily passes through their hand, then enter the innermost circle,  The second situation represents schools with little or no resources and hence they have flexible criteria that, even if the bangle reached half-way they may enter the space between inner and outer circle. In the last case, if the bangle does not pass at all there is no entry into any school, and  they stand where they are outside the outermost circle  </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In the end count the number of participants in the different </a:t>
            </a:r>
            <a:r>
              <a:rPr lang="en-US" b="1" dirty="0"/>
              <a:t>zones-group 10, group 1 and group 0 </a:t>
            </a:r>
            <a:r>
              <a:rPr lang="en-US" dirty="0"/>
              <a:t>from the outermost to innermost regions of the circles and mark it on the chart.  (Note: This activity is performed while all teachers are standing in a circle/ seated on chairs (similar to musical chair activity)</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Give each one a piece of plain white paper approximately the postcard size or 4” by 6” and a pin. Ask the participants to write the group to which they belong to and attach it to their dress near left or right shoulder. </a:t>
            </a:r>
          </a:p>
          <a:p>
            <a:pPr marL="0" indent="0">
              <a:buNone/>
            </a:pPr>
            <a:endParaRPr lang="en-US" b="1" dirty="0"/>
          </a:p>
          <a:p>
            <a:pPr marL="0" indent="0">
              <a:buNone/>
            </a:pPr>
            <a:r>
              <a:rPr lang="en-US" b="1" dirty="0"/>
              <a:t>PART-2 of the bangle activity</a:t>
            </a:r>
          </a:p>
          <a:p>
            <a:pPr marL="0" indent="0">
              <a:buNone/>
            </a:pPr>
            <a:r>
              <a:rPr lang="en-US" b="1" dirty="0"/>
              <a:t>Facilitator to instruct all the participants to remain in the three groups – 0,1, and 10 when they return to their seats. Once the  participants settle, continue the activity</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Make sure that the  participants must remain in their new </a:t>
            </a:r>
            <a:r>
              <a:rPr lang="en-US" b="1" dirty="0"/>
              <a:t>groups 0,1 and 10 with labelled slips attached to their dress  </a:t>
            </a:r>
            <a:r>
              <a:rPr lang="en-US" dirty="0"/>
              <a:t>and return to their seats.</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Begin by asking “How many of you do not have your  best partner in the same group as you are in? Please raise your hands” .  (irrespective of the numbers, there will be some who are separated). How does this feel? How else would you have preferred to play this game?</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Tell them “now let us reflect for a few minutes on this activity” and ask, “even though the criteria for entering innermost circle was same for all, all got equal  opportunity, time and even bangles, but still why did it not provide equal results for all?”-  (Their answers would probably convey that the bangles were either too small or that everyone’s hands are not of equal size. If not direct them to think in terms of the bangle) </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How would they feel if the same condition was ”only those who are in the inner circle will get increment in their salary?”.  Let them discuss for two minutes in their groups  and select one member from each group to volunteer and answer. </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Next engage in discussion with questions: </a:t>
            </a:r>
          </a:p>
          <a:p>
            <a:pPr marL="1600200" marR="0" lvl="3"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Did this activity remind you of any personal experience when you were refused privileges in real life situation for not satisfying certain criteria? </a:t>
            </a:r>
          </a:p>
          <a:p>
            <a:pPr marL="1600200" marR="0" lvl="3"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Have you come across real cases of such a discrimination in terms of gaining admission to schools? </a:t>
            </a:r>
          </a:p>
          <a:p>
            <a:pPr marL="1600200" marR="0" lvl="3"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(Keep probing to brainstorm as to) Why is it so that students do not have equal access despite common rules and claims of equality for schooling?</a:t>
            </a:r>
          </a:p>
          <a:p>
            <a:pPr marL="1371600" marR="0" lvl="3" indent="0" algn="l" defTabSz="914400" rtl="0" eaLnBrk="1" fontAlgn="auto" latinLnBrk="0" hangingPunct="1">
              <a:lnSpc>
                <a:spcPct val="100000"/>
              </a:lnSpc>
              <a:spcBef>
                <a:spcPts val="0"/>
              </a:spcBef>
              <a:spcAft>
                <a:spcPts val="0"/>
              </a:spcAft>
              <a:buClrTx/>
              <a:buSzTx/>
              <a:buFont typeface="+mj-lt"/>
              <a:buNone/>
              <a:tabLst/>
              <a:defRPr/>
            </a:pPr>
            <a:r>
              <a:rPr lang="en-US" dirty="0"/>
              <a:t>Let a few participants share until the message that equal entry conditions does not necessarily ensure admission to desired school. Note the responses until a few barriers to access to school are elicited.</a:t>
            </a:r>
          </a:p>
          <a:p>
            <a:pPr marL="1371600" marR="0" lvl="3"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Finally ask “just like the same size  bangles did not fit each hand, how the situation would have been if there were different sized bangles?, and how it would have been if the participants had an opportunity to choose the size that fits them.” </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endParaRPr lang="en-US" dirty="0"/>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Facilitator can draw comparison of bangle to common rigid curriculum which leads to isolation like the way many did not enter inner most circle. The group number and scores are irrational but can leave deep scars. In this game how your best partners were separated. Attaching to some group and asking the students to remain there is also demoralizing. If multiple sized bangles were provided and opportunity to choose, probably each one of you could have entered innermost circle. This is called ‘tailor-made or customized opportunity’, since ‘one size does not fit for all’.</a:t>
            </a:r>
          </a:p>
          <a:p>
            <a:pPr marL="1143000" marR="0" lvl="2"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dirty="0"/>
              <a:t>Conclude the activity by announcing that each participant, “during short break, write a word, phrase or a sentence, poem, or draw to show how you felt and what went on in your minds? when the bangle fitted /did not fit your hands”.</a:t>
            </a:r>
          </a:p>
          <a:p>
            <a:pPr marL="1143000" lvl="2" indent="-228600">
              <a:buFont typeface="+mj-lt"/>
              <a:buAutoNum type="alphaLcPeriod"/>
            </a:pPr>
            <a:endParaRPr lang="en-US" dirty="0"/>
          </a:p>
          <a:p>
            <a:pPr marL="685800" lvl="1" indent="-228600">
              <a:buAutoNum type="arabicPeriod"/>
            </a:pPr>
            <a:r>
              <a:rPr lang="en-US" dirty="0"/>
              <a:t>Facilitator: takes over to explain: Like fixed criteria set in the game, similar such eligibility criteria are set in the society that prevents all students gain access to schools. These are the barriers. But MOE in Afghanistan aspires to remove barriers and make flexible eligibility criteria. Let us understand what they are. (flash the next slide : Aspirations of MOE)</a:t>
            </a:r>
          </a:p>
        </p:txBody>
      </p:sp>
      <p:sp>
        <p:nvSpPr>
          <p:cNvPr id="4" name="Slide Number Placeholder 3"/>
          <p:cNvSpPr>
            <a:spLocks noGrp="1"/>
          </p:cNvSpPr>
          <p:nvPr>
            <p:ph type="sldNum" sz="quarter" idx="5"/>
          </p:nvPr>
        </p:nvSpPr>
        <p:spPr/>
        <p:txBody>
          <a:bodyPr/>
          <a:lstStyle/>
          <a:p>
            <a:fld id="{B0C9A0B7-2D5B-487A-BD64-2D855A1111C0}" type="slidenum">
              <a:rPr lang="en-US" smtClean="0"/>
              <a:t>2</a:t>
            </a:fld>
            <a:endParaRPr lang="en-US"/>
          </a:p>
        </p:txBody>
      </p:sp>
    </p:spTree>
    <p:extLst>
      <p:ext uri="{BB962C8B-B14F-4D97-AF65-F5344CB8AC3E}">
        <p14:creationId xmlns:p14="http://schemas.microsoft.com/office/powerpoint/2010/main" val="193002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p>
          <a:p>
            <a:r>
              <a:rPr lang="en-US" b="1" dirty="0"/>
              <a:t>Small group activity:  indicator developing exercise:</a:t>
            </a:r>
          </a:p>
          <a:p>
            <a:r>
              <a:rPr lang="en-US" b="1" dirty="0"/>
              <a:t>Objective: </a:t>
            </a:r>
            <a:r>
              <a:rPr lang="en-US" b="0" dirty="0"/>
              <a:t>To consolidate the examples of barriers and arrive at indicators to identify indicators of barriers</a:t>
            </a:r>
          </a:p>
          <a:p>
            <a:r>
              <a:rPr lang="en-US" b="1" dirty="0"/>
              <a:t>Materials</a:t>
            </a:r>
            <a:r>
              <a:rPr lang="en-US" b="0" dirty="0"/>
              <a:t>: Personal notes, Chart paper, felt pens / markers</a:t>
            </a:r>
          </a:p>
          <a:p>
            <a:r>
              <a:rPr lang="en-US" b="1" dirty="0"/>
              <a:t>Instructions: Two step process:</a:t>
            </a:r>
          </a:p>
          <a:p>
            <a:r>
              <a:rPr lang="en-US" b="1" dirty="0"/>
              <a:t>Step-1: 20 minutes</a:t>
            </a:r>
          </a:p>
          <a:p>
            <a:pPr marL="228600" indent="-228600">
              <a:buAutoNum type="arabicPeriod"/>
            </a:pPr>
            <a:r>
              <a:rPr lang="en-US" b="0" dirty="0"/>
              <a:t>(depending on the number of pairs) Tell three to four / pairs to re-group themselves in such a way that there need to be total of 8 or 10 individuals in each group.</a:t>
            </a:r>
          </a:p>
          <a:p>
            <a:pPr marL="228600" indent="-228600">
              <a:buAutoNum type="arabicPeriod"/>
            </a:pPr>
            <a:r>
              <a:rPr lang="en-US" b="0" dirty="0"/>
              <a:t>Once they regroup, provide instruction to the group</a:t>
            </a:r>
          </a:p>
          <a:p>
            <a:pPr marL="228600" indent="-228600">
              <a:buAutoNum type="arabicPeriod"/>
            </a:pPr>
            <a:r>
              <a:rPr lang="en-US" b="0" dirty="0"/>
              <a:t>Each new group with 8-10 members should prepare a consolidated checklist of indicators to identify barriers .</a:t>
            </a:r>
          </a:p>
          <a:p>
            <a:pPr marL="228600" indent="-228600">
              <a:buAutoNum type="arabicPeriod"/>
            </a:pPr>
            <a:r>
              <a:rPr lang="en-US" b="0" dirty="0"/>
              <a:t>List all the indicators on the chart paper either in tabular or mind-map format.</a:t>
            </a:r>
          </a:p>
          <a:p>
            <a:pPr marL="0" indent="0">
              <a:buNone/>
            </a:pPr>
            <a:r>
              <a:rPr lang="en-US" b="0" dirty="0"/>
              <a:t>Step -2: 30 minutes</a:t>
            </a:r>
          </a:p>
          <a:p>
            <a:pPr marL="228600" indent="-228600">
              <a:buAutoNum type="arabicPeriod"/>
            </a:pPr>
            <a:r>
              <a:rPr lang="en-US" b="0" dirty="0"/>
              <a:t>Each group should share their indicators of barriers to education. And display their presentation.</a:t>
            </a:r>
          </a:p>
          <a:p>
            <a:pPr marL="228600" indent="-228600">
              <a:buAutoNum type="arabicPeriod"/>
            </a:pPr>
            <a:r>
              <a:rPr lang="en-US" b="0" dirty="0"/>
              <a:t>Those willing to volunteer to be encouraged come forward to consolidate the presentations to make a common indicator checklist.</a:t>
            </a:r>
          </a:p>
          <a:p>
            <a:pPr marL="0" indent="0">
              <a:buNone/>
            </a:pPr>
            <a:r>
              <a:rPr lang="en-US" b="0" dirty="0"/>
              <a:t>Following this participants get a10 minute short break.</a:t>
            </a:r>
          </a:p>
          <a:p>
            <a:pPr marL="0" indent="0">
              <a:buNone/>
            </a:pPr>
            <a:r>
              <a:rPr lang="en-US" b="0" dirty="0"/>
              <a:t>Ask the participants to reassemble after 10 minutes:</a:t>
            </a:r>
          </a:p>
          <a:p>
            <a:pPr marL="228600" indent="-228600">
              <a:buAutoNum type="arabicPeriod"/>
            </a:pPr>
            <a:endParaRPr lang="en-US" b="0" dirty="0"/>
          </a:p>
        </p:txBody>
      </p:sp>
      <p:sp>
        <p:nvSpPr>
          <p:cNvPr id="4" name="Slide Number Placeholder 3"/>
          <p:cNvSpPr>
            <a:spLocks noGrp="1"/>
          </p:cNvSpPr>
          <p:nvPr>
            <p:ph type="sldNum" sz="quarter" idx="5"/>
          </p:nvPr>
        </p:nvSpPr>
        <p:spPr/>
        <p:txBody>
          <a:bodyPr/>
          <a:lstStyle/>
          <a:p>
            <a:fld id="{B0C9A0B7-2D5B-487A-BD64-2D855A1111C0}" type="slidenum">
              <a:rPr lang="en-US" smtClean="0"/>
              <a:t>20</a:t>
            </a:fld>
            <a:endParaRPr lang="en-US"/>
          </a:p>
        </p:txBody>
      </p:sp>
    </p:spTree>
    <p:extLst>
      <p:ext uri="{BB962C8B-B14F-4D97-AF65-F5344CB8AC3E}">
        <p14:creationId xmlns:p14="http://schemas.microsoft.com/office/powerpoint/2010/main" val="1143601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nSpc>
                <a:spcPct val="106000"/>
              </a:lnSpc>
              <a:spcBef>
                <a:spcPts val="0"/>
              </a:spcBef>
              <a:spcAft>
                <a:spcPts val="800"/>
              </a:spcAft>
            </a:pP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Materials required: </a:t>
            </a:r>
            <a:endParaRPr lang="en-US" sz="1800" dirty="0">
              <a:effectLst/>
              <a:latin typeface="Calibri" panose="020F0502020204030204" pitchFamily="34" charset="0"/>
              <a:ea typeface="Calibri" panose="020F0502020204030204" pitchFamily="34" charset="0"/>
            </a:endParaRPr>
          </a:p>
          <a:p>
            <a:pPr marL="228600" marR="0" indent="-228600">
              <a:lnSpc>
                <a:spcPct val="106000"/>
              </a:lnSpc>
              <a:spcBef>
                <a:spcPts val="0"/>
              </a:spcBef>
              <a:spcAft>
                <a:spcPts val="800"/>
              </a:spcAft>
            </a:pP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1. Chart paper / black board to record the responses of participants both during part I and II of the activity. </a:t>
            </a:r>
            <a:endParaRPr lang="en-US" sz="1800" dirty="0">
              <a:effectLst/>
              <a:latin typeface="Calibri" panose="020F0502020204030204" pitchFamily="34" charset="0"/>
              <a:ea typeface="Calibri" panose="020F0502020204030204" pitchFamily="34" charset="0"/>
            </a:endParaRPr>
          </a:p>
          <a:p>
            <a:pPr marL="228600" marR="0" indent="-228600">
              <a:lnSpc>
                <a:spcPct val="106000"/>
              </a:lnSpc>
              <a:spcBef>
                <a:spcPts val="0"/>
              </a:spcBef>
              <a:spcAft>
                <a:spcPts val="800"/>
              </a:spcAft>
            </a:pP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2. </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Handout for participants to read – A section extracted from the following article : </a:t>
            </a:r>
            <a:r>
              <a:rPr lang="en-US" sz="1800" dirty="0">
                <a:solidFill>
                  <a:srgbClr val="000000"/>
                </a:solidFill>
                <a:effectLst/>
                <a:latin typeface="Times New Roman" panose="02020603050405020304" pitchFamily="18" charset="0"/>
                <a:ea typeface="Times New Roman" panose="02020603050405020304" pitchFamily="18" charset="0"/>
              </a:rPr>
              <a:t>Reference: Pandey, S., and Pandey, Y. (2017). Barrier free inclusion of learners with special educational needs in regular classroom: issues and challenges. International Journal of Education and Psychological Research, 6(2), 143-146.</a:t>
            </a:r>
            <a:endParaRPr lang="en-US" sz="1800" dirty="0">
              <a:effectLst/>
              <a:latin typeface="Calibri" panose="020F0502020204030204" pitchFamily="34" charset="0"/>
              <a:ea typeface="Calibri" panose="020F0502020204030204" pitchFamily="34" charset="0"/>
            </a:endParaRPr>
          </a:p>
          <a:p>
            <a:pPr marL="228600" marR="0" indent="-228600">
              <a:lnSpc>
                <a:spcPct val="106000"/>
              </a:lnSpc>
              <a:spcBef>
                <a:spcPts val="0"/>
              </a:spcBef>
              <a:spcAft>
                <a:spcPts val="800"/>
              </a:spcAft>
            </a:pPr>
            <a:r>
              <a:rPr lang="en-US" sz="1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1800" b="1" kern="1200" dirty="0">
                <a:solidFill>
                  <a:srgbClr val="000000"/>
                </a:solidFill>
                <a:effectLst/>
                <a:latin typeface="Calibri" panose="020F0502020204030204" pitchFamily="34" charset="0"/>
                <a:ea typeface="Calibri" panose="020F0502020204030204" pitchFamily="34" charset="0"/>
              </a:rPr>
              <a:t>To facilitator: </a:t>
            </a:r>
            <a:r>
              <a:rPr lang="en-US" sz="1800" kern="1200" dirty="0">
                <a:solidFill>
                  <a:srgbClr val="000000"/>
                </a:solidFill>
                <a:effectLst/>
                <a:latin typeface="Calibri" panose="020F0502020204030204" pitchFamily="34" charset="0"/>
                <a:ea typeface="Calibri" panose="020F0502020204030204" pitchFamily="34" charset="0"/>
              </a:rPr>
              <a:t>this activity has two parts:</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rPr>
              <a:t>Part 1: Listening and interactive activity ( Trainer to have read the case story(given in </a:t>
            </a:r>
            <a:r>
              <a:rPr lang="en-US" sz="1800" kern="1200" dirty="0" err="1">
                <a:solidFill>
                  <a:srgbClr val="000000"/>
                </a:solidFill>
                <a:effectLst/>
                <a:latin typeface="Calibri" panose="020F0502020204030204" pitchFamily="34" charset="0"/>
                <a:ea typeface="Calibri" panose="020F0502020204030204" pitchFamily="34" charset="0"/>
              </a:rPr>
              <a:t>ToT</a:t>
            </a:r>
            <a:r>
              <a:rPr lang="en-US" sz="1800" kern="1200" dirty="0">
                <a:solidFill>
                  <a:srgbClr val="000000"/>
                </a:solidFill>
                <a:effectLst/>
                <a:latin typeface="Calibri" panose="020F0502020204030204" pitchFamily="34" charset="0"/>
                <a:ea typeface="Calibri" panose="020F0502020204030204" pitchFamily="34" charset="0"/>
              </a:rPr>
              <a:t> guide) and just narrate the case with voice modulation to participants.) </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1800" kern="1200" dirty="0">
                <a:solidFill>
                  <a:srgbClr val="000000"/>
                </a:solidFill>
                <a:effectLst/>
                <a:latin typeface="Calibri" panose="020F0502020204030204" pitchFamily="34" charset="0"/>
                <a:ea typeface="Calibri" panose="020F0502020204030204" pitchFamily="34" charset="0"/>
              </a:rPr>
              <a:t> Part 2: Discussion-Reading-Reflection: What barriers did the case story  try to address?</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1800" b="1" kern="1200" dirty="0">
                <a:solidFill>
                  <a:srgbClr val="000000"/>
                </a:solidFill>
                <a:effectLst/>
                <a:latin typeface="Calibri" panose="020F0502020204030204" pitchFamily="34" charset="0"/>
                <a:ea typeface="Calibri" panose="020F0502020204030204" pitchFamily="34" charset="0"/>
              </a:rPr>
              <a:t>Prerequisite:</a:t>
            </a:r>
            <a:r>
              <a:rPr lang="en-US" sz="1800" kern="1200" dirty="0">
                <a:solidFill>
                  <a:srgbClr val="000000"/>
                </a:solidFill>
                <a:effectLst/>
                <a:latin typeface="Calibri" panose="020F0502020204030204" pitchFamily="34" charset="0"/>
                <a:ea typeface="Calibri" panose="020F0502020204030204" pitchFamily="34" charset="0"/>
              </a:rPr>
              <a:t> the facilitator should preferably read the case study </a:t>
            </a:r>
            <a:r>
              <a:rPr lang="en-US" sz="1800" dirty="0">
                <a:solidFill>
                  <a:srgbClr val="000000"/>
                </a:solidFill>
                <a:effectLst/>
                <a:highlight>
                  <a:srgbClr val="FFFFFF"/>
                </a:highlight>
                <a:latin typeface="Times New Roman" panose="02020603050405020304" pitchFamily="18" charset="0"/>
                <a:ea typeface="Times New Roman" panose="02020603050405020304" pitchFamily="18" charset="0"/>
              </a:rPr>
              <a:t>and the entire recommended article</a:t>
            </a:r>
            <a:r>
              <a:rPr lang="en-US" sz="1800" kern="1200" dirty="0">
                <a:solidFill>
                  <a:srgbClr val="000000"/>
                </a:solidFill>
                <a:effectLst/>
                <a:latin typeface="Calibri" panose="020F0502020204030204" pitchFamily="34" charset="0"/>
                <a:ea typeface="Calibri" panose="020F0502020204030204" pitchFamily="34" charset="0"/>
              </a:rPr>
              <a:t> prior to training and prepare a narration. In addition, the trainer might also choose any one or two of  such studies conveying barriers to school education for gaining in-depth understanding about barriers to inclusive schooling.</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1800" kern="1200" dirty="0">
                <a:solidFill>
                  <a:srgbClr val="000000"/>
                </a:solidFill>
                <a:effectLst/>
                <a:latin typeface="Calibri" panose="020F0502020204030204" pitchFamily="34" charset="0"/>
                <a:ea typeface="Calibri" panose="020F0502020204030204" pitchFamily="34" charset="0"/>
              </a:rPr>
              <a:t>After reading, to convert the content  in the case study into a narration and narrate the scenes to participants. (If possible, a few relatable picture clippings can be taken from the Afghan context and displayed as a slide to reduce verbal narration and make it more inclusive for people who prefer visual senses than auditory and for those who work with concrete objects than making meaning of abstract narrations). </a:t>
            </a:r>
            <a:endParaRPr lang="en-US" sz="18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1800" kern="1200" dirty="0">
                <a:solidFill>
                  <a:srgbClr val="000000"/>
                </a:solidFill>
                <a:effectLst/>
                <a:latin typeface="Calibri" panose="020F0502020204030204" pitchFamily="34" charset="0"/>
                <a:ea typeface="Calibri" panose="020F0502020204030204" pitchFamily="34" charset="0"/>
              </a:rPr>
              <a:t>Later follow it up with guided discussion with facilitator about the following:</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kern="1200" dirty="0">
                <a:solidFill>
                  <a:srgbClr val="000000"/>
                </a:solidFill>
                <a:effectLst/>
                <a:latin typeface="Calibri" panose="020F0502020204030204" pitchFamily="34" charset="0"/>
                <a:ea typeface="Calibri" panose="020F0502020204030204" pitchFamily="34" charset="0"/>
              </a:rPr>
              <a:t>Have you come across similar cases  in your life? (Allow participants to briefly recollect similar or different cases for about 5 minutes only. This is just to help participants to discover the existence of visible and invisible barriers)</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kern="1200" dirty="0">
                <a:solidFill>
                  <a:srgbClr val="000000"/>
                </a:solidFill>
                <a:effectLst/>
                <a:latin typeface="Calibri" panose="020F0502020204030204" pitchFamily="34" charset="0"/>
                <a:ea typeface="Calibri" panose="020F0502020204030204" pitchFamily="34" charset="0"/>
              </a:rPr>
              <a:t>What did the story/case-study/ intend to communicate?</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kern="1200" dirty="0">
                <a:solidFill>
                  <a:srgbClr val="000000"/>
                </a:solidFill>
                <a:effectLst/>
                <a:latin typeface="Calibri" panose="020F0502020204030204" pitchFamily="34" charset="0"/>
                <a:ea typeface="Calibri" panose="020F0502020204030204" pitchFamily="34" charset="0"/>
              </a:rPr>
              <a:t>Was there any capture of barriers to schooling? Explain</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0"/>
              </a:spcAft>
              <a:buSzPts val="1200"/>
              <a:buFont typeface="Arial" panose="020B0604020202020204" pitchFamily="34" charset="0"/>
              <a:buChar char="•"/>
            </a:pPr>
            <a:r>
              <a:rPr lang="en-US" sz="1800" kern="1200" dirty="0">
                <a:solidFill>
                  <a:srgbClr val="000000"/>
                </a:solidFill>
                <a:effectLst/>
                <a:latin typeface="Calibri" panose="020F0502020204030204" pitchFamily="34" charset="0"/>
                <a:ea typeface="Calibri" panose="020F0502020204030204" pitchFamily="34" charset="0"/>
              </a:rPr>
              <a:t>Is this story relevant to understand barriers to schooling?</a:t>
            </a:r>
            <a:endParaRPr lang="en-US" sz="1800" dirty="0">
              <a:effectLst/>
              <a:latin typeface="Calibri" panose="020F0502020204030204" pitchFamily="34" charset="0"/>
              <a:ea typeface="Calibri" panose="020F0502020204030204" pitchFamily="34" charset="0"/>
            </a:endParaRPr>
          </a:p>
          <a:p>
            <a:pPr marL="342900" marR="0" lvl="0" indent="-342900">
              <a:lnSpc>
                <a:spcPct val="106000"/>
              </a:lnSpc>
              <a:spcBef>
                <a:spcPts val="0"/>
              </a:spcBef>
              <a:spcAft>
                <a:spcPts val="800"/>
              </a:spcAft>
              <a:buSzPts val="1200"/>
              <a:buFont typeface="Arial" panose="020B0604020202020204" pitchFamily="34" charset="0"/>
              <a:buChar char="•"/>
            </a:pPr>
            <a:r>
              <a:rPr lang="en-US" sz="1800" kern="1200" dirty="0">
                <a:solidFill>
                  <a:srgbClr val="000000"/>
                </a:solidFill>
                <a:effectLst/>
                <a:latin typeface="Calibri" panose="020F0502020204030204" pitchFamily="34" charset="0"/>
                <a:ea typeface="Calibri" panose="020F0502020204030204" pitchFamily="34" charset="0"/>
              </a:rPr>
              <a:t>What more could have been there in the story to communicate better?</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Calibri" panose="020F0502020204030204" pitchFamily="34" charset="0"/>
                <a:ea typeface="Calibri" panose="020F0502020204030204" pitchFamily="34" charset="0"/>
              </a:rPr>
              <a:t>After brief discussion, distribute the handout. Allow 5 minutes to read. Continue guided discussion based on the eight key barriers mentioned in the reading. Finally end the session by asking if there were possibilities of alternative ideas which the school authorities and teachers  could have used to help Fatima retain her excitement to come to school and learn along with other children?</a:t>
            </a:r>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pPr lvl="1"/>
            <a:endParaRPr lang="en-US" dirty="0"/>
          </a:p>
        </p:txBody>
      </p:sp>
      <p:sp>
        <p:nvSpPr>
          <p:cNvPr id="4" name="Slide Number Placeholder 3"/>
          <p:cNvSpPr>
            <a:spLocks noGrp="1"/>
          </p:cNvSpPr>
          <p:nvPr>
            <p:ph type="sldNum" sz="quarter" idx="5"/>
          </p:nvPr>
        </p:nvSpPr>
        <p:spPr/>
        <p:txBody>
          <a:bodyPr/>
          <a:lstStyle/>
          <a:p>
            <a:fld id="{B0C9A0B7-2D5B-487A-BD64-2D855A1111C0}" type="slidenum">
              <a:rPr lang="en-US" smtClean="0"/>
              <a:t>21</a:t>
            </a:fld>
            <a:endParaRPr lang="en-US"/>
          </a:p>
        </p:txBody>
      </p:sp>
    </p:spTree>
    <p:extLst>
      <p:ext uri="{BB962C8B-B14F-4D97-AF65-F5344CB8AC3E}">
        <p14:creationId xmlns:p14="http://schemas.microsoft.com/office/powerpoint/2010/main" val="13240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day ends with structured reflection of the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Objective: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to simulate the TLCs facilitated by trainers. For this all participants are required to sit in a circle along with the facilitator.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r>
              <a:rPr lang="en-US" b="0" dirty="0"/>
              <a:t>If needed the ppt slide can be displayed</a:t>
            </a:r>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must have their pens, interactive diaries and their personal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interactive diaries they need write to the facilitator as a feed back, seek clarification, share their points of 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end the facilitator will collect their diaries and respond in writing to each one of them and return it the next day morning.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personal diaries the participants make notes from the discussion they carry out on the topic,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recommended that the Facilitator makes note of intangible feedback from participants various feelings such as happiness, disappointment etc. and use them as examples to draw their attention towards implications of barriers.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are some of the questions which can be kept on as a slide to facilitate the structured reflection session:</a:t>
            </a:r>
          </a:p>
          <a:p>
            <a:endParaRPr lang="en-US" dirty="0"/>
          </a:p>
        </p:txBody>
      </p:sp>
      <p:sp>
        <p:nvSpPr>
          <p:cNvPr id="4" name="Slide Number Placeholder 3"/>
          <p:cNvSpPr>
            <a:spLocks noGrp="1"/>
          </p:cNvSpPr>
          <p:nvPr>
            <p:ph type="sldNum" sz="quarter" idx="5"/>
          </p:nvPr>
        </p:nvSpPr>
        <p:spPr/>
        <p:txBody>
          <a:bodyPr/>
          <a:lstStyle/>
          <a:p>
            <a:fld id="{B0C9A0B7-2D5B-487A-BD64-2D855A1111C0}" type="slidenum">
              <a:rPr lang="en-US" smtClean="0"/>
              <a:t>22</a:t>
            </a:fld>
            <a:endParaRPr lang="en-US"/>
          </a:p>
        </p:txBody>
      </p:sp>
    </p:spTree>
    <p:extLst>
      <p:ext uri="{BB962C8B-B14F-4D97-AF65-F5344CB8AC3E}">
        <p14:creationId xmlns:p14="http://schemas.microsoft.com/office/powerpoint/2010/main" val="1224092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9A0B7-2D5B-487A-BD64-2D855A1111C0}" type="slidenum">
              <a:rPr lang="en-US" smtClean="0"/>
              <a:t>23</a:t>
            </a:fld>
            <a:endParaRPr lang="en-US"/>
          </a:p>
        </p:txBody>
      </p:sp>
    </p:spTree>
    <p:extLst>
      <p:ext uri="{BB962C8B-B14F-4D97-AF65-F5344CB8AC3E}">
        <p14:creationId xmlns:p14="http://schemas.microsoft.com/office/powerpoint/2010/main" val="407124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Facilitators/MTOTs</a:t>
            </a:r>
            <a:r>
              <a:rPr lang="en-US" dirty="0"/>
              <a:t>: 10 minutes</a:t>
            </a:r>
          </a:p>
          <a:p>
            <a:r>
              <a:rPr lang="en-US" dirty="0"/>
              <a:t>Allow a minute to go through the slide.</a:t>
            </a:r>
          </a:p>
          <a:p>
            <a:r>
              <a:rPr lang="en-US" dirty="0"/>
              <a:t>Ask if any participant to (one to three) volunteer to read aloud. Pause after each sentence to stress on the key points, elicit questions and clarify what it means to the participants if required.)</a:t>
            </a:r>
          </a:p>
          <a:p>
            <a:r>
              <a:rPr lang="en-US" dirty="0"/>
              <a:t>Briefly draw the participant’s attention towards inclusion of all individuals and equitable access to schools which are inclusive, relevant and safe as aspired by MOE. You might even ask them to make a note of this in their handouts/notes that these are the aspirations of MOE and as professional development members they need to strive to help schools to meet these aspirations</a:t>
            </a:r>
          </a:p>
          <a:p>
            <a:r>
              <a:rPr lang="en-US" u="sng" dirty="0"/>
              <a:t>“</a:t>
            </a:r>
            <a:r>
              <a:rPr lang="en-US" i="1" u="sng" dirty="0">
                <a:highlight>
                  <a:srgbClr val="FFFF00"/>
                </a:highlight>
              </a:rPr>
              <a:t>Increased equitable and inclusive access to relevant, safe, and quality learning opportunities for children, youth, and adults in Afghanistan, especially women and girls.  Increased equitable availability of responsive, safe and conducive learning and skills training opportunities</a:t>
            </a:r>
            <a:r>
              <a:rPr lang="en-US" i="1" u="none" dirty="0">
                <a:highlight>
                  <a:srgbClr val="FFFF00"/>
                </a:highlight>
              </a:rPr>
              <a:t>”.</a:t>
            </a:r>
            <a:endParaRPr lang="en-US" u="sng" dirty="0"/>
          </a:p>
          <a:p>
            <a:endParaRPr lang="en-US" u="none" dirty="0"/>
          </a:p>
          <a:p>
            <a:r>
              <a:rPr lang="en-US" u="none" dirty="0"/>
              <a:t>Next tell the participants: Lets see what we will be doing during this four-day workshop. So, saying, spend next 10 minutes with the following four slides: title slide (a few seconds), Overview of four-day training (2 minutes), Desirable learning outcomes (5-6 minutes), day 1 timetable (1 minute)</a:t>
            </a:r>
          </a:p>
        </p:txBody>
      </p:sp>
      <p:sp>
        <p:nvSpPr>
          <p:cNvPr id="4" name="Slide Number Placeholder 3"/>
          <p:cNvSpPr>
            <a:spLocks noGrp="1"/>
          </p:cNvSpPr>
          <p:nvPr>
            <p:ph type="sldNum" sz="quarter" idx="5"/>
          </p:nvPr>
        </p:nvSpPr>
        <p:spPr/>
        <p:txBody>
          <a:bodyPr/>
          <a:lstStyle/>
          <a:p>
            <a:fld id="{B0C9A0B7-2D5B-487A-BD64-2D855A1111C0}" type="slidenum">
              <a:rPr lang="en-US" smtClean="0"/>
              <a:t>3</a:t>
            </a:fld>
            <a:endParaRPr lang="en-US"/>
          </a:p>
        </p:txBody>
      </p:sp>
    </p:spTree>
    <p:extLst>
      <p:ext uri="{BB962C8B-B14F-4D97-AF65-F5344CB8AC3E}">
        <p14:creationId xmlns:p14="http://schemas.microsoft.com/office/powerpoint/2010/main" val="183175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Trainers will spend two to five minutes to walk through the participants about the four day’s workshop</a:t>
            </a:r>
          </a:p>
        </p:txBody>
      </p:sp>
      <p:sp>
        <p:nvSpPr>
          <p:cNvPr id="4" name="Slide Number Placeholder 3"/>
          <p:cNvSpPr>
            <a:spLocks noGrp="1"/>
          </p:cNvSpPr>
          <p:nvPr>
            <p:ph type="sldNum" sz="quarter" idx="5"/>
          </p:nvPr>
        </p:nvSpPr>
        <p:spPr/>
        <p:txBody>
          <a:bodyPr/>
          <a:lstStyle/>
          <a:p>
            <a:fld id="{B0C9A0B7-2D5B-487A-BD64-2D855A1111C0}" type="slidenum">
              <a:rPr lang="en-US" smtClean="0"/>
              <a:t>4</a:t>
            </a:fld>
            <a:endParaRPr lang="en-US"/>
          </a:p>
        </p:txBody>
      </p:sp>
    </p:spTree>
    <p:extLst>
      <p:ext uri="{BB962C8B-B14F-4D97-AF65-F5344CB8AC3E}">
        <p14:creationId xmlns:p14="http://schemas.microsoft.com/office/powerpoint/2010/main" val="307821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Facilitator:  </a:t>
            </a:r>
            <a:r>
              <a:rPr lang="en-US" dirty="0"/>
              <a:t>(5-6 minutes)</a:t>
            </a:r>
          </a:p>
          <a:p>
            <a:r>
              <a:rPr lang="en-US" dirty="0"/>
              <a:t>Objective is to help participants understand what are the desirable learning outcome in the participants after participating in the four-day workshop: </a:t>
            </a:r>
          </a:p>
          <a:p>
            <a:pPr marL="171450" indent="-171450">
              <a:buFont typeface="Arial" panose="020B0604020202020204" pitchFamily="34" charset="0"/>
              <a:buChar char="•"/>
            </a:pPr>
            <a:r>
              <a:rPr lang="en-US" dirty="0"/>
              <a:t>Clearly explain the commonalities and differences in the roles of PPDM and DPDM. </a:t>
            </a:r>
          </a:p>
          <a:p>
            <a:pPr marL="171450" indent="-171450">
              <a:buFont typeface="Arial" panose="020B0604020202020204" pitchFamily="34" charset="0"/>
              <a:buChar char="•"/>
            </a:pPr>
            <a:r>
              <a:rPr lang="en-US" dirty="0"/>
              <a:t>In order to make it interactive, even before showing the slide, the trainer can ask what do they think that they might learn in this workshop, get three to four responses and quickly move on to present the notes in this slide.</a:t>
            </a:r>
          </a:p>
        </p:txBody>
      </p:sp>
      <p:sp>
        <p:nvSpPr>
          <p:cNvPr id="4" name="Slide Number Placeholder 3"/>
          <p:cNvSpPr>
            <a:spLocks noGrp="1"/>
          </p:cNvSpPr>
          <p:nvPr>
            <p:ph type="sldNum" sz="quarter" idx="5"/>
          </p:nvPr>
        </p:nvSpPr>
        <p:spPr/>
        <p:txBody>
          <a:bodyPr/>
          <a:lstStyle/>
          <a:p>
            <a:fld id="{B0C9A0B7-2D5B-487A-BD64-2D855A1111C0}" type="slidenum">
              <a:rPr lang="en-US" smtClean="0"/>
              <a:t>5</a:t>
            </a:fld>
            <a:endParaRPr lang="en-US"/>
          </a:p>
        </p:txBody>
      </p:sp>
    </p:spTree>
    <p:extLst>
      <p:ext uri="{BB962C8B-B14F-4D97-AF65-F5344CB8AC3E}">
        <p14:creationId xmlns:p14="http://schemas.microsoft.com/office/powerpoint/2010/main" val="2464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Facilitator’s Objective for Day 1: Barriers to schooling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Develop an understanding of the complexity of different barriers to education.(Mind-map will provide visual stimulus to the complexity)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noProof="0" dirty="0">
                <a:solidFill>
                  <a:schemeClr val="tx1"/>
                </a:solidFill>
                <a:latin typeface="+mn-lt"/>
                <a:ea typeface="+mn-ea"/>
                <a:cs typeface="+mn-cs"/>
              </a:rPr>
              <a:t>Help participants reflect on the challenges to achieve academic, emotional and social success of all children because of the barriers.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noProof="0" dirty="0">
                <a:solidFill>
                  <a:schemeClr val="tx1"/>
                </a:solidFill>
                <a:highlight>
                  <a:srgbClr val="FFFFFF"/>
                </a:highlight>
                <a:latin typeface="+mn-lt"/>
                <a:ea typeface="+mn-ea"/>
                <a:cs typeface="+mn-cs"/>
              </a:rPr>
              <a:t>Using a check-list to observe and recording barriers to schooling and developing awareness of sorting the issues concerning  barriers in terms of the levels at which it can be addressed.</a:t>
            </a:r>
            <a:endParaRPr lang="en-US" sz="1200" kern="1200" dirty="0">
              <a:solidFill>
                <a:schemeClr val="tx1"/>
              </a:solidFill>
              <a:highlight>
                <a:srgbClr val="FFFFFF"/>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Prerequisite knowledge/skills  for 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  Familiar with different barriers to schooling in Afghan and in other developed and developing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 Knowledge of various interventions, their strategies and outcomes to promote inclusivity in Afghanistan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  Communicate to the participants that the barriers can be controlled or minimized at various levels.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 Help participants understand to segregate the issues of inclusion as ones which they can themselves address and the ones to be addressed at the central level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 Enable the participants to understand how to document ground level issues and report to higher levels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6. Knowledgeable about mind-maps. (For this module, to generate a mind-map during the workshop in an interactive mode while eliciting the barriers to education from the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Recommended literature for facilitators for prereading for Inclusive Schools module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https://www.learningforjustice.org/professional-development/test-yourself-for-hidden-bias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https://www.unicef.org/rosa/media/5491/file/Afghanistan%20%E2%80%93%20Education%20Equity%20Profile%20for%20Adolescent%20Girls.pdf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INCLUSIVE EDUCATION, TRAINING of TRAINERS MANUAL, Steps towards Afghan Girls’ Educational Success II, Aga Khan Foundation, Afghanistan, April 2018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https://www.unicef.org/education/inclusive-education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Inclusive education | UNICEF</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hlinkClick r:id="rId4"/>
              </a:rPr>
              <a:t>https://www.globalpartnership.org/sites/default/files/education-sector-plan-afghnistan-2017-2021.pdf</a:t>
            </a: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333333"/>
                </a:solidFill>
              </a:rPr>
              <a:t>https://www.concernusa.org/story/barriers-to-education-around-the-world/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333333"/>
                </a:solidFill>
              </a:rPr>
              <a:t>https://www.concernusa.org/story/girls-education-in-afghanistan/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https://www.eenet.org.uk/resources/docs/Inclusion%20in%20Action%20METHODOLOGY.pdf</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t>https://www.unicef.org/education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https://www.globalpartnership.org/where-we-work/Afghanistan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https://www.unicef.org/reports/UNICEF-education-strategy-2019-2030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1" u="sng"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www.teachingtolerance.org</a:t>
            </a:r>
            <a:endParaRPr lang="en-US" sz="1200" i="1" u="sng"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tx1"/>
                </a:solidFill>
              </a:rPr>
              <a:t>https://www.cast.org/impact/universal-design-for-learning-udl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hlinkClick r:id="rId6"/>
              </a:rPr>
              <a:t>CAST: About Universal Design for Learning</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tx1"/>
                </a:solidFill>
              </a:rPr>
              <a:t>https://www.texthelp.com/resources/universal-design-for-learning/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chemeClr val="tx1"/>
                </a:solidFill>
              </a:rPr>
              <a:t>https://www.unicef.org/afghanistan/stories/learning-today-inspiring-tomorrow  (must keep a soft or hard copy ready for day two reading session)</a:t>
            </a:r>
          </a:p>
          <a:p>
            <a:pPr algn="l"/>
            <a:r>
              <a:rPr lang="en-US" b="0" i="0" dirty="0">
                <a:solidFill>
                  <a:srgbClr val="3C3C3C"/>
                </a:solidFill>
                <a:effectLst/>
                <a:latin typeface="arial" panose="020B0604020202020204" pitchFamily="34" charset="0"/>
              </a:rPr>
              <a:t>17. Online blog by Morin, A. (2018). </a:t>
            </a:r>
            <a:r>
              <a:rPr lang="en-US" b="0" i="0" u="sng" dirty="0">
                <a:solidFill>
                  <a:srgbClr val="0079BC"/>
                </a:solidFill>
                <a:effectLst/>
                <a:latin typeface="inherit"/>
                <a:hlinkClick r:id="rId7"/>
              </a:rPr>
              <a:t>Universal Design for Learning (UDL): What You Need to Know.</a:t>
            </a:r>
            <a:endParaRPr lang="en-US" b="0" i="0" dirty="0">
              <a:solidFill>
                <a:srgbClr val="3C3C3C"/>
              </a:solidFill>
              <a:effectLst/>
              <a:latin typeface="Open Sans" panose="020B0606030504020204" pitchFamily="34" charset="0"/>
            </a:endParaRPr>
          </a:p>
          <a:p>
            <a:pPr algn="l"/>
            <a:r>
              <a:rPr lang="en-US" b="0" i="0" dirty="0">
                <a:solidFill>
                  <a:srgbClr val="3C3C3C"/>
                </a:solidFill>
                <a:effectLst/>
                <a:latin typeface="arial" panose="020B0604020202020204" pitchFamily="34" charset="0"/>
              </a:rPr>
              <a:t>18. Additional reading by </a:t>
            </a:r>
            <a:r>
              <a:rPr lang="en-US" b="0" i="0" dirty="0" err="1">
                <a:solidFill>
                  <a:srgbClr val="3C3C3C"/>
                </a:solidFill>
                <a:effectLst/>
                <a:latin typeface="arial" panose="020B0604020202020204" pitchFamily="34" charset="0"/>
              </a:rPr>
              <a:t>Ralabate</a:t>
            </a:r>
            <a:r>
              <a:rPr lang="en-US" b="0" i="0" dirty="0">
                <a:solidFill>
                  <a:srgbClr val="3C3C3C"/>
                </a:solidFill>
                <a:effectLst/>
                <a:latin typeface="arial" panose="020B0604020202020204" pitchFamily="34" charset="0"/>
              </a:rPr>
              <a:t>, P. K. (2011). </a:t>
            </a:r>
            <a:r>
              <a:rPr lang="en-US" b="0" i="0" u="none" strike="noStrike" dirty="0">
                <a:solidFill>
                  <a:srgbClr val="0079BC"/>
                </a:solidFill>
                <a:effectLst/>
                <a:latin typeface="inherit"/>
                <a:hlinkClick r:id="rId8"/>
              </a:rPr>
              <a:t>Universal Design for Learning: Meeting the Needs of All Students.</a:t>
            </a:r>
            <a:r>
              <a:rPr lang="en-US" b="0" i="0" dirty="0">
                <a:solidFill>
                  <a:srgbClr val="3C3C3C"/>
                </a:solidFill>
                <a:effectLst/>
                <a:latin typeface="arial" panose="020B0604020202020204" pitchFamily="34" charset="0"/>
              </a:rPr>
              <a:t> The ASHA Leader. </a:t>
            </a:r>
            <a:endParaRPr lang="en-US" b="0" i="0" dirty="0">
              <a:solidFill>
                <a:srgbClr val="3C3C3C"/>
              </a:solidFill>
              <a:effectLst/>
              <a:latin typeface="Open Sans" panose="020B0606030504020204" pitchFamily="34" charset="0"/>
            </a:endParaRPr>
          </a:p>
          <a:p>
            <a:pPr algn="l"/>
            <a:r>
              <a:rPr lang="en-US" b="0" i="0" dirty="0">
                <a:solidFill>
                  <a:srgbClr val="3C3C3C"/>
                </a:solidFill>
                <a:effectLst/>
                <a:latin typeface="arial" panose="020B0604020202020204" pitchFamily="34" charset="0"/>
              </a:rPr>
              <a:t>19. Document by Booth, T., &amp; Ainscow, M. (2002). </a:t>
            </a:r>
            <a:r>
              <a:rPr lang="en-US" b="0" i="0" u="none" strike="noStrike" dirty="0">
                <a:solidFill>
                  <a:srgbClr val="0079BC"/>
                </a:solidFill>
                <a:effectLst/>
                <a:latin typeface="inherit"/>
                <a:hlinkClick r:id="rId9"/>
              </a:rPr>
              <a:t>Index for Inclusion- Developing learning and participation in schools.</a:t>
            </a:r>
            <a:r>
              <a:rPr lang="en-US" b="0" i="0" dirty="0">
                <a:solidFill>
                  <a:srgbClr val="3C3C3C"/>
                </a:solidFill>
                <a:effectLst/>
                <a:latin typeface="arial" panose="020B0604020202020204" pitchFamily="34" charset="0"/>
              </a:rPr>
              <a:t> Centre for Studies on Inclusive Education. [Note: read pp 13-37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C3C"/>
                </a:solidFill>
                <a:effectLst/>
                <a:latin typeface="arial" panose="020B0604020202020204" pitchFamily="34" charset="0"/>
              </a:rPr>
              <a:t>20. </a:t>
            </a:r>
            <a:r>
              <a:rPr lang="en-US" sz="1200" dirty="0"/>
              <a:t>Reference: </a:t>
            </a:r>
            <a:r>
              <a:rPr lang="en-US" sz="1200" dirty="0">
                <a:hlinkClick r:id="rId10"/>
              </a:rPr>
              <a:t>N for nose: state of the education report for India 2019; children with disabilities - UNESCO Digital Library</a:t>
            </a:r>
            <a:r>
              <a:rPr lang="en-US" sz="1200" dirty="0"/>
              <a:t> P(75)</a:t>
            </a:r>
          </a:p>
          <a:p>
            <a:pPr algn="l"/>
            <a:endParaRPr lang="en-US" b="0" i="0" dirty="0">
              <a:solidFill>
                <a:srgbClr val="3C3C3C"/>
              </a:solidFill>
              <a:effectLst/>
              <a:latin typeface="Open Sans" panose="020B0606030504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indent="-228600">
              <a:buFont typeface="+mj-lt"/>
              <a:buAutoNum type="arabicPeriod"/>
            </a:pPr>
            <a:endParaRPr lang="en-US" dirty="0"/>
          </a:p>
          <a:p>
            <a:pPr marL="228600" indent="-228600">
              <a:buFont typeface="+mj-lt"/>
              <a:buAutoNum type="arabicPeriod"/>
            </a:pPr>
            <a:endParaRPr lang="en-US" dirty="0"/>
          </a:p>
          <a:p>
            <a:endParaRPr lang="en-US" dirty="0"/>
          </a:p>
          <a:p>
            <a:endParaRPr lang="en-US" dirty="0"/>
          </a:p>
          <a:p>
            <a:endParaRPr lang="en-US" dirty="0"/>
          </a:p>
          <a:p>
            <a:r>
              <a:rPr lang="en-US" dirty="0"/>
              <a:t>For the facilitator: 10 minutes </a:t>
            </a:r>
          </a:p>
          <a:p>
            <a:r>
              <a:rPr lang="en-US" dirty="0"/>
              <a:t>Address the participants and tell them that you will be sharing about what they will do in the next and the following three days.</a:t>
            </a:r>
          </a:p>
          <a:p>
            <a:r>
              <a:rPr lang="en-US" dirty="0"/>
              <a:t>Present the next three slides which is an introduction to overall plan for next four days sessions for setting expectations.</a:t>
            </a:r>
          </a:p>
          <a:p>
            <a:r>
              <a:rPr lang="en-US" dirty="0"/>
              <a:t>The facilitator makes a ppt presentation of the following three points: </a:t>
            </a:r>
          </a:p>
          <a:p>
            <a:pPr marL="628650" lvl="1" indent="-171450">
              <a:buFont typeface="Arial" panose="020B0604020202020204" pitchFamily="34" charset="0"/>
              <a:buChar char="•"/>
            </a:pPr>
            <a:r>
              <a:rPr lang="en-US" dirty="0"/>
              <a:t>Overview of the workshop in the next four days</a:t>
            </a:r>
          </a:p>
          <a:p>
            <a:pPr marL="628650" lvl="1" indent="-171450">
              <a:buFont typeface="Arial" panose="020B0604020202020204" pitchFamily="34" charset="0"/>
              <a:buChar char="•"/>
            </a:pPr>
            <a:r>
              <a:rPr lang="en-US" dirty="0"/>
              <a:t>Desirable learning outcome in the participants from the four-day workshop: Clearly explain the commonalities and differences in the roles of PPDM and DPDM.</a:t>
            </a:r>
          </a:p>
          <a:p>
            <a:pPr marL="628650" lvl="1" indent="-171450">
              <a:buFont typeface="Arial" panose="020B0604020202020204" pitchFamily="34" charset="0"/>
              <a:buChar char="•"/>
            </a:pPr>
            <a:r>
              <a:rPr lang="en-US" dirty="0"/>
              <a:t>Quick walk through the timetable for Day-1</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0C9A0B7-2D5B-487A-BD64-2D855A1111C0}" type="slidenum">
              <a:rPr lang="en-US" smtClean="0"/>
              <a:t>6</a:t>
            </a:fld>
            <a:endParaRPr lang="en-US"/>
          </a:p>
        </p:txBody>
      </p:sp>
    </p:spTree>
    <p:extLst>
      <p:ext uri="{BB962C8B-B14F-4D97-AF65-F5344CB8AC3E}">
        <p14:creationId xmlns:p14="http://schemas.microsoft.com/office/powerpoint/2010/main" val="4088797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Facilitator</a:t>
            </a:r>
            <a:r>
              <a:rPr lang="en-US" dirty="0"/>
              <a:t>:  Finally flash this slide and  conclude saying: In the next four days including today, we engage in understanding how these aspirations of MOE can be realised by establishing and supporting  inclusive schools. (Instruct them that session continues after a ten-minute short break. Remind them about the chart paper in which they need to write or draw how they felt during bangles activity especially when they were isolated or separated from their best 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the participants that all four days will have the same format.  It will be day long workshops, 7 hours or 420 minutes. Out of this one-hour lunch break and 10 minutes each there will be two short breaks of ten minute each. One short break before lunch and the other after lunch break.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Morning the session begins with a general/thematic community building exercise followed by introductory or recap of previous day’s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day ends with structured reflection of the day. This is to simulate the TLCs facilitated by trainers. For this all participants are required to sit in a circle along with the facilitator. They must have their interactive diaries and their personal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interactive diaries they may write to the facilitator. In the end the facilitator will collect their diaries and respond in writing to each one of them and return it the next day morning.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personal diaries the participants make notes from the discussion they carry out on the topic,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recommended that the Facilitator makes note of intangible feedback from participants various feelings such as happiness, disappointment etc. and use them as examples to draw their attention towards implications of barriers.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are some of the questions which can be kept on as a slide to facilitate the structured reflection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0C9A0B7-2D5B-487A-BD64-2D855A1111C0}" type="slidenum">
              <a:rPr lang="en-US" smtClean="0"/>
              <a:t>7</a:t>
            </a:fld>
            <a:endParaRPr lang="en-US"/>
          </a:p>
        </p:txBody>
      </p:sp>
    </p:spTree>
    <p:extLst>
      <p:ext uri="{BB962C8B-B14F-4D97-AF65-F5344CB8AC3E}">
        <p14:creationId xmlns:p14="http://schemas.microsoft.com/office/powerpoint/2010/main" val="385122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Prerequisite for the facilitator: Informed about the kinds of barriers and evidences of barriers from national and international scenario. Knowledge of developing a mind-map.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Materials: Blackboard/ preferably chart paper with a few colored markers, ppt presentation, handouts/worksheets, </a:t>
            </a:r>
          </a:p>
          <a:p>
            <a:endParaRPr lang="en-US" dirty="0"/>
          </a:p>
          <a:p>
            <a:r>
              <a:rPr lang="en-US" dirty="0"/>
              <a:t>The trainer of trainer /facilitator :</a:t>
            </a:r>
          </a:p>
          <a:p>
            <a:r>
              <a:rPr lang="en-US" dirty="0"/>
              <a:t>1. Collective presentation: Make a brief PPT presentation to create a context to help the participants to recall the barriers in the school and community (3 minutes)</a:t>
            </a:r>
          </a:p>
          <a:p>
            <a:pPr marL="0" indent="0">
              <a:buFont typeface="+mj-lt"/>
              <a:buNone/>
            </a:pPr>
            <a:r>
              <a:rPr lang="en-US" dirty="0"/>
              <a:t>2. Small group activity: Make small groups of five each and facilitate discussion in small groups to ensure that the different types of barriers are brainstormed. Participants should be encouraged to note down the list of barriers in their worksheets.</a:t>
            </a:r>
          </a:p>
          <a:p>
            <a:pPr marL="0" indent="0">
              <a:buFont typeface="+mj-lt"/>
              <a:buNone/>
            </a:pPr>
            <a:r>
              <a:rPr lang="en-US" dirty="0"/>
              <a:t>3. Collective: Volunteers from group share their list of barriers, the facilitator makes a consolidated mind-map on a chart paper</a:t>
            </a:r>
          </a:p>
          <a:p>
            <a:endParaRPr lang="en-US" dirty="0"/>
          </a:p>
          <a:p>
            <a:r>
              <a:rPr lang="en-US" dirty="0"/>
              <a:t>How to conduct this session:</a:t>
            </a:r>
          </a:p>
          <a:p>
            <a:endParaRPr lang="en-US" dirty="0"/>
          </a:p>
          <a:p>
            <a:r>
              <a:rPr lang="en-US" dirty="0"/>
              <a:t>Step 1: (3 minutes) Recall the bangle activity. (Point to one or two statements or pictures on the chart paper used during bangle activity that shows disappointment). </a:t>
            </a:r>
          </a:p>
          <a:p>
            <a:r>
              <a:rPr lang="en-US" dirty="0"/>
              <a:t>Ask : How would it have been possible for all others to also enter the innermost circle ?</a:t>
            </a:r>
          </a:p>
          <a:p>
            <a:r>
              <a:rPr lang="en-US" dirty="0"/>
              <a:t>Ask: What was preventing everyone to enter innermost circle? Answer: Size of the bangle : Tell the participants that in this activity size, relying on only one size was the barrier for many. Similarly ask them to keep thinking  of the reasons as to why many children do not enroll, or drop out in between, discontinue or even if they are in school lag in studies despite the availability of schools and school curriculum. (Probe to elicit responses indicating inaccessibility)</a:t>
            </a:r>
          </a:p>
          <a:p>
            <a:r>
              <a:rPr lang="en-US" dirty="0"/>
              <a:t>Step 2: (5 minutes): Begin PPT presentation of pictures. Ask the participants to observe each picture and think of inaccessibility in each case- Example: nature of inaccessibility, which children? what prevents some children from attending such schools? Pause in each slide and elicit at least 2-3 responses. </a:t>
            </a:r>
          </a:p>
          <a:p>
            <a:r>
              <a:rPr lang="en-US" dirty="0"/>
              <a:t>Step 3: </a:t>
            </a:r>
          </a:p>
        </p:txBody>
      </p:sp>
      <p:sp>
        <p:nvSpPr>
          <p:cNvPr id="4" name="Slide Number Placeholder 3"/>
          <p:cNvSpPr>
            <a:spLocks noGrp="1"/>
          </p:cNvSpPr>
          <p:nvPr>
            <p:ph type="sldNum" sz="quarter" idx="5"/>
          </p:nvPr>
        </p:nvSpPr>
        <p:spPr/>
        <p:txBody>
          <a:bodyPr/>
          <a:lstStyle/>
          <a:p>
            <a:fld id="{B0C9A0B7-2D5B-487A-BD64-2D855A1111C0}" type="slidenum">
              <a:rPr lang="en-US" smtClean="0"/>
              <a:t>8</a:t>
            </a:fld>
            <a:endParaRPr lang="en-US"/>
          </a:p>
        </p:txBody>
      </p:sp>
    </p:spTree>
    <p:extLst>
      <p:ext uri="{BB962C8B-B14F-4D97-AF65-F5344CB8AC3E}">
        <p14:creationId xmlns:p14="http://schemas.microsoft.com/office/powerpoint/2010/main" val="212716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Facilitators:</a:t>
            </a:r>
          </a:p>
          <a:p>
            <a:r>
              <a:rPr lang="en-US" dirty="0"/>
              <a:t>In order to set the context, to think of barriers, spend less than a minute to draw the participant’s attention to the universal truth of the  importance of education to alleviate poverty. Draw their attention to the UNESCO report about 99% not getting the crucial basic education. Then tell them that the next few slides will help them think of the reasons as to why most of the Afghans are not getting basic education ?</a:t>
            </a:r>
          </a:p>
        </p:txBody>
      </p:sp>
      <p:sp>
        <p:nvSpPr>
          <p:cNvPr id="4" name="Slide Number Placeholder 3"/>
          <p:cNvSpPr>
            <a:spLocks noGrp="1"/>
          </p:cNvSpPr>
          <p:nvPr>
            <p:ph type="sldNum" sz="quarter" idx="5"/>
          </p:nvPr>
        </p:nvSpPr>
        <p:spPr/>
        <p:txBody>
          <a:bodyPr/>
          <a:lstStyle/>
          <a:p>
            <a:fld id="{B0C9A0B7-2D5B-487A-BD64-2D855A1111C0}" type="slidenum">
              <a:rPr lang="en-US" smtClean="0"/>
              <a:t>9</a:t>
            </a:fld>
            <a:endParaRPr lang="en-US"/>
          </a:p>
        </p:txBody>
      </p:sp>
    </p:spTree>
    <p:extLst>
      <p:ext uri="{BB962C8B-B14F-4D97-AF65-F5344CB8AC3E}">
        <p14:creationId xmlns:p14="http://schemas.microsoft.com/office/powerpoint/2010/main" val="271707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B00A-4300-455B-8BAA-24713B99D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FD5A8-F335-4A8C-8FDD-67A0AFEFC7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AF286F-36A2-4109-9120-4B2A66DD2D7A}"/>
              </a:ext>
            </a:extLst>
          </p:cNvPr>
          <p:cNvSpPr>
            <a:spLocks noGrp="1"/>
          </p:cNvSpPr>
          <p:nvPr>
            <p:ph type="dt" sz="half" idx="10"/>
          </p:nvPr>
        </p:nvSpPr>
        <p:spPr/>
        <p:txBody>
          <a:bodyPr/>
          <a:lstStyle/>
          <a:p>
            <a:fld id="{CF62B71F-84E9-4CE9-B347-F5B1A1FF46DF}" type="datetimeFigureOut">
              <a:rPr lang="en-US" smtClean="0"/>
              <a:t>30-Sep-21</a:t>
            </a:fld>
            <a:endParaRPr lang="en-US"/>
          </a:p>
        </p:txBody>
      </p:sp>
      <p:sp>
        <p:nvSpPr>
          <p:cNvPr id="5" name="Footer Placeholder 4">
            <a:extLst>
              <a:ext uri="{FF2B5EF4-FFF2-40B4-BE49-F238E27FC236}">
                <a16:creationId xmlns:a16="http://schemas.microsoft.com/office/drawing/2014/main" id="{F440DA69-C2DC-40AE-B363-9B5FCB5BF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8CBF3-380B-40DA-9019-56E2AAB4680C}"/>
              </a:ext>
            </a:extLst>
          </p:cNvPr>
          <p:cNvSpPr>
            <a:spLocks noGrp="1"/>
          </p:cNvSpPr>
          <p:nvPr>
            <p:ph type="sldNum" sz="quarter" idx="12"/>
          </p:nvPr>
        </p:nvSpPr>
        <p:spPr/>
        <p:txBody>
          <a:bodyPr/>
          <a:lstStyle/>
          <a:p>
            <a:fld id="{7954EE08-A967-40C1-8DAD-B873652EF8B0}" type="slidenum">
              <a:rPr lang="en-US" smtClean="0"/>
              <a:t>‹#›</a:t>
            </a:fld>
            <a:endParaRPr lang="en-US"/>
          </a:p>
        </p:txBody>
      </p:sp>
    </p:spTree>
    <p:extLst>
      <p:ext uri="{BB962C8B-B14F-4D97-AF65-F5344CB8AC3E}">
        <p14:creationId xmlns:p14="http://schemas.microsoft.com/office/powerpoint/2010/main" val="2949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B4E2-50F8-4488-A8A3-B957D84F51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0C27C-9A4F-4F52-8B40-D12CDB1E57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C04F5-43C7-4112-A3E1-0B99DAA34CA6}"/>
              </a:ext>
            </a:extLst>
          </p:cNvPr>
          <p:cNvSpPr>
            <a:spLocks noGrp="1"/>
          </p:cNvSpPr>
          <p:nvPr>
            <p:ph type="dt" sz="half" idx="10"/>
          </p:nvPr>
        </p:nvSpPr>
        <p:spPr/>
        <p:txBody>
          <a:bodyPr/>
          <a:lstStyle/>
          <a:p>
            <a:fld id="{CF62B71F-84E9-4CE9-B347-F5B1A1FF46DF}" type="datetimeFigureOut">
              <a:rPr lang="en-US" smtClean="0"/>
              <a:t>30-Sep-21</a:t>
            </a:fld>
            <a:endParaRPr lang="en-US"/>
          </a:p>
        </p:txBody>
      </p:sp>
      <p:sp>
        <p:nvSpPr>
          <p:cNvPr id="5" name="Footer Placeholder 4">
            <a:extLst>
              <a:ext uri="{FF2B5EF4-FFF2-40B4-BE49-F238E27FC236}">
                <a16:creationId xmlns:a16="http://schemas.microsoft.com/office/drawing/2014/main" id="{ACAE5E1D-F0E5-4642-8D36-F5D4DE0CD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AE547-BBEC-4EC7-B941-C257D5AB7034}"/>
              </a:ext>
            </a:extLst>
          </p:cNvPr>
          <p:cNvSpPr>
            <a:spLocks noGrp="1"/>
          </p:cNvSpPr>
          <p:nvPr>
            <p:ph type="sldNum" sz="quarter" idx="12"/>
          </p:nvPr>
        </p:nvSpPr>
        <p:spPr/>
        <p:txBody>
          <a:bodyPr/>
          <a:lstStyle/>
          <a:p>
            <a:fld id="{7954EE08-A967-40C1-8DAD-B873652EF8B0}" type="slidenum">
              <a:rPr lang="en-US" smtClean="0"/>
              <a:t>‹#›</a:t>
            </a:fld>
            <a:endParaRPr lang="en-US"/>
          </a:p>
        </p:txBody>
      </p:sp>
    </p:spTree>
    <p:extLst>
      <p:ext uri="{BB962C8B-B14F-4D97-AF65-F5344CB8AC3E}">
        <p14:creationId xmlns:p14="http://schemas.microsoft.com/office/powerpoint/2010/main" val="2840061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614FA8-670B-4464-BB35-2EF53B3BF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CBE799-7807-4891-9E98-103CCA8BE4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390DA-CAEC-43B1-A2E3-16F564CFE17D}"/>
              </a:ext>
            </a:extLst>
          </p:cNvPr>
          <p:cNvSpPr>
            <a:spLocks noGrp="1"/>
          </p:cNvSpPr>
          <p:nvPr>
            <p:ph type="dt" sz="half" idx="10"/>
          </p:nvPr>
        </p:nvSpPr>
        <p:spPr/>
        <p:txBody>
          <a:bodyPr/>
          <a:lstStyle/>
          <a:p>
            <a:fld id="{CF62B71F-84E9-4CE9-B347-F5B1A1FF46DF}" type="datetimeFigureOut">
              <a:rPr lang="en-US" smtClean="0"/>
              <a:t>30-Sep-21</a:t>
            </a:fld>
            <a:endParaRPr lang="en-US"/>
          </a:p>
        </p:txBody>
      </p:sp>
      <p:sp>
        <p:nvSpPr>
          <p:cNvPr id="5" name="Footer Placeholder 4">
            <a:extLst>
              <a:ext uri="{FF2B5EF4-FFF2-40B4-BE49-F238E27FC236}">
                <a16:creationId xmlns:a16="http://schemas.microsoft.com/office/drawing/2014/main" id="{33273B4D-78E8-4764-A2B5-0DBF88D2B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309CD-6790-464C-8E80-A48F647D8799}"/>
              </a:ext>
            </a:extLst>
          </p:cNvPr>
          <p:cNvSpPr>
            <a:spLocks noGrp="1"/>
          </p:cNvSpPr>
          <p:nvPr>
            <p:ph type="sldNum" sz="quarter" idx="12"/>
          </p:nvPr>
        </p:nvSpPr>
        <p:spPr/>
        <p:txBody>
          <a:bodyPr/>
          <a:lstStyle/>
          <a:p>
            <a:fld id="{7954EE08-A967-40C1-8DAD-B873652EF8B0}" type="slidenum">
              <a:rPr lang="en-US" smtClean="0"/>
              <a:t>‹#›</a:t>
            </a:fld>
            <a:endParaRPr lang="en-US"/>
          </a:p>
        </p:txBody>
      </p:sp>
    </p:spTree>
    <p:extLst>
      <p:ext uri="{BB962C8B-B14F-4D97-AF65-F5344CB8AC3E}">
        <p14:creationId xmlns:p14="http://schemas.microsoft.com/office/powerpoint/2010/main" val="284793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1A3A-09ED-42EE-99CF-7A6C99983D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3A8D22-12B1-49DC-9049-A3C626B207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8469E-8BB1-4921-8E04-D3F304620661}"/>
              </a:ext>
            </a:extLst>
          </p:cNvPr>
          <p:cNvSpPr>
            <a:spLocks noGrp="1"/>
          </p:cNvSpPr>
          <p:nvPr>
            <p:ph type="dt" sz="half" idx="10"/>
          </p:nvPr>
        </p:nvSpPr>
        <p:spPr/>
        <p:txBody>
          <a:bodyPr/>
          <a:lstStyle/>
          <a:p>
            <a:fld id="{CF62B71F-84E9-4CE9-B347-F5B1A1FF46DF}" type="datetimeFigureOut">
              <a:rPr lang="en-US" smtClean="0"/>
              <a:t>30-Sep-21</a:t>
            </a:fld>
            <a:endParaRPr lang="en-US"/>
          </a:p>
        </p:txBody>
      </p:sp>
      <p:sp>
        <p:nvSpPr>
          <p:cNvPr id="5" name="Footer Placeholder 4">
            <a:extLst>
              <a:ext uri="{FF2B5EF4-FFF2-40B4-BE49-F238E27FC236}">
                <a16:creationId xmlns:a16="http://schemas.microsoft.com/office/drawing/2014/main" id="{712A3588-C41E-43BC-846B-2917A2E41B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80B096-7F54-4B64-8525-E9F7D0785FAB}"/>
              </a:ext>
            </a:extLst>
          </p:cNvPr>
          <p:cNvSpPr>
            <a:spLocks noGrp="1"/>
          </p:cNvSpPr>
          <p:nvPr>
            <p:ph type="sldNum" sz="quarter" idx="12"/>
          </p:nvPr>
        </p:nvSpPr>
        <p:spPr/>
        <p:txBody>
          <a:bodyPr/>
          <a:lstStyle/>
          <a:p>
            <a:fld id="{7954EE08-A967-40C1-8DAD-B873652EF8B0}" type="slidenum">
              <a:rPr lang="en-US" smtClean="0"/>
              <a:t>‹#›</a:t>
            </a:fld>
            <a:endParaRPr lang="en-US"/>
          </a:p>
        </p:txBody>
      </p:sp>
    </p:spTree>
    <p:extLst>
      <p:ext uri="{BB962C8B-B14F-4D97-AF65-F5344CB8AC3E}">
        <p14:creationId xmlns:p14="http://schemas.microsoft.com/office/powerpoint/2010/main" val="92361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BCD3-2D5B-4ECE-91BD-C03B5B22D6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54B783-4397-436E-A1AC-890E4AABD1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4E5B6-B16D-4878-8BDB-7DCA5B711ABD}"/>
              </a:ext>
            </a:extLst>
          </p:cNvPr>
          <p:cNvSpPr>
            <a:spLocks noGrp="1"/>
          </p:cNvSpPr>
          <p:nvPr>
            <p:ph type="dt" sz="half" idx="10"/>
          </p:nvPr>
        </p:nvSpPr>
        <p:spPr/>
        <p:txBody>
          <a:bodyPr/>
          <a:lstStyle/>
          <a:p>
            <a:fld id="{CF62B71F-84E9-4CE9-B347-F5B1A1FF46DF}" type="datetimeFigureOut">
              <a:rPr lang="en-US" smtClean="0"/>
              <a:t>30-Sep-21</a:t>
            </a:fld>
            <a:endParaRPr lang="en-US"/>
          </a:p>
        </p:txBody>
      </p:sp>
      <p:sp>
        <p:nvSpPr>
          <p:cNvPr id="5" name="Footer Placeholder 4">
            <a:extLst>
              <a:ext uri="{FF2B5EF4-FFF2-40B4-BE49-F238E27FC236}">
                <a16:creationId xmlns:a16="http://schemas.microsoft.com/office/drawing/2014/main" id="{7BBF6329-02C6-4D4C-8428-F09D8DAE8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86673C-3ECA-495A-A954-ADCF72B57237}"/>
              </a:ext>
            </a:extLst>
          </p:cNvPr>
          <p:cNvSpPr>
            <a:spLocks noGrp="1"/>
          </p:cNvSpPr>
          <p:nvPr>
            <p:ph type="sldNum" sz="quarter" idx="12"/>
          </p:nvPr>
        </p:nvSpPr>
        <p:spPr/>
        <p:txBody>
          <a:bodyPr/>
          <a:lstStyle/>
          <a:p>
            <a:fld id="{7954EE08-A967-40C1-8DAD-B873652EF8B0}" type="slidenum">
              <a:rPr lang="en-US" smtClean="0"/>
              <a:t>‹#›</a:t>
            </a:fld>
            <a:endParaRPr lang="en-US"/>
          </a:p>
        </p:txBody>
      </p:sp>
    </p:spTree>
    <p:extLst>
      <p:ext uri="{BB962C8B-B14F-4D97-AF65-F5344CB8AC3E}">
        <p14:creationId xmlns:p14="http://schemas.microsoft.com/office/powerpoint/2010/main" val="78975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84599-EC95-4BD0-BDE0-27AFBF1D4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9923DA-BE0E-472B-847B-5F1F24566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B1276E-4EAA-4E32-813F-5F58C4A792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4BD3AD-878B-4203-A61D-0F2B4CB6FC0B}"/>
              </a:ext>
            </a:extLst>
          </p:cNvPr>
          <p:cNvSpPr>
            <a:spLocks noGrp="1"/>
          </p:cNvSpPr>
          <p:nvPr>
            <p:ph type="dt" sz="half" idx="10"/>
          </p:nvPr>
        </p:nvSpPr>
        <p:spPr/>
        <p:txBody>
          <a:bodyPr/>
          <a:lstStyle/>
          <a:p>
            <a:fld id="{CF62B71F-84E9-4CE9-B347-F5B1A1FF46DF}" type="datetimeFigureOut">
              <a:rPr lang="en-US" smtClean="0"/>
              <a:t>30-Sep-21</a:t>
            </a:fld>
            <a:endParaRPr lang="en-US"/>
          </a:p>
        </p:txBody>
      </p:sp>
      <p:sp>
        <p:nvSpPr>
          <p:cNvPr id="6" name="Footer Placeholder 5">
            <a:extLst>
              <a:ext uri="{FF2B5EF4-FFF2-40B4-BE49-F238E27FC236}">
                <a16:creationId xmlns:a16="http://schemas.microsoft.com/office/drawing/2014/main" id="{A6B8D4A9-A963-4969-8842-927CC58FFE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527D57-1448-4203-8DA4-35AC1E09629C}"/>
              </a:ext>
            </a:extLst>
          </p:cNvPr>
          <p:cNvSpPr>
            <a:spLocks noGrp="1"/>
          </p:cNvSpPr>
          <p:nvPr>
            <p:ph type="sldNum" sz="quarter" idx="12"/>
          </p:nvPr>
        </p:nvSpPr>
        <p:spPr/>
        <p:txBody>
          <a:bodyPr/>
          <a:lstStyle/>
          <a:p>
            <a:fld id="{7954EE08-A967-40C1-8DAD-B873652EF8B0}" type="slidenum">
              <a:rPr lang="en-US" smtClean="0"/>
              <a:t>‹#›</a:t>
            </a:fld>
            <a:endParaRPr lang="en-US"/>
          </a:p>
        </p:txBody>
      </p:sp>
    </p:spTree>
    <p:extLst>
      <p:ext uri="{BB962C8B-B14F-4D97-AF65-F5344CB8AC3E}">
        <p14:creationId xmlns:p14="http://schemas.microsoft.com/office/powerpoint/2010/main" val="276897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D8F5-C988-4253-ADA5-C460DFAE5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A0A6B-91EC-479F-A4AA-45BEA4345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74CCD5-28F9-40A7-8D57-8294EA7450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EC14C7-4784-428D-B385-3A6E1CC64C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330D59-1D56-4295-9BBC-57E859C1E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568C01-E8B0-4F38-A852-5136E02E2E58}"/>
              </a:ext>
            </a:extLst>
          </p:cNvPr>
          <p:cNvSpPr>
            <a:spLocks noGrp="1"/>
          </p:cNvSpPr>
          <p:nvPr>
            <p:ph type="dt" sz="half" idx="10"/>
          </p:nvPr>
        </p:nvSpPr>
        <p:spPr/>
        <p:txBody>
          <a:bodyPr/>
          <a:lstStyle/>
          <a:p>
            <a:fld id="{CF62B71F-84E9-4CE9-B347-F5B1A1FF46DF}" type="datetimeFigureOut">
              <a:rPr lang="en-US" smtClean="0"/>
              <a:t>30-Sep-21</a:t>
            </a:fld>
            <a:endParaRPr lang="en-US"/>
          </a:p>
        </p:txBody>
      </p:sp>
      <p:sp>
        <p:nvSpPr>
          <p:cNvPr id="8" name="Footer Placeholder 7">
            <a:extLst>
              <a:ext uri="{FF2B5EF4-FFF2-40B4-BE49-F238E27FC236}">
                <a16:creationId xmlns:a16="http://schemas.microsoft.com/office/drawing/2014/main" id="{60244D7A-28F7-43A3-AE4D-4F968B8D6D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9A1F83-F52E-48F6-9E5F-E0BB2A987785}"/>
              </a:ext>
            </a:extLst>
          </p:cNvPr>
          <p:cNvSpPr>
            <a:spLocks noGrp="1"/>
          </p:cNvSpPr>
          <p:nvPr>
            <p:ph type="sldNum" sz="quarter" idx="12"/>
          </p:nvPr>
        </p:nvSpPr>
        <p:spPr/>
        <p:txBody>
          <a:bodyPr/>
          <a:lstStyle/>
          <a:p>
            <a:fld id="{7954EE08-A967-40C1-8DAD-B873652EF8B0}" type="slidenum">
              <a:rPr lang="en-US" smtClean="0"/>
              <a:t>‹#›</a:t>
            </a:fld>
            <a:endParaRPr lang="en-US"/>
          </a:p>
        </p:txBody>
      </p:sp>
    </p:spTree>
    <p:extLst>
      <p:ext uri="{BB962C8B-B14F-4D97-AF65-F5344CB8AC3E}">
        <p14:creationId xmlns:p14="http://schemas.microsoft.com/office/powerpoint/2010/main" val="2675357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B1D0-28FF-463C-B0AB-09BDFD3DC6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C36E0B-0A43-45D5-B919-6519B09C4C32}"/>
              </a:ext>
            </a:extLst>
          </p:cNvPr>
          <p:cNvSpPr>
            <a:spLocks noGrp="1"/>
          </p:cNvSpPr>
          <p:nvPr>
            <p:ph type="dt" sz="half" idx="10"/>
          </p:nvPr>
        </p:nvSpPr>
        <p:spPr/>
        <p:txBody>
          <a:bodyPr/>
          <a:lstStyle/>
          <a:p>
            <a:fld id="{CF62B71F-84E9-4CE9-B347-F5B1A1FF46DF}" type="datetimeFigureOut">
              <a:rPr lang="en-US" smtClean="0"/>
              <a:t>30-Sep-21</a:t>
            </a:fld>
            <a:endParaRPr lang="en-US"/>
          </a:p>
        </p:txBody>
      </p:sp>
      <p:sp>
        <p:nvSpPr>
          <p:cNvPr id="4" name="Footer Placeholder 3">
            <a:extLst>
              <a:ext uri="{FF2B5EF4-FFF2-40B4-BE49-F238E27FC236}">
                <a16:creationId xmlns:a16="http://schemas.microsoft.com/office/drawing/2014/main" id="{9CFB4307-40EC-4D67-B079-38827570B6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2A0B13-E1B6-488B-AA41-9F88446D3AB3}"/>
              </a:ext>
            </a:extLst>
          </p:cNvPr>
          <p:cNvSpPr>
            <a:spLocks noGrp="1"/>
          </p:cNvSpPr>
          <p:nvPr>
            <p:ph type="sldNum" sz="quarter" idx="12"/>
          </p:nvPr>
        </p:nvSpPr>
        <p:spPr/>
        <p:txBody>
          <a:bodyPr/>
          <a:lstStyle/>
          <a:p>
            <a:fld id="{7954EE08-A967-40C1-8DAD-B873652EF8B0}" type="slidenum">
              <a:rPr lang="en-US" smtClean="0"/>
              <a:t>‹#›</a:t>
            </a:fld>
            <a:endParaRPr lang="en-US"/>
          </a:p>
        </p:txBody>
      </p:sp>
    </p:spTree>
    <p:extLst>
      <p:ext uri="{BB962C8B-B14F-4D97-AF65-F5344CB8AC3E}">
        <p14:creationId xmlns:p14="http://schemas.microsoft.com/office/powerpoint/2010/main" val="363497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9CA4E-B074-404B-BA95-FDD40C90CD9D}"/>
              </a:ext>
            </a:extLst>
          </p:cNvPr>
          <p:cNvSpPr>
            <a:spLocks noGrp="1"/>
          </p:cNvSpPr>
          <p:nvPr>
            <p:ph type="dt" sz="half" idx="10"/>
          </p:nvPr>
        </p:nvSpPr>
        <p:spPr/>
        <p:txBody>
          <a:bodyPr/>
          <a:lstStyle/>
          <a:p>
            <a:fld id="{CF62B71F-84E9-4CE9-B347-F5B1A1FF46DF}" type="datetimeFigureOut">
              <a:rPr lang="en-US" smtClean="0"/>
              <a:t>30-Sep-21</a:t>
            </a:fld>
            <a:endParaRPr lang="en-US"/>
          </a:p>
        </p:txBody>
      </p:sp>
      <p:sp>
        <p:nvSpPr>
          <p:cNvPr id="3" name="Footer Placeholder 2">
            <a:extLst>
              <a:ext uri="{FF2B5EF4-FFF2-40B4-BE49-F238E27FC236}">
                <a16:creationId xmlns:a16="http://schemas.microsoft.com/office/drawing/2014/main" id="{BB157E0A-5D46-4FFB-BC1C-C4DA70D458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63BADB-C211-48A8-BF6B-08EAC1935922}"/>
              </a:ext>
            </a:extLst>
          </p:cNvPr>
          <p:cNvSpPr>
            <a:spLocks noGrp="1"/>
          </p:cNvSpPr>
          <p:nvPr>
            <p:ph type="sldNum" sz="quarter" idx="12"/>
          </p:nvPr>
        </p:nvSpPr>
        <p:spPr/>
        <p:txBody>
          <a:bodyPr/>
          <a:lstStyle/>
          <a:p>
            <a:fld id="{7954EE08-A967-40C1-8DAD-B873652EF8B0}" type="slidenum">
              <a:rPr lang="en-US" smtClean="0"/>
              <a:t>‹#›</a:t>
            </a:fld>
            <a:endParaRPr lang="en-US"/>
          </a:p>
        </p:txBody>
      </p:sp>
    </p:spTree>
    <p:extLst>
      <p:ext uri="{BB962C8B-B14F-4D97-AF65-F5344CB8AC3E}">
        <p14:creationId xmlns:p14="http://schemas.microsoft.com/office/powerpoint/2010/main" val="332676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BC797-07CA-4DD8-9061-D5B6FE294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04F3D7-A9D3-46AD-AA1F-8FDA0B406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08BDD4-753D-4B04-9D4D-4AD150A86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634FD9-D409-4B18-93EA-161EA493FA57}"/>
              </a:ext>
            </a:extLst>
          </p:cNvPr>
          <p:cNvSpPr>
            <a:spLocks noGrp="1"/>
          </p:cNvSpPr>
          <p:nvPr>
            <p:ph type="dt" sz="half" idx="10"/>
          </p:nvPr>
        </p:nvSpPr>
        <p:spPr/>
        <p:txBody>
          <a:bodyPr/>
          <a:lstStyle/>
          <a:p>
            <a:fld id="{CF62B71F-84E9-4CE9-B347-F5B1A1FF46DF}" type="datetimeFigureOut">
              <a:rPr lang="en-US" smtClean="0"/>
              <a:t>30-Sep-21</a:t>
            </a:fld>
            <a:endParaRPr lang="en-US"/>
          </a:p>
        </p:txBody>
      </p:sp>
      <p:sp>
        <p:nvSpPr>
          <p:cNvPr id="6" name="Footer Placeholder 5">
            <a:extLst>
              <a:ext uri="{FF2B5EF4-FFF2-40B4-BE49-F238E27FC236}">
                <a16:creationId xmlns:a16="http://schemas.microsoft.com/office/drawing/2014/main" id="{62805EE4-C5D4-4D59-B1E6-117E0459B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73A9FC-D5F3-4520-B229-D786A50E64C4}"/>
              </a:ext>
            </a:extLst>
          </p:cNvPr>
          <p:cNvSpPr>
            <a:spLocks noGrp="1"/>
          </p:cNvSpPr>
          <p:nvPr>
            <p:ph type="sldNum" sz="quarter" idx="12"/>
          </p:nvPr>
        </p:nvSpPr>
        <p:spPr/>
        <p:txBody>
          <a:bodyPr/>
          <a:lstStyle/>
          <a:p>
            <a:fld id="{7954EE08-A967-40C1-8DAD-B873652EF8B0}" type="slidenum">
              <a:rPr lang="en-US" smtClean="0"/>
              <a:t>‹#›</a:t>
            </a:fld>
            <a:endParaRPr lang="en-US"/>
          </a:p>
        </p:txBody>
      </p:sp>
    </p:spTree>
    <p:extLst>
      <p:ext uri="{BB962C8B-B14F-4D97-AF65-F5344CB8AC3E}">
        <p14:creationId xmlns:p14="http://schemas.microsoft.com/office/powerpoint/2010/main" val="55037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9E9F-C56E-4C25-AE0A-044FA9CE7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95889E-E95A-4F0C-854D-8503EFB68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24F59-DA91-4405-9045-DF7571FA7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3CA32-3222-4F8E-AC56-DC13E05F6F9E}"/>
              </a:ext>
            </a:extLst>
          </p:cNvPr>
          <p:cNvSpPr>
            <a:spLocks noGrp="1"/>
          </p:cNvSpPr>
          <p:nvPr>
            <p:ph type="dt" sz="half" idx="10"/>
          </p:nvPr>
        </p:nvSpPr>
        <p:spPr/>
        <p:txBody>
          <a:bodyPr/>
          <a:lstStyle/>
          <a:p>
            <a:fld id="{CF62B71F-84E9-4CE9-B347-F5B1A1FF46DF}" type="datetimeFigureOut">
              <a:rPr lang="en-US" smtClean="0"/>
              <a:t>30-Sep-21</a:t>
            </a:fld>
            <a:endParaRPr lang="en-US"/>
          </a:p>
        </p:txBody>
      </p:sp>
      <p:sp>
        <p:nvSpPr>
          <p:cNvPr id="6" name="Footer Placeholder 5">
            <a:extLst>
              <a:ext uri="{FF2B5EF4-FFF2-40B4-BE49-F238E27FC236}">
                <a16:creationId xmlns:a16="http://schemas.microsoft.com/office/drawing/2014/main" id="{C02B9497-8594-45D2-8091-97CB71985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AD803-51EF-4262-B770-13E2F6C72A14}"/>
              </a:ext>
            </a:extLst>
          </p:cNvPr>
          <p:cNvSpPr>
            <a:spLocks noGrp="1"/>
          </p:cNvSpPr>
          <p:nvPr>
            <p:ph type="sldNum" sz="quarter" idx="12"/>
          </p:nvPr>
        </p:nvSpPr>
        <p:spPr/>
        <p:txBody>
          <a:bodyPr/>
          <a:lstStyle/>
          <a:p>
            <a:fld id="{7954EE08-A967-40C1-8DAD-B873652EF8B0}" type="slidenum">
              <a:rPr lang="en-US" smtClean="0"/>
              <a:t>‹#›</a:t>
            </a:fld>
            <a:endParaRPr lang="en-US"/>
          </a:p>
        </p:txBody>
      </p:sp>
    </p:spTree>
    <p:extLst>
      <p:ext uri="{BB962C8B-B14F-4D97-AF65-F5344CB8AC3E}">
        <p14:creationId xmlns:p14="http://schemas.microsoft.com/office/powerpoint/2010/main" val="64256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3B806-91F4-429A-86B6-491E8A69DB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D58903-A3F5-40FB-87D8-60327D526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6C1A4-F024-432C-A384-09D4CFAA9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2B71F-84E9-4CE9-B347-F5B1A1FF46DF}" type="datetimeFigureOut">
              <a:rPr lang="en-US" smtClean="0"/>
              <a:t>30-Sep-21</a:t>
            </a:fld>
            <a:endParaRPr lang="en-US"/>
          </a:p>
        </p:txBody>
      </p:sp>
      <p:sp>
        <p:nvSpPr>
          <p:cNvPr id="5" name="Footer Placeholder 4">
            <a:extLst>
              <a:ext uri="{FF2B5EF4-FFF2-40B4-BE49-F238E27FC236}">
                <a16:creationId xmlns:a16="http://schemas.microsoft.com/office/drawing/2014/main" id="{866D3154-F75E-43D9-8CA8-CBB3C79E5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FD258E-6172-458F-8CB4-F98F1CA5F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4EE08-A967-40C1-8DAD-B873652EF8B0}" type="slidenum">
              <a:rPr lang="en-US" smtClean="0"/>
              <a:t>‹#›</a:t>
            </a:fld>
            <a:endParaRPr lang="en-US"/>
          </a:p>
        </p:txBody>
      </p:sp>
    </p:spTree>
    <p:extLst>
      <p:ext uri="{BB962C8B-B14F-4D97-AF65-F5344CB8AC3E}">
        <p14:creationId xmlns:p14="http://schemas.microsoft.com/office/powerpoint/2010/main" val="2520910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www.tissx.tiss.edu/courses/course-v1:TISSx-COOL+CIS01+2020_CIS_EN_01/courseware/c4c4c71403084a868734fb681e095a20/5302c8f212164098994e53948eeebe42/?child=first" TargetMode="External"/><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ijepr.org/panel/assets/papers/ij30.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lobalpartnership.org/sites/default/files/education-sector-plan-afghnistan-2017-2021.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F890B-000E-4073-BDF1-E66AB0557D3E}"/>
              </a:ext>
            </a:extLst>
          </p:cNvPr>
          <p:cNvSpPr>
            <a:spLocks noGrp="1"/>
          </p:cNvSpPr>
          <p:nvPr>
            <p:ph type="ctrTitle"/>
          </p:nvPr>
        </p:nvSpPr>
        <p:spPr/>
        <p:txBody>
          <a:bodyPr/>
          <a:lstStyle/>
          <a:p>
            <a:r>
              <a:rPr lang="en-US" dirty="0"/>
              <a:t>Module : Inclusive Schools</a:t>
            </a:r>
          </a:p>
        </p:txBody>
      </p:sp>
      <p:sp>
        <p:nvSpPr>
          <p:cNvPr id="3" name="Subtitle 2">
            <a:extLst>
              <a:ext uri="{FF2B5EF4-FFF2-40B4-BE49-F238E27FC236}">
                <a16:creationId xmlns:a16="http://schemas.microsoft.com/office/drawing/2014/main" id="{6A8E8999-26C8-4365-9053-4DBC86DB3725}"/>
              </a:ext>
            </a:extLst>
          </p:cNvPr>
          <p:cNvSpPr>
            <a:spLocks noGrp="1"/>
          </p:cNvSpPr>
          <p:nvPr>
            <p:ph type="subTitle" idx="1"/>
          </p:nvPr>
        </p:nvSpPr>
        <p:spPr>
          <a:xfrm>
            <a:off x="1524000" y="3509963"/>
            <a:ext cx="9144000" cy="1655762"/>
          </a:xfrm>
        </p:spPr>
        <p:txBody>
          <a:bodyPr/>
          <a:lstStyle/>
          <a:p>
            <a:r>
              <a:rPr lang="en-US" dirty="0"/>
              <a:t>Introduction</a:t>
            </a:r>
          </a:p>
        </p:txBody>
      </p:sp>
      <p:grpSp>
        <p:nvGrpSpPr>
          <p:cNvPr id="5" name="Group 4">
            <a:extLst>
              <a:ext uri="{FF2B5EF4-FFF2-40B4-BE49-F238E27FC236}">
                <a16:creationId xmlns:a16="http://schemas.microsoft.com/office/drawing/2014/main" id="{F501B831-43C4-4335-B519-5B2F4A6C18C9}"/>
              </a:ext>
            </a:extLst>
          </p:cNvPr>
          <p:cNvGrpSpPr/>
          <p:nvPr/>
        </p:nvGrpSpPr>
        <p:grpSpPr>
          <a:xfrm>
            <a:off x="599090" y="0"/>
            <a:ext cx="10972799" cy="1433175"/>
            <a:chOff x="599090" y="0"/>
            <a:chExt cx="10972799" cy="1433175"/>
          </a:xfrm>
        </p:grpSpPr>
        <p:grpSp>
          <p:nvGrpSpPr>
            <p:cNvPr id="6" name="Group 5">
              <a:extLst>
                <a:ext uri="{FF2B5EF4-FFF2-40B4-BE49-F238E27FC236}">
                  <a16:creationId xmlns:a16="http://schemas.microsoft.com/office/drawing/2014/main" id="{C72EA48F-CBD2-4DCF-80DC-51FB6E52283E}"/>
                </a:ext>
              </a:extLst>
            </p:cNvPr>
            <p:cNvGrpSpPr/>
            <p:nvPr/>
          </p:nvGrpSpPr>
          <p:grpSpPr>
            <a:xfrm>
              <a:off x="599090" y="0"/>
              <a:ext cx="10972799" cy="1433175"/>
              <a:chOff x="153670" y="2406650"/>
              <a:chExt cx="7105650" cy="1410335"/>
            </a:xfrm>
          </p:grpSpPr>
          <p:pic>
            <p:nvPicPr>
              <p:cNvPr id="8" name="Picture 7">
                <a:extLst>
                  <a:ext uri="{FF2B5EF4-FFF2-40B4-BE49-F238E27FC236}">
                    <a16:creationId xmlns:a16="http://schemas.microsoft.com/office/drawing/2014/main" id="{83A96F73-4648-4114-9942-468135DEC4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9" name="Picture 8">
                <a:extLst>
                  <a:ext uri="{FF2B5EF4-FFF2-40B4-BE49-F238E27FC236}">
                    <a16:creationId xmlns:a16="http://schemas.microsoft.com/office/drawing/2014/main" id="{06752A5C-503C-4BA4-A189-A8CC04E4B6B7}"/>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3B4FFA2-9AAC-4FF4-B826-841775212A7F}"/>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7" name="Picture 6">
              <a:extLst>
                <a:ext uri="{FF2B5EF4-FFF2-40B4-BE49-F238E27FC236}">
                  <a16:creationId xmlns:a16="http://schemas.microsoft.com/office/drawing/2014/main" id="{9F25C510-5EE9-4CE8-B16D-1B5B840C4840}"/>
                </a:ext>
              </a:extLst>
            </p:cNvPr>
            <p:cNvPicPr>
              <a:picLocks noChangeAspect="1"/>
            </p:cNvPicPr>
            <p:nvPr/>
          </p:nvPicPr>
          <p:blipFill>
            <a:blip r:embed="rId6"/>
            <a:stretch>
              <a:fillRect/>
            </a:stretch>
          </p:blipFill>
          <p:spPr>
            <a:xfrm>
              <a:off x="944686" y="37332"/>
              <a:ext cx="1008122" cy="1008122"/>
            </a:xfrm>
            <a:prstGeom prst="rect">
              <a:avLst/>
            </a:prstGeom>
          </p:spPr>
        </p:pic>
      </p:grpSp>
    </p:spTree>
    <p:extLst>
      <p:ext uri="{BB962C8B-B14F-4D97-AF65-F5344CB8AC3E}">
        <p14:creationId xmlns:p14="http://schemas.microsoft.com/office/powerpoint/2010/main" val="247133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9FD7CA2-F1EA-4331-BEA0-E292C0CAC208}"/>
              </a:ext>
            </a:extLst>
          </p:cNvPr>
          <p:cNvGrpSpPr/>
          <p:nvPr/>
        </p:nvGrpSpPr>
        <p:grpSpPr>
          <a:xfrm>
            <a:off x="599090" y="0"/>
            <a:ext cx="10972799" cy="1433175"/>
            <a:chOff x="599090" y="0"/>
            <a:chExt cx="10972799" cy="1433175"/>
          </a:xfrm>
        </p:grpSpPr>
        <p:grpSp>
          <p:nvGrpSpPr>
            <p:cNvPr id="11" name="Group 10">
              <a:extLst>
                <a:ext uri="{FF2B5EF4-FFF2-40B4-BE49-F238E27FC236}">
                  <a16:creationId xmlns:a16="http://schemas.microsoft.com/office/drawing/2014/main" id="{0F2BBC45-AE86-42D7-A3C4-5F5A4AC45097}"/>
                </a:ext>
              </a:extLst>
            </p:cNvPr>
            <p:cNvGrpSpPr/>
            <p:nvPr/>
          </p:nvGrpSpPr>
          <p:grpSpPr>
            <a:xfrm>
              <a:off x="599090" y="0"/>
              <a:ext cx="10972799" cy="1433175"/>
              <a:chOff x="153670" y="2406650"/>
              <a:chExt cx="7105650" cy="1410335"/>
            </a:xfrm>
          </p:grpSpPr>
          <p:pic>
            <p:nvPicPr>
              <p:cNvPr id="13" name="Picture 12">
                <a:extLst>
                  <a:ext uri="{FF2B5EF4-FFF2-40B4-BE49-F238E27FC236}">
                    <a16:creationId xmlns:a16="http://schemas.microsoft.com/office/drawing/2014/main" id="{DE9B341E-A975-4208-8C78-E222814CA31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4" name="Picture 13">
                <a:extLst>
                  <a:ext uri="{FF2B5EF4-FFF2-40B4-BE49-F238E27FC236}">
                    <a16:creationId xmlns:a16="http://schemas.microsoft.com/office/drawing/2014/main" id="{183076C2-0FE1-4E25-BB15-4C16409F1E60}"/>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0E4D3780-DA9D-4F58-9B57-EAA6B3018532}"/>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2" name="Picture 11">
              <a:extLst>
                <a:ext uri="{FF2B5EF4-FFF2-40B4-BE49-F238E27FC236}">
                  <a16:creationId xmlns:a16="http://schemas.microsoft.com/office/drawing/2014/main" id="{253B517B-84A7-417A-AB0E-A4B173CE186A}"/>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D1F36AA9-0632-4F9A-9DD6-E1B76349B657}"/>
              </a:ext>
            </a:extLst>
          </p:cNvPr>
          <p:cNvSpPr>
            <a:spLocks noGrp="1"/>
          </p:cNvSpPr>
          <p:nvPr>
            <p:ph type="title"/>
          </p:nvPr>
        </p:nvSpPr>
        <p:spPr>
          <a:xfrm>
            <a:off x="620111" y="1335489"/>
            <a:ext cx="10515600" cy="639820"/>
          </a:xfrm>
        </p:spPr>
        <p:txBody>
          <a:bodyPr>
            <a:normAutofit fontScale="90000"/>
          </a:bodyPr>
          <a:lstStyle/>
          <a:p>
            <a:r>
              <a:rPr lang="en-US" sz="2800" dirty="0">
                <a:latin typeface="+mn-lt"/>
              </a:rPr>
              <a:t>What comes to your mind in terms of access to schools? </a:t>
            </a:r>
            <a:br>
              <a:rPr lang="en-US" sz="2800" dirty="0">
                <a:latin typeface="+mn-lt"/>
              </a:rPr>
            </a:br>
            <a:r>
              <a:rPr lang="en-US" sz="1800" dirty="0"/>
              <a:t>Photos: Google images </a:t>
            </a:r>
            <a:endParaRPr lang="en-US" sz="1800" dirty="0">
              <a:latin typeface="+mn-lt"/>
            </a:endParaRPr>
          </a:p>
        </p:txBody>
      </p:sp>
      <p:pic>
        <p:nvPicPr>
          <p:cNvPr id="6" name="Content Placeholder 5">
            <a:extLst>
              <a:ext uri="{FF2B5EF4-FFF2-40B4-BE49-F238E27FC236}">
                <a16:creationId xmlns:a16="http://schemas.microsoft.com/office/drawing/2014/main" id="{2B841572-F6CD-4F4D-B9FD-16F8800782B2}"/>
              </a:ext>
            </a:extLst>
          </p:cNvPr>
          <p:cNvPicPr>
            <a:picLocks noGrp="1" noChangeAspect="1"/>
          </p:cNvPicPr>
          <p:nvPr>
            <p:ph sz="half" idx="1"/>
          </p:nvPr>
        </p:nvPicPr>
        <p:blipFill>
          <a:blip r:embed="rId7"/>
          <a:stretch>
            <a:fillRect/>
          </a:stretch>
        </p:blipFill>
        <p:spPr>
          <a:xfrm>
            <a:off x="727363" y="2488979"/>
            <a:ext cx="4745382" cy="2821138"/>
          </a:xfrm>
          <a:prstGeom prst="rect">
            <a:avLst/>
          </a:prstGeom>
        </p:spPr>
      </p:pic>
      <p:pic>
        <p:nvPicPr>
          <p:cNvPr id="7" name="Content Placeholder 6">
            <a:extLst>
              <a:ext uri="{FF2B5EF4-FFF2-40B4-BE49-F238E27FC236}">
                <a16:creationId xmlns:a16="http://schemas.microsoft.com/office/drawing/2014/main" id="{AA3A1C4E-6D55-4E9B-9F83-A05AD8A6DE5D}"/>
              </a:ext>
            </a:extLst>
          </p:cNvPr>
          <p:cNvPicPr>
            <a:picLocks noGrp="1" noChangeAspect="1"/>
          </p:cNvPicPr>
          <p:nvPr>
            <p:ph sz="half" idx="2"/>
          </p:nvPr>
        </p:nvPicPr>
        <p:blipFill>
          <a:blip r:embed="rId8"/>
          <a:stretch>
            <a:fillRect/>
          </a:stretch>
        </p:blipFill>
        <p:spPr>
          <a:xfrm>
            <a:off x="6649762" y="2367800"/>
            <a:ext cx="4745382" cy="2666302"/>
          </a:xfrm>
          <a:prstGeom prst="rect">
            <a:avLst/>
          </a:prstGeom>
        </p:spPr>
      </p:pic>
    </p:spTree>
    <p:extLst>
      <p:ext uri="{BB962C8B-B14F-4D97-AF65-F5344CB8AC3E}">
        <p14:creationId xmlns:p14="http://schemas.microsoft.com/office/powerpoint/2010/main" val="48909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C86B8A2-E2B1-4854-8FF8-6475B803AE9A}"/>
              </a:ext>
            </a:extLst>
          </p:cNvPr>
          <p:cNvGrpSpPr/>
          <p:nvPr/>
        </p:nvGrpSpPr>
        <p:grpSpPr>
          <a:xfrm>
            <a:off x="1302327" y="152400"/>
            <a:ext cx="10363200" cy="928255"/>
            <a:chOff x="599090" y="0"/>
            <a:chExt cx="10972799" cy="1433175"/>
          </a:xfrm>
        </p:grpSpPr>
        <p:grpSp>
          <p:nvGrpSpPr>
            <p:cNvPr id="8" name="Group 7">
              <a:extLst>
                <a:ext uri="{FF2B5EF4-FFF2-40B4-BE49-F238E27FC236}">
                  <a16:creationId xmlns:a16="http://schemas.microsoft.com/office/drawing/2014/main" id="{3FAEA369-5021-45FE-9D35-57DE173CC0B3}"/>
                </a:ext>
              </a:extLst>
            </p:cNvPr>
            <p:cNvGrpSpPr/>
            <p:nvPr/>
          </p:nvGrpSpPr>
          <p:grpSpPr>
            <a:xfrm>
              <a:off x="599090" y="0"/>
              <a:ext cx="10972799" cy="1433175"/>
              <a:chOff x="153670" y="2406650"/>
              <a:chExt cx="7105650" cy="1410335"/>
            </a:xfrm>
          </p:grpSpPr>
          <p:pic>
            <p:nvPicPr>
              <p:cNvPr id="10" name="Picture 9">
                <a:extLst>
                  <a:ext uri="{FF2B5EF4-FFF2-40B4-BE49-F238E27FC236}">
                    <a16:creationId xmlns:a16="http://schemas.microsoft.com/office/drawing/2014/main" id="{C9196132-010B-4294-8323-04366B1992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1" name="Picture 10">
                <a:extLst>
                  <a:ext uri="{FF2B5EF4-FFF2-40B4-BE49-F238E27FC236}">
                    <a16:creationId xmlns:a16="http://schemas.microsoft.com/office/drawing/2014/main" id="{4663FA1F-6E7D-4A8A-A7D5-F9DFF2C53DE2}"/>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C699B4AE-83C7-430D-9151-384B428AC658}"/>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9" name="Picture 8">
              <a:extLst>
                <a:ext uri="{FF2B5EF4-FFF2-40B4-BE49-F238E27FC236}">
                  <a16:creationId xmlns:a16="http://schemas.microsoft.com/office/drawing/2014/main" id="{F3EC11D8-2446-4B55-BC30-27B8E1DEC94B}"/>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15" name="Title 14">
            <a:extLst>
              <a:ext uri="{FF2B5EF4-FFF2-40B4-BE49-F238E27FC236}">
                <a16:creationId xmlns:a16="http://schemas.microsoft.com/office/drawing/2014/main" id="{D6E80F45-F1F9-456F-BDC0-57EC08CBB745}"/>
              </a:ext>
            </a:extLst>
          </p:cNvPr>
          <p:cNvSpPr>
            <a:spLocks noGrp="1"/>
          </p:cNvSpPr>
          <p:nvPr>
            <p:ph type="title"/>
          </p:nvPr>
        </p:nvSpPr>
        <p:spPr>
          <a:xfrm>
            <a:off x="990600" y="1079653"/>
            <a:ext cx="10363200" cy="611035"/>
          </a:xfrm>
        </p:spPr>
        <p:txBody>
          <a:bodyPr>
            <a:noAutofit/>
          </a:bodyPr>
          <a:lstStyle/>
          <a:p>
            <a:r>
              <a:rPr lang="en-US" sz="2400" b="1" dirty="0"/>
              <a:t>What are various barriers if any in these schools?</a:t>
            </a:r>
            <a:br>
              <a:rPr lang="en-US" sz="2400" b="1" dirty="0"/>
            </a:br>
            <a:r>
              <a:rPr lang="en-US" sz="1800" dirty="0"/>
              <a:t>Photos: Google images </a:t>
            </a:r>
          </a:p>
        </p:txBody>
      </p:sp>
      <p:sp>
        <p:nvSpPr>
          <p:cNvPr id="16" name="Content Placeholder 15">
            <a:extLst>
              <a:ext uri="{FF2B5EF4-FFF2-40B4-BE49-F238E27FC236}">
                <a16:creationId xmlns:a16="http://schemas.microsoft.com/office/drawing/2014/main" id="{20239C38-BA57-472E-884E-62D90874EE55}"/>
              </a:ext>
            </a:extLst>
          </p:cNvPr>
          <p:cNvSpPr>
            <a:spLocks noGrp="1"/>
          </p:cNvSpPr>
          <p:nvPr>
            <p:ph sz="half" idx="1"/>
          </p:nvPr>
        </p:nvSpPr>
        <p:spPr/>
        <p:txBody>
          <a:bodyPr/>
          <a:lstStyle/>
          <a:p>
            <a:endParaRPr lang="en-US" dirty="0"/>
          </a:p>
        </p:txBody>
      </p:sp>
      <p:pic>
        <p:nvPicPr>
          <p:cNvPr id="6" name="Content Placeholder 5">
            <a:extLst>
              <a:ext uri="{FF2B5EF4-FFF2-40B4-BE49-F238E27FC236}">
                <a16:creationId xmlns:a16="http://schemas.microsoft.com/office/drawing/2014/main" id="{6CFAC39B-D135-4B01-9ECA-744C1054C43E}"/>
              </a:ext>
            </a:extLst>
          </p:cNvPr>
          <p:cNvPicPr>
            <a:picLocks noGrp="1" noChangeAspect="1"/>
          </p:cNvPicPr>
          <p:nvPr>
            <p:ph sz="half" idx="2"/>
          </p:nvPr>
        </p:nvPicPr>
        <p:blipFill>
          <a:blip r:embed="rId7"/>
          <a:stretch>
            <a:fillRect/>
          </a:stretch>
        </p:blipFill>
        <p:spPr>
          <a:xfrm>
            <a:off x="6631541" y="1818698"/>
            <a:ext cx="5033986" cy="3355991"/>
          </a:xfrm>
          <a:prstGeom prst="rect">
            <a:avLst/>
          </a:prstGeom>
        </p:spPr>
      </p:pic>
      <p:pic>
        <p:nvPicPr>
          <p:cNvPr id="5" name="Picture 4">
            <a:extLst>
              <a:ext uri="{FF2B5EF4-FFF2-40B4-BE49-F238E27FC236}">
                <a16:creationId xmlns:a16="http://schemas.microsoft.com/office/drawing/2014/main" id="{F654468F-B362-4DBF-BF58-9B6E93F950E3}"/>
              </a:ext>
            </a:extLst>
          </p:cNvPr>
          <p:cNvPicPr>
            <a:picLocks noChangeAspect="1"/>
          </p:cNvPicPr>
          <p:nvPr/>
        </p:nvPicPr>
        <p:blipFill>
          <a:blip r:embed="rId8"/>
          <a:stretch>
            <a:fillRect/>
          </a:stretch>
        </p:blipFill>
        <p:spPr>
          <a:xfrm>
            <a:off x="838200" y="1825625"/>
            <a:ext cx="5088956" cy="3318886"/>
          </a:xfrm>
          <a:prstGeom prst="rect">
            <a:avLst/>
          </a:prstGeom>
        </p:spPr>
      </p:pic>
    </p:spTree>
    <p:extLst>
      <p:ext uri="{BB962C8B-B14F-4D97-AF65-F5344CB8AC3E}">
        <p14:creationId xmlns:p14="http://schemas.microsoft.com/office/powerpoint/2010/main" val="2235618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A27F-7878-4C6C-B8DB-63BDC02FEF30}"/>
              </a:ext>
            </a:extLst>
          </p:cNvPr>
          <p:cNvSpPr>
            <a:spLocks noGrp="1"/>
          </p:cNvSpPr>
          <p:nvPr>
            <p:ph type="title"/>
          </p:nvPr>
        </p:nvSpPr>
        <p:spPr>
          <a:xfrm>
            <a:off x="651164" y="4724399"/>
            <a:ext cx="11083636" cy="581891"/>
          </a:xfrm>
        </p:spPr>
        <p:txBody>
          <a:bodyPr>
            <a:normAutofit fontScale="90000"/>
          </a:bodyPr>
          <a:lstStyle/>
          <a:p>
            <a:br>
              <a:rPr lang="en-US" sz="2700" dirty="0"/>
            </a:br>
            <a:br>
              <a:rPr lang="en-US" sz="2700" dirty="0"/>
            </a:br>
            <a:r>
              <a:rPr lang="en-US" sz="2700" dirty="0"/>
              <a:t>Access: Physical space</a:t>
            </a:r>
            <a:br>
              <a:rPr lang="en-US" sz="2700" dirty="0"/>
            </a:br>
            <a:r>
              <a:rPr lang="en-US" sz="2000" dirty="0">
                <a:latin typeface="+mn-lt"/>
              </a:rPr>
              <a:t>Photos: Google images and https://www.unicef.org/india/media/1191/file/Making-Schools-Accessible.pdf</a:t>
            </a:r>
            <a:br>
              <a:rPr lang="en-US" sz="2000" dirty="0">
                <a:latin typeface="+mn-lt"/>
              </a:rPr>
            </a:br>
            <a:br>
              <a:rPr lang="en-US" sz="2000" dirty="0">
                <a:latin typeface="+mn-lt"/>
              </a:rPr>
            </a:br>
            <a:endParaRPr lang="en-US" sz="2000" dirty="0">
              <a:latin typeface="+mn-lt"/>
            </a:endParaRPr>
          </a:p>
        </p:txBody>
      </p:sp>
      <p:grpSp>
        <p:nvGrpSpPr>
          <p:cNvPr id="9" name="Group 8">
            <a:extLst>
              <a:ext uri="{FF2B5EF4-FFF2-40B4-BE49-F238E27FC236}">
                <a16:creationId xmlns:a16="http://schemas.microsoft.com/office/drawing/2014/main" id="{3EA3130D-6AE4-4A6D-BF2A-CFAA8BD8F7FA}"/>
              </a:ext>
            </a:extLst>
          </p:cNvPr>
          <p:cNvGrpSpPr/>
          <p:nvPr/>
        </p:nvGrpSpPr>
        <p:grpSpPr>
          <a:xfrm>
            <a:off x="651164" y="199363"/>
            <a:ext cx="10418618" cy="1278791"/>
            <a:chOff x="599090" y="0"/>
            <a:chExt cx="10972799" cy="1433175"/>
          </a:xfrm>
        </p:grpSpPr>
        <p:grpSp>
          <p:nvGrpSpPr>
            <p:cNvPr id="10" name="Group 9">
              <a:extLst>
                <a:ext uri="{FF2B5EF4-FFF2-40B4-BE49-F238E27FC236}">
                  <a16:creationId xmlns:a16="http://schemas.microsoft.com/office/drawing/2014/main" id="{969C8D6B-4F87-4182-8E2C-5DC35FECE4E9}"/>
                </a:ext>
              </a:extLst>
            </p:cNvPr>
            <p:cNvGrpSpPr/>
            <p:nvPr/>
          </p:nvGrpSpPr>
          <p:grpSpPr>
            <a:xfrm>
              <a:off x="599090" y="0"/>
              <a:ext cx="10972799" cy="1433175"/>
              <a:chOff x="153670" y="2406650"/>
              <a:chExt cx="7105650" cy="1410335"/>
            </a:xfrm>
          </p:grpSpPr>
          <p:pic>
            <p:nvPicPr>
              <p:cNvPr id="12" name="Picture 11">
                <a:extLst>
                  <a:ext uri="{FF2B5EF4-FFF2-40B4-BE49-F238E27FC236}">
                    <a16:creationId xmlns:a16="http://schemas.microsoft.com/office/drawing/2014/main" id="{32CA5201-45DD-49AE-AE5C-229E822E0E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3" name="Picture 12">
                <a:extLst>
                  <a:ext uri="{FF2B5EF4-FFF2-40B4-BE49-F238E27FC236}">
                    <a16:creationId xmlns:a16="http://schemas.microsoft.com/office/drawing/2014/main" id="{8D780D68-49D4-42DC-8566-24D513C89B9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2EC06DEF-A5FF-4CB7-9625-AD9C2D01D837}"/>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1" name="Picture 10">
              <a:extLst>
                <a:ext uri="{FF2B5EF4-FFF2-40B4-BE49-F238E27FC236}">
                  <a16:creationId xmlns:a16="http://schemas.microsoft.com/office/drawing/2014/main" id="{EB5D8E60-A2A2-45EA-8B13-D3A0D39E5EAC}"/>
                </a:ext>
              </a:extLst>
            </p:cNvPr>
            <p:cNvPicPr>
              <a:picLocks noChangeAspect="1"/>
            </p:cNvPicPr>
            <p:nvPr/>
          </p:nvPicPr>
          <p:blipFill>
            <a:blip r:embed="rId6"/>
            <a:stretch>
              <a:fillRect/>
            </a:stretch>
          </p:blipFill>
          <p:spPr>
            <a:xfrm>
              <a:off x="944686" y="37332"/>
              <a:ext cx="1008122" cy="1008122"/>
            </a:xfrm>
            <a:prstGeom prst="rect">
              <a:avLst/>
            </a:prstGeom>
          </p:spPr>
        </p:pic>
      </p:grpSp>
      <p:pic>
        <p:nvPicPr>
          <p:cNvPr id="5" name="Content Placeholder 4">
            <a:extLst>
              <a:ext uri="{FF2B5EF4-FFF2-40B4-BE49-F238E27FC236}">
                <a16:creationId xmlns:a16="http://schemas.microsoft.com/office/drawing/2014/main" id="{288EB4E9-1505-4FDD-BF04-29159D76E08E}"/>
              </a:ext>
            </a:extLst>
          </p:cNvPr>
          <p:cNvPicPr>
            <a:picLocks noGrp="1" noChangeAspect="1"/>
          </p:cNvPicPr>
          <p:nvPr>
            <p:ph idx="1"/>
          </p:nvPr>
        </p:nvPicPr>
        <p:blipFill rotWithShape="1">
          <a:blip r:embed="rId7"/>
          <a:srcRect l="44914" t="24050" r="-5399" b="32558"/>
          <a:stretch/>
        </p:blipFill>
        <p:spPr>
          <a:xfrm>
            <a:off x="651164" y="1758614"/>
            <a:ext cx="4651351" cy="2724150"/>
          </a:xfrm>
          <a:prstGeom prst="rect">
            <a:avLst/>
          </a:prstGeom>
        </p:spPr>
      </p:pic>
      <p:pic>
        <p:nvPicPr>
          <p:cNvPr id="6" name="Picture 5">
            <a:extLst>
              <a:ext uri="{FF2B5EF4-FFF2-40B4-BE49-F238E27FC236}">
                <a16:creationId xmlns:a16="http://schemas.microsoft.com/office/drawing/2014/main" id="{45F1BC60-A8EE-45E1-AB72-10B46A4A8A31}"/>
              </a:ext>
            </a:extLst>
          </p:cNvPr>
          <p:cNvPicPr>
            <a:picLocks noChangeAspect="1"/>
          </p:cNvPicPr>
          <p:nvPr/>
        </p:nvPicPr>
        <p:blipFill>
          <a:blip r:embed="rId8"/>
          <a:stretch>
            <a:fillRect/>
          </a:stretch>
        </p:blipFill>
        <p:spPr>
          <a:xfrm>
            <a:off x="4992382" y="2133601"/>
            <a:ext cx="3794209" cy="2310339"/>
          </a:xfrm>
          <a:prstGeom prst="rect">
            <a:avLst/>
          </a:prstGeom>
        </p:spPr>
      </p:pic>
      <p:pic>
        <p:nvPicPr>
          <p:cNvPr id="8" name="Picture 7">
            <a:extLst>
              <a:ext uri="{FF2B5EF4-FFF2-40B4-BE49-F238E27FC236}">
                <a16:creationId xmlns:a16="http://schemas.microsoft.com/office/drawing/2014/main" id="{43EE028C-0EBB-4E3C-805D-764549B1104E}"/>
              </a:ext>
            </a:extLst>
          </p:cNvPr>
          <p:cNvPicPr>
            <a:picLocks noChangeAspect="1"/>
          </p:cNvPicPr>
          <p:nvPr/>
        </p:nvPicPr>
        <p:blipFill>
          <a:blip r:embed="rId9"/>
          <a:stretch>
            <a:fillRect/>
          </a:stretch>
        </p:blipFill>
        <p:spPr>
          <a:xfrm>
            <a:off x="9643733" y="1947662"/>
            <a:ext cx="2133600" cy="2346053"/>
          </a:xfrm>
          <a:prstGeom prst="rect">
            <a:avLst/>
          </a:prstGeom>
        </p:spPr>
      </p:pic>
    </p:spTree>
    <p:extLst>
      <p:ext uri="{BB962C8B-B14F-4D97-AF65-F5344CB8AC3E}">
        <p14:creationId xmlns:p14="http://schemas.microsoft.com/office/powerpoint/2010/main" val="425500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BDA80B-D7A8-45B0-9169-A8DCDA0F6DF0}"/>
              </a:ext>
            </a:extLst>
          </p:cNvPr>
          <p:cNvSpPr>
            <a:spLocks noGrp="1"/>
          </p:cNvSpPr>
          <p:nvPr>
            <p:ph type="title"/>
          </p:nvPr>
        </p:nvSpPr>
        <p:spPr>
          <a:xfrm>
            <a:off x="1056289" y="929854"/>
            <a:ext cx="10515600" cy="1325563"/>
          </a:xfrm>
        </p:spPr>
        <p:txBody>
          <a:bodyPr/>
          <a:lstStyle/>
          <a:p>
            <a:r>
              <a:rPr lang="en-US" dirty="0"/>
              <a:t>Instructional barriers</a:t>
            </a:r>
          </a:p>
        </p:txBody>
      </p:sp>
      <p:grpSp>
        <p:nvGrpSpPr>
          <p:cNvPr id="8" name="Group 7">
            <a:extLst>
              <a:ext uri="{FF2B5EF4-FFF2-40B4-BE49-F238E27FC236}">
                <a16:creationId xmlns:a16="http://schemas.microsoft.com/office/drawing/2014/main" id="{05A70C56-B554-40F4-8013-880C251E7DE0}"/>
              </a:ext>
            </a:extLst>
          </p:cNvPr>
          <p:cNvGrpSpPr/>
          <p:nvPr/>
        </p:nvGrpSpPr>
        <p:grpSpPr>
          <a:xfrm>
            <a:off x="599090" y="0"/>
            <a:ext cx="10972799" cy="1433175"/>
            <a:chOff x="599090" y="0"/>
            <a:chExt cx="10972799" cy="1433175"/>
          </a:xfrm>
        </p:grpSpPr>
        <p:grpSp>
          <p:nvGrpSpPr>
            <p:cNvPr id="9" name="Group 8">
              <a:extLst>
                <a:ext uri="{FF2B5EF4-FFF2-40B4-BE49-F238E27FC236}">
                  <a16:creationId xmlns:a16="http://schemas.microsoft.com/office/drawing/2014/main" id="{2575E770-832F-4069-A407-FD33228D415B}"/>
                </a:ext>
              </a:extLst>
            </p:cNvPr>
            <p:cNvGrpSpPr/>
            <p:nvPr/>
          </p:nvGrpSpPr>
          <p:grpSpPr>
            <a:xfrm>
              <a:off x="599090" y="0"/>
              <a:ext cx="10972799" cy="1433175"/>
              <a:chOff x="153670" y="2406650"/>
              <a:chExt cx="7105650" cy="1410335"/>
            </a:xfrm>
          </p:grpSpPr>
          <p:pic>
            <p:nvPicPr>
              <p:cNvPr id="11" name="Picture 10">
                <a:extLst>
                  <a:ext uri="{FF2B5EF4-FFF2-40B4-BE49-F238E27FC236}">
                    <a16:creationId xmlns:a16="http://schemas.microsoft.com/office/drawing/2014/main" id="{8249E51F-629A-4C48-A354-A73907E68D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2" name="Picture 11">
                <a:extLst>
                  <a:ext uri="{FF2B5EF4-FFF2-40B4-BE49-F238E27FC236}">
                    <a16:creationId xmlns:a16="http://schemas.microsoft.com/office/drawing/2014/main" id="{7542ECFA-30E8-4D5E-9E47-F02FF3160DA7}"/>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909AC45-146C-4398-BCE5-7EBE03830149}"/>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0" name="Picture 9">
              <a:extLst>
                <a:ext uri="{FF2B5EF4-FFF2-40B4-BE49-F238E27FC236}">
                  <a16:creationId xmlns:a16="http://schemas.microsoft.com/office/drawing/2014/main" id="{D44C70B8-DAF9-4D56-8538-909843673AA3}"/>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3" name="Content Placeholder 2">
            <a:extLst>
              <a:ext uri="{FF2B5EF4-FFF2-40B4-BE49-F238E27FC236}">
                <a16:creationId xmlns:a16="http://schemas.microsoft.com/office/drawing/2014/main" id="{86202FB4-2E40-4666-B9F7-7CB9E12D01F6}"/>
              </a:ext>
            </a:extLst>
          </p:cNvPr>
          <p:cNvSpPr>
            <a:spLocks noGrp="1"/>
          </p:cNvSpPr>
          <p:nvPr>
            <p:ph idx="1"/>
          </p:nvPr>
        </p:nvSpPr>
        <p:spPr/>
        <p:txBody>
          <a:bodyPr/>
          <a:lstStyle/>
          <a:p>
            <a:r>
              <a:rPr lang="en-US" dirty="0"/>
              <a:t>Societal norms such as culture, beliefs, norms etc. can act as barriers to education for some members in that society</a:t>
            </a:r>
          </a:p>
          <a:p>
            <a:pPr marL="0" indent="0">
              <a:buNone/>
            </a:pPr>
            <a:endParaRPr lang="en-US" dirty="0"/>
          </a:p>
        </p:txBody>
      </p:sp>
    </p:spTree>
    <p:extLst>
      <p:ext uri="{BB962C8B-B14F-4D97-AF65-F5344CB8AC3E}">
        <p14:creationId xmlns:p14="http://schemas.microsoft.com/office/powerpoint/2010/main" val="258778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AA0A350-2FDE-46B9-9439-5507D731B29D}"/>
              </a:ext>
            </a:extLst>
          </p:cNvPr>
          <p:cNvGrpSpPr/>
          <p:nvPr/>
        </p:nvGrpSpPr>
        <p:grpSpPr>
          <a:xfrm>
            <a:off x="599090" y="91907"/>
            <a:ext cx="10972799" cy="1433175"/>
            <a:chOff x="599090" y="0"/>
            <a:chExt cx="10972799" cy="1433175"/>
          </a:xfrm>
        </p:grpSpPr>
        <p:grpSp>
          <p:nvGrpSpPr>
            <p:cNvPr id="7" name="Group 6">
              <a:extLst>
                <a:ext uri="{FF2B5EF4-FFF2-40B4-BE49-F238E27FC236}">
                  <a16:creationId xmlns:a16="http://schemas.microsoft.com/office/drawing/2014/main" id="{B409F6FE-4E0A-412B-A207-72090ACA22AC}"/>
                </a:ext>
              </a:extLst>
            </p:cNvPr>
            <p:cNvGrpSpPr/>
            <p:nvPr/>
          </p:nvGrpSpPr>
          <p:grpSpPr>
            <a:xfrm>
              <a:off x="599090" y="0"/>
              <a:ext cx="10972799" cy="1433175"/>
              <a:chOff x="153670" y="2406650"/>
              <a:chExt cx="7105650" cy="1410335"/>
            </a:xfrm>
          </p:grpSpPr>
          <p:pic>
            <p:nvPicPr>
              <p:cNvPr id="9" name="Picture 8">
                <a:extLst>
                  <a:ext uri="{FF2B5EF4-FFF2-40B4-BE49-F238E27FC236}">
                    <a16:creationId xmlns:a16="http://schemas.microsoft.com/office/drawing/2014/main" id="{191E6237-435A-4721-9D47-B901C66258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0" name="Picture 9">
                <a:extLst>
                  <a:ext uri="{FF2B5EF4-FFF2-40B4-BE49-F238E27FC236}">
                    <a16:creationId xmlns:a16="http://schemas.microsoft.com/office/drawing/2014/main" id="{7B9B7D33-5B76-489D-8CCB-7F6033691C56}"/>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CAF871F-0B8A-4DB2-895E-C60042CFE317}"/>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61E6241A-D5E2-49D8-8D80-5245F759ECE3}"/>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5A831BD7-86A9-4C59-BAD7-60C203D80BCA}"/>
              </a:ext>
            </a:extLst>
          </p:cNvPr>
          <p:cNvSpPr>
            <a:spLocks noGrp="1"/>
          </p:cNvSpPr>
          <p:nvPr>
            <p:ph type="title"/>
          </p:nvPr>
        </p:nvSpPr>
        <p:spPr>
          <a:xfrm>
            <a:off x="944686" y="5066622"/>
            <a:ext cx="8795059" cy="769618"/>
          </a:xfrm>
        </p:spPr>
        <p:txBody>
          <a:bodyPr anchor="t">
            <a:noAutofit/>
          </a:bodyPr>
          <a:lstStyle/>
          <a:p>
            <a:r>
              <a:rPr lang="en-US" sz="3200" dirty="0"/>
              <a:t>Inside classroom</a:t>
            </a:r>
            <a:br>
              <a:rPr lang="en-US" sz="3200" dirty="0"/>
            </a:br>
            <a:r>
              <a:rPr lang="en-US" sz="1200" dirty="0">
                <a:latin typeface="+mn-lt"/>
              </a:rPr>
              <a:t>Photos: Google images and https://www.unicef.org/india/media/1191/file/Making-Schools-Accessible.pdf</a:t>
            </a:r>
            <a:br>
              <a:rPr lang="en-US" sz="3200" dirty="0">
                <a:latin typeface="+mn-lt"/>
              </a:rPr>
            </a:br>
            <a:br>
              <a:rPr lang="en-US" sz="3200" dirty="0">
                <a:latin typeface="+mn-lt"/>
              </a:rPr>
            </a:br>
            <a:br>
              <a:rPr lang="en-US" sz="3200" dirty="0"/>
            </a:br>
            <a:br>
              <a:rPr lang="en-US" dirty="0"/>
            </a:br>
            <a:endParaRPr lang="en-US" sz="3600" dirty="0"/>
          </a:p>
        </p:txBody>
      </p:sp>
      <p:pic>
        <p:nvPicPr>
          <p:cNvPr id="5" name="Content Placeholder 4">
            <a:extLst>
              <a:ext uri="{FF2B5EF4-FFF2-40B4-BE49-F238E27FC236}">
                <a16:creationId xmlns:a16="http://schemas.microsoft.com/office/drawing/2014/main" id="{07279C5E-453E-47EF-B51F-0C45677E9A65}"/>
              </a:ext>
            </a:extLst>
          </p:cNvPr>
          <p:cNvPicPr>
            <a:picLocks noGrp="1" noChangeAspect="1"/>
          </p:cNvPicPr>
          <p:nvPr>
            <p:ph idx="1"/>
          </p:nvPr>
        </p:nvPicPr>
        <p:blipFill>
          <a:blip r:embed="rId7"/>
          <a:stretch>
            <a:fillRect/>
          </a:stretch>
        </p:blipFill>
        <p:spPr>
          <a:xfrm>
            <a:off x="383255" y="1525082"/>
            <a:ext cx="5818533" cy="3277105"/>
          </a:xfrm>
          <a:prstGeom prst="rect">
            <a:avLst/>
          </a:prstGeom>
        </p:spPr>
      </p:pic>
      <p:pic>
        <p:nvPicPr>
          <p:cNvPr id="4" name="Picture 3">
            <a:extLst>
              <a:ext uri="{FF2B5EF4-FFF2-40B4-BE49-F238E27FC236}">
                <a16:creationId xmlns:a16="http://schemas.microsoft.com/office/drawing/2014/main" id="{4D69CB76-F8DF-4064-8EF2-0030E8368E49}"/>
              </a:ext>
            </a:extLst>
          </p:cNvPr>
          <p:cNvPicPr>
            <a:picLocks noChangeAspect="1"/>
          </p:cNvPicPr>
          <p:nvPr/>
        </p:nvPicPr>
        <p:blipFill>
          <a:blip r:embed="rId8"/>
          <a:stretch>
            <a:fillRect/>
          </a:stretch>
        </p:blipFill>
        <p:spPr>
          <a:xfrm>
            <a:off x="6264086" y="1525081"/>
            <a:ext cx="5370101" cy="3277105"/>
          </a:xfrm>
          <a:prstGeom prst="rect">
            <a:avLst/>
          </a:prstGeom>
        </p:spPr>
      </p:pic>
    </p:spTree>
    <p:extLst>
      <p:ext uri="{BB962C8B-B14F-4D97-AF65-F5344CB8AC3E}">
        <p14:creationId xmlns:p14="http://schemas.microsoft.com/office/powerpoint/2010/main" val="12517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6AC3A50-B5AA-4C96-B5A3-BC691E95408D}"/>
              </a:ext>
            </a:extLst>
          </p:cNvPr>
          <p:cNvGrpSpPr/>
          <p:nvPr/>
        </p:nvGrpSpPr>
        <p:grpSpPr>
          <a:xfrm>
            <a:off x="599090" y="0"/>
            <a:ext cx="10972799" cy="1433175"/>
            <a:chOff x="599090" y="0"/>
            <a:chExt cx="10972799" cy="1433175"/>
          </a:xfrm>
        </p:grpSpPr>
        <p:grpSp>
          <p:nvGrpSpPr>
            <p:cNvPr id="6" name="Group 5">
              <a:extLst>
                <a:ext uri="{FF2B5EF4-FFF2-40B4-BE49-F238E27FC236}">
                  <a16:creationId xmlns:a16="http://schemas.microsoft.com/office/drawing/2014/main" id="{D614702B-1480-4694-8CEB-9DB729E52310}"/>
                </a:ext>
              </a:extLst>
            </p:cNvPr>
            <p:cNvGrpSpPr/>
            <p:nvPr/>
          </p:nvGrpSpPr>
          <p:grpSpPr>
            <a:xfrm>
              <a:off x="599090" y="0"/>
              <a:ext cx="10972799" cy="1433175"/>
              <a:chOff x="153670" y="2406650"/>
              <a:chExt cx="7105650" cy="1410335"/>
            </a:xfrm>
          </p:grpSpPr>
          <p:pic>
            <p:nvPicPr>
              <p:cNvPr id="8" name="Picture 7">
                <a:extLst>
                  <a:ext uri="{FF2B5EF4-FFF2-40B4-BE49-F238E27FC236}">
                    <a16:creationId xmlns:a16="http://schemas.microsoft.com/office/drawing/2014/main" id="{196B5EA8-BBE7-4A95-8587-8F84BBDFDF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9" name="Picture 8">
                <a:extLst>
                  <a:ext uri="{FF2B5EF4-FFF2-40B4-BE49-F238E27FC236}">
                    <a16:creationId xmlns:a16="http://schemas.microsoft.com/office/drawing/2014/main" id="{67DF8DBB-9756-4CD8-B07F-5B101AE059B4}"/>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144BF6A-6686-462B-9659-00B40210BBAF}"/>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7" name="Picture 6">
              <a:extLst>
                <a:ext uri="{FF2B5EF4-FFF2-40B4-BE49-F238E27FC236}">
                  <a16:creationId xmlns:a16="http://schemas.microsoft.com/office/drawing/2014/main" id="{6180FB20-0F62-44F3-9F05-9977D53918B4}"/>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7777774E-AD16-4C0F-9F68-E6CAD8233241}"/>
              </a:ext>
            </a:extLst>
          </p:cNvPr>
          <p:cNvSpPr>
            <a:spLocks noGrp="1"/>
          </p:cNvSpPr>
          <p:nvPr>
            <p:ph type="title"/>
          </p:nvPr>
        </p:nvSpPr>
        <p:spPr>
          <a:xfrm>
            <a:off x="838200" y="365125"/>
            <a:ext cx="10515600" cy="970729"/>
          </a:xfrm>
        </p:spPr>
        <p:txBody>
          <a:bodyPr>
            <a:normAutofit fontScale="90000"/>
          </a:bodyPr>
          <a:lstStyle/>
          <a:p>
            <a:pPr algn="ctr"/>
            <a:br>
              <a:rPr lang="en-US" dirty="0"/>
            </a:br>
            <a:endParaRPr lang="en-US" dirty="0"/>
          </a:p>
        </p:txBody>
      </p:sp>
      <p:sp>
        <p:nvSpPr>
          <p:cNvPr id="5" name="Content Placeholder 4">
            <a:extLst>
              <a:ext uri="{FF2B5EF4-FFF2-40B4-BE49-F238E27FC236}">
                <a16:creationId xmlns:a16="http://schemas.microsoft.com/office/drawing/2014/main" id="{05CC45B3-2509-4BFA-B952-A7C75577C99A}"/>
              </a:ext>
            </a:extLst>
          </p:cNvPr>
          <p:cNvSpPr>
            <a:spLocks noGrp="1"/>
          </p:cNvSpPr>
          <p:nvPr>
            <p:ph idx="1"/>
          </p:nvPr>
        </p:nvSpPr>
        <p:spPr>
          <a:xfrm>
            <a:off x="1424691" y="1410579"/>
            <a:ext cx="8484118" cy="4143955"/>
          </a:xfrm>
        </p:spPr>
        <p:txBody>
          <a:bodyPr>
            <a:normAutofit/>
          </a:bodyPr>
          <a:lstStyle/>
          <a:p>
            <a:pPr marL="0" indent="0">
              <a:buNone/>
            </a:pPr>
            <a:r>
              <a:rPr lang="en-US" sz="2000" dirty="0"/>
              <a:t>Key words to brainstorm on barriers to schooling:</a:t>
            </a:r>
          </a:p>
          <a:p>
            <a:pPr marL="0" indent="0">
              <a:buNone/>
            </a:pPr>
            <a:endParaRPr lang="en-US" sz="2000" dirty="0"/>
          </a:p>
        </p:txBody>
      </p:sp>
      <p:sp>
        <p:nvSpPr>
          <p:cNvPr id="11" name="TextBox 10">
            <a:extLst>
              <a:ext uri="{FF2B5EF4-FFF2-40B4-BE49-F238E27FC236}">
                <a16:creationId xmlns:a16="http://schemas.microsoft.com/office/drawing/2014/main" id="{2217DA53-1EAA-42E7-AF19-57F75156428D}"/>
              </a:ext>
            </a:extLst>
          </p:cNvPr>
          <p:cNvSpPr txBox="1"/>
          <p:nvPr/>
        </p:nvSpPr>
        <p:spPr>
          <a:xfrm>
            <a:off x="944686" y="1900583"/>
            <a:ext cx="4472441" cy="4708981"/>
          </a:xfrm>
          <a:prstGeom prst="rect">
            <a:avLst/>
          </a:prstGeom>
          <a:noFill/>
        </p:spPr>
        <p:txBody>
          <a:bodyPr wrap="square">
            <a:spAutoFit/>
          </a:bodyPr>
          <a:lstStyle/>
          <a:p>
            <a:r>
              <a:rPr lang="en-US" b="1" dirty="0"/>
              <a:t>TYPES OF BARRIERS</a:t>
            </a:r>
          </a:p>
          <a:p>
            <a:pPr marL="285750" indent="-285750">
              <a:buFont typeface="Arial" panose="020B0604020202020204" pitchFamily="34" charset="0"/>
              <a:buChar char="•"/>
            </a:pPr>
            <a:r>
              <a:rPr lang="en-US" dirty="0"/>
              <a:t>Instructional differences </a:t>
            </a:r>
          </a:p>
          <a:p>
            <a:pPr marL="285750" indent="-285750">
              <a:buFont typeface="Arial" panose="020B0604020202020204" pitchFamily="34" charset="0"/>
              <a:buChar char="•"/>
            </a:pPr>
            <a:r>
              <a:rPr lang="en-US" dirty="0"/>
              <a:t>Social barriers</a:t>
            </a:r>
          </a:p>
          <a:p>
            <a:pPr marL="285750" indent="-285750">
              <a:buFont typeface="Arial" panose="020B0604020202020204" pitchFamily="34" charset="0"/>
              <a:buChar char="•"/>
            </a:pPr>
            <a:r>
              <a:rPr lang="en-US" dirty="0"/>
              <a:t>Cultural barriers</a:t>
            </a:r>
          </a:p>
          <a:p>
            <a:pPr marL="285750" indent="-285750">
              <a:buFont typeface="Arial" panose="020B0604020202020204" pitchFamily="34" charset="0"/>
              <a:buChar char="•"/>
            </a:pPr>
            <a:r>
              <a:rPr lang="en-US" dirty="0"/>
              <a:t>Infrastructural Barriers</a:t>
            </a:r>
          </a:p>
          <a:p>
            <a:pPr marL="285750" indent="-285750">
              <a:buFont typeface="Arial" panose="020B0604020202020204" pitchFamily="34" charset="0"/>
              <a:buChar char="•"/>
            </a:pPr>
            <a:r>
              <a:rPr lang="en-US" dirty="0"/>
              <a:t>Access to educational resources: library, sports </a:t>
            </a:r>
            <a:r>
              <a:rPr lang="en-US" dirty="0" err="1"/>
              <a:t>equipments</a:t>
            </a:r>
            <a:r>
              <a:rPr lang="en-US" dirty="0"/>
              <a:t>, laboratory, </a:t>
            </a:r>
            <a:r>
              <a:rPr lang="en-US" dirty="0" err="1"/>
              <a:t>technnology</a:t>
            </a:r>
            <a:endParaRPr lang="en-US" dirty="0"/>
          </a:p>
          <a:p>
            <a:pPr marL="285750" indent="-285750">
              <a:buFont typeface="Arial" panose="020B0604020202020204" pitchFamily="34" charset="0"/>
              <a:buChar char="•"/>
            </a:pPr>
            <a:r>
              <a:rPr lang="en-US" dirty="0"/>
              <a:t>Ambience: Noise, cleanliness,</a:t>
            </a:r>
          </a:p>
          <a:p>
            <a:pPr marL="285750" indent="-285750">
              <a:buFont typeface="Arial" panose="020B0604020202020204" pitchFamily="34" charset="0"/>
              <a:buChar char="•"/>
            </a:pPr>
            <a:r>
              <a:rPr lang="en-US" dirty="0"/>
              <a:t>Economic statuses</a:t>
            </a:r>
          </a:p>
          <a:p>
            <a:pPr marL="285750" indent="-285750">
              <a:buFont typeface="Arial" panose="020B0604020202020204" pitchFamily="34" charset="0"/>
              <a:buChar char="•"/>
            </a:pPr>
            <a:r>
              <a:rPr lang="en-US" dirty="0"/>
              <a:t>Physical/Biological</a:t>
            </a:r>
          </a:p>
          <a:p>
            <a:pPr marL="285750" indent="-285750">
              <a:buFont typeface="Arial" panose="020B0604020202020204" pitchFamily="34" charset="0"/>
              <a:buChar char="•"/>
            </a:pPr>
            <a:r>
              <a:rPr lang="en-US" dirty="0"/>
              <a:t>Gender</a:t>
            </a:r>
          </a:p>
          <a:p>
            <a:pPr marL="285750" indent="-285750">
              <a:buFont typeface="Arial" panose="020B0604020202020204" pitchFamily="34" charset="0"/>
              <a:buChar char="•"/>
            </a:pPr>
            <a:r>
              <a:rPr lang="en-US" dirty="0"/>
              <a:t>Cognitive differences</a:t>
            </a:r>
          </a:p>
          <a:p>
            <a:pPr marL="285750" indent="-285750">
              <a:buFont typeface="Arial" panose="020B0604020202020204" pitchFamily="34" charset="0"/>
              <a:buChar char="•"/>
            </a:pPr>
            <a:r>
              <a:rPr lang="en-US" dirty="0"/>
              <a:t>Emotional/Psychological  </a:t>
            </a:r>
          </a:p>
          <a:p>
            <a:pPr marL="742950" lvl="1" indent="-285750">
              <a:buFont typeface="Arial" panose="020B0604020202020204" pitchFamily="34" charset="0"/>
              <a:buChar char="•"/>
            </a:pPr>
            <a:r>
              <a:rPr lang="en-US" sz="1600" dirty="0"/>
              <a:t>low self-esteem, </a:t>
            </a:r>
          </a:p>
          <a:p>
            <a:pPr marL="742950" lvl="1" indent="-285750">
              <a:buFont typeface="Arial" panose="020B0604020202020204" pitchFamily="34" charset="0"/>
              <a:buChar char="•"/>
            </a:pPr>
            <a:r>
              <a:rPr lang="en-US" sz="1600" dirty="0"/>
              <a:t>school violence and </a:t>
            </a:r>
          </a:p>
          <a:p>
            <a:pPr marL="742950" lvl="1" indent="-285750">
              <a:buFont typeface="Arial" panose="020B0604020202020204" pitchFamily="34" charset="0"/>
              <a:buChar char="•"/>
            </a:pPr>
            <a:r>
              <a:rPr lang="en-US" sz="1600" dirty="0"/>
              <a:t>abusive behaviour</a:t>
            </a:r>
          </a:p>
        </p:txBody>
      </p:sp>
      <p:sp>
        <p:nvSpPr>
          <p:cNvPr id="12" name="Text Placeholder 6">
            <a:extLst>
              <a:ext uri="{FF2B5EF4-FFF2-40B4-BE49-F238E27FC236}">
                <a16:creationId xmlns:a16="http://schemas.microsoft.com/office/drawing/2014/main" id="{ECDAEDCB-8137-4972-A6AC-74F6638530C4}"/>
              </a:ext>
            </a:extLst>
          </p:cNvPr>
          <p:cNvSpPr txBox="1">
            <a:spLocks/>
          </p:cNvSpPr>
          <p:nvPr/>
        </p:nvSpPr>
        <p:spPr>
          <a:xfrm>
            <a:off x="5306290" y="1976293"/>
            <a:ext cx="5844042" cy="4516582"/>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4500" b="1" dirty="0"/>
              <a:t>LACK OF FOLLOWING FACILITIES </a:t>
            </a:r>
            <a:r>
              <a:rPr lang="en-US" sz="4500" dirty="0"/>
              <a:t>: become barriers to some students</a:t>
            </a:r>
          </a:p>
          <a:p>
            <a:pPr lvl="1"/>
            <a:r>
              <a:rPr lang="en-US" sz="4500" dirty="0"/>
              <a:t>Classrooms: space, </a:t>
            </a:r>
            <a:r>
              <a:rPr lang="en-US" sz="4500" dirty="0" err="1"/>
              <a:t>equipments</a:t>
            </a:r>
            <a:r>
              <a:rPr lang="en-US" sz="4500" dirty="0"/>
              <a:t>, visibility</a:t>
            </a:r>
          </a:p>
          <a:p>
            <a:pPr lvl="1"/>
            <a:r>
              <a:rPr lang="en-US" sz="4500" dirty="0"/>
              <a:t>Seating facility, arrangement</a:t>
            </a:r>
          </a:p>
          <a:p>
            <a:pPr lvl="1"/>
            <a:r>
              <a:rPr lang="en-US" sz="4500" dirty="0"/>
              <a:t>Manageable teacher – pupil ratio</a:t>
            </a:r>
          </a:p>
          <a:p>
            <a:pPr lvl="1"/>
            <a:r>
              <a:rPr lang="en-US" sz="4500" dirty="0"/>
              <a:t>Well organised Multigrade class</a:t>
            </a:r>
          </a:p>
          <a:p>
            <a:pPr lvl="1"/>
            <a:r>
              <a:rPr lang="en-US" sz="4500" dirty="0"/>
              <a:t>Teacher’s knowledge of Learning styles of students</a:t>
            </a:r>
          </a:p>
          <a:p>
            <a:pPr lvl="1"/>
            <a:r>
              <a:rPr lang="en-US" sz="4500" dirty="0"/>
              <a:t>Adequate Learning pace of students</a:t>
            </a:r>
          </a:p>
          <a:p>
            <a:pPr lvl="1"/>
            <a:r>
              <a:rPr lang="en-US" sz="4500" dirty="0"/>
              <a:t>Attendance and absenteeism</a:t>
            </a:r>
          </a:p>
          <a:p>
            <a:pPr lvl="1"/>
            <a:r>
              <a:rPr lang="en-US" sz="4500" dirty="0"/>
              <a:t>Inefficient use of Teaching time </a:t>
            </a:r>
          </a:p>
          <a:p>
            <a:pPr lvl="1"/>
            <a:r>
              <a:rPr lang="en-US" sz="4500" dirty="0"/>
              <a:t>Teacher efficiency</a:t>
            </a:r>
          </a:p>
          <a:p>
            <a:pPr lvl="1"/>
            <a:r>
              <a:rPr lang="en-US" sz="4500" dirty="0"/>
              <a:t>libraries</a:t>
            </a:r>
          </a:p>
          <a:p>
            <a:pPr lvl="1"/>
            <a:r>
              <a:rPr lang="en-US" sz="4500" dirty="0"/>
              <a:t>Teaching aids</a:t>
            </a:r>
          </a:p>
          <a:p>
            <a:pPr lvl="1"/>
            <a:r>
              <a:rPr lang="en-US" sz="4500" dirty="0"/>
              <a:t>Print and displays</a:t>
            </a:r>
          </a:p>
          <a:p>
            <a:pPr lvl="1"/>
            <a:r>
              <a:rPr lang="en-US" sz="4500" dirty="0"/>
              <a:t>Good laboratories,</a:t>
            </a:r>
          </a:p>
          <a:p>
            <a:pPr lvl="1"/>
            <a:r>
              <a:rPr lang="en-US" sz="4500" dirty="0"/>
              <a:t> Availability of office staff, non-teaching staff</a:t>
            </a:r>
          </a:p>
          <a:p>
            <a:pPr lvl="1"/>
            <a:r>
              <a:rPr lang="en-US" sz="4500" dirty="0"/>
              <a:t>Assembly and play/sports  area</a:t>
            </a:r>
          </a:p>
        </p:txBody>
      </p:sp>
    </p:spTree>
    <p:extLst>
      <p:ext uri="{BB962C8B-B14F-4D97-AF65-F5344CB8AC3E}">
        <p14:creationId xmlns:p14="http://schemas.microsoft.com/office/powerpoint/2010/main" val="2600424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0A7CC5-AC92-45AD-A7BC-A0FD209CA687}"/>
              </a:ext>
            </a:extLst>
          </p:cNvPr>
          <p:cNvGrpSpPr/>
          <p:nvPr/>
        </p:nvGrpSpPr>
        <p:grpSpPr>
          <a:xfrm>
            <a:off x="599090" y="0"/>
            <a:ext cx="10972799" cy="1433175"/>
            <a:chOff x="599090" y="0"/>
            <a:chExt cx="10972799" cy="1433175"/>
          </a:xfrm>
        </p:grpSpPr>
        <p:grpSp>
          <p:nvGrpSpPr>
            <p:cNvPr id="5" name="Group 4">
              <a:extLst>
                <a:ext uri="{FF2B5EF4-FFF2-40B4-BE49-F238E27FC236}">
                  <a16:creationId xmlns:a16="http://schemas.microsoft.com/office/drawing/2014/main" id="{330A9544-F54F-42DB-BE3D-201423E5AC83}"/>
                </a:ext>
              </a:extLst>
            </p:cNvPr>
            <p:cNvGrpSpPr/>
            <p:nvPr/>
          </p:nvGrpSpPr>
          <p:grpSpPr>
            <a:xfrm>
              <a:off x="599090" y="0"/>
              <a:ext cx="10972799" cy="1433175"/>
              <a:chOff x="153670" y="2406650"/>
              <a:chExt cx="7105650" cy="1410335"/>
            </a:xfrm>
          </p:grpSpPr>
          <p:pic>
            <p:nvPicPr>
              <p:cNvPr id="7" name="Picture 6">
                <a:extLst>
                  <a:ext uri="{FF2B5EF4-FFF2-40B4-BE49-F238E27FC236}">
                    <a16:creationId xmlns:a16="http://schemas.microsoft.com/office/drawing/2014/main" id="{6EF57FD9-802E-4A5C-879D-AA0B4DE0D0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8" name="Picture 7">
                <a:extLst>
                  <a:ext uri="{FF2B5EF4-FFF2-40B4-BE49-F238E27FC236}">
                    <a16:creationId xmlns:a16="http://schemas.microsoft.com/office/drawing/2014/main" id="{412E4602-66E3-4B06-9F2C-1A5105DBC72B}"/>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41FBB16-EB84-42D4-A43E-ECFED8103A83}"/>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6" name="Picture 5">
              <a:extLst>
                <a:ext uri="{FF2B5EF4-FFF2-40B4-BE49-F238E27FC236}">
                  <a16:creationId xmlns:a16="http://schemas.microsoft.com/office/drawing/2014/main" id="{F8E8D65C-656E-44EE-8362-E69B79E7F9E2}"/>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5769ADBA-F244-4B9F-A682-D77D2A8746D9}"/>
              </a:ext>
            </a:extLst>
          </p:cNvPr>
          <p:cNvSpPr>
            <a:spLocks noGrp="1"/>
          </p:cNvSpPr>
          <p:nvPr>
            <p:ph type="title"/>
          </p:nvPr>
        </p:nvSpPr>
        <p:spPr>
          <a:xfrm>
            <a:off x="838200" y="365125"/>
            <a:ext cx="10515600" cy="1172691"/>
          </a:xfrm>
        </p:spPr>
        <p:txBody>
          <a:bodyPr>
            <a:normAutofit fontScale="90000"/>
          </a:bodyPr>
          <a:lstStyle/>
          <a:p>
            <a:pPr marL="0" marR="0" indent="0" algn="ctr">
              <a:lnSpc>
                <a:spcPct val="106000"/>
              </a:lnSpc>
              <a:spcBef>
                <a:spcPts val="0"/>
              </a:spcBef>
              <a:spcAft>
                <a:spcPts val="800"/>
              </a:spcAft>
              <a:buNone/>
            </a:pP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Barriers to schooling</a:t>
            </a:r>
            <a:br>
              <a:rPr lang="en-US" sz="2700" dirty="0">
                <a:latin typeface="Times New Roman" panose="02020603050405020304" pitchFamily="18" charset="0"/>
                <a:cs typeface="Times New Roman" panose="02020603050405020304" pitchFamily="18" charset="0"/>
              </a:rPr>
            </a:br>
            <a:r>
              <a:rPr lang="en-US" sz="2700" dirty="0">
                <a:solidFill>
                  <a:srgbClr val="000000"/>
                </a:solidFill>
                <a:latin typeface="Times New Roman" panose="02020603050405020304" pitchFamily="18" charset="0"/>
                <a:cs typeface="Calibri" panose="020F0502020204030204" pitchFamily="34" charset="0"/>
              </a:rPr>
              <a:t>    </a:t>
            </a:r>
            <a:r>
              <a:rPr lang="en-US"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Barriers to inclusive school (organisation, classroom, and individuals)</a:t>
            </a:r>
            <a:br>
              <a:rPr lang="en-US" sz="20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br>
              <a:rPr lang="en-US" sz="2000" dirty="0">
                <a:solidFill>
                  <a:srgbClr val="000000"/>
                </a:solidFill>
                <a:latin typeface="Times New Roman" panose="02020603050405020304" pitchFamily="18" charset="0"/>
                <a:cs typeface="Calibri" panose="020F0502020204030204" pitchFamily="34" charset="0"/>
              </a:rPr>
            </a:b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1FBB35-63CB-4337-8B64-C26AB70756A4}"/>
              </a:ext>
            </a:extLst>
          </p:cNvPr>
          <p:cNvSpPr>
            <a:spLocks noGrp="1"/>
          </p:cNvSpPr>
          <p:nvPr>
            <p:ph idx="1"/>
          </p:nvPr>
        </p:nvSpPr>
        <p:spPr>
          <a:xfrm>
            <a:off x="1077310" y="1537816"/>
            <a:ext cx="10515600" cy="5119625"/>
          </a:xfrm>
        </p:spPr>
        <p:txBody>
          <a:bodyPr>
            <a:normAutofit/>
          </a:bodyPr>
          <a:lstStyle/>
          <a:p>
            <a:pPr marL="0" indent="0" algn="ctr">
              <a:lnSpc>
                <a:spcPct val="106000"/>
              </a:lnSpc>
              <a:spcBef>
                <a:spcPts val="0"/>
              </a:spcBef>
              <a:spcAft>
                <a:spcPts val="800"/>
              </a:spcAft>
              <a:buNone/>
            </a:pPr>
            <a:endParaRPr lang="en-US" sz="2100" dirty="0">
              <a:solidFill>
                <a:srgbClr val="000000"/>
              </a:solidFill>
              <a:latin typeface="Times New Roman" panose="02020603050405020304" pitchFamily="18" charset="0"/>
              <a:cs typeface="Calibri" panose="020F0502020204030204" pitchFamily="34" charset="0"/>
            </a:endParaRPr>
          </a:p>
          <a:p>
            <a:pPr marL="0" marR="0" indent="0">
              <a:lnSpc>
                <a:spcPct val="106000"/>
              </a:lnSpc>
              <a:spcBef>
                <a:spcPts val="0"/>
              </a:spcBef>
              <a:spcAft>
                <a:spcPts val="800"/>
              </a:spcAft>
              <a:buNone/>
            </a:pPr>
            <a:r>
              <a:rPr lang="en-US" sz="2800" dirty="0">
                <a:solidFill>
                  <a:srgbClr val="2F5496"/>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US" dirty="0"/>
          </a:p>
        </p:txBody>
      </p:sp>
      <p:pic>
        <p:nvPicPr>
          <p:cNvPr id="10" name="Picture 9">
            <a:extLst>
              <a:ext uri="{FF2B5EF4-FFF2-40B4-BE49-F238E27FC236}">
                <a16:creationId xmlns:a16="http://schemas.microsoft.com/office/drawing/2014/main" id="{8F7F9FBB-EB69-4AFB-AD50-50D46B7F055D}"/>
              </a:ext>
            </a:extLst>
          </p:cNvPr>
          <p:cNvPicPr>
            <a:picLocks noChangeAspect="1"/>
          </p:cNvPicPr>
          <p:nvPr/>
        </p:nvPicPr>
        <p:blipFill>
          <a:blip r:embed="rId7"/>
          <a:stretch>
            <a:fillRect/>
          </a:stretch>
        </p:blipFill>
        <p:spPr>
          <a:xfrm>
            <a:off x="944685" y="1373248"/>
            <a:ext cx="10170003" cy="5119626"/>
          </a:xfrm>
          <a:prstGeom prst="rect">
            <a:avLst/>
          </a:prstGeom>
        </p:spPr>
      </p:pic>
    </p:spTree>
    <p:extLst>
      <p:ext uri="{BB962C8B-B14F-4D97-AF65-F5344CB8AC3E}">
        <p14:creationId xmlns:p14="http://schemas.microsoft.com/office/powerpoint/2010/main" val="57172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AD029B-DFA0-443C-940D-2C43A4132A3D}"/>
              </a:ext>
            </a:extLst>
          </p:cNvPr>
          <p:cNvGrpSpPr/>
          <p:nvPr/>
        </p:nvGrpSpPr>
        <p:grpSpPr>
          <a:xfrm>
            <a:off x="599090" y="0"/>
            <a:ext cx="10972799" cy="1433175"/>
            <a:chOff x="599090" y="0"/>
            <a:chExt cx="10972799" cy="1433175"/>
          </a:xfrm>
        </p:grpSpPr>
        <p:grpSp>
          <p:nvGrpSpPr>
            <p:cNvPr id="8" name="Group 7">
              <a:extLst>
                <a:ext uri="{FF2B5EF4-FFF2-40B4-BE49-F238E27FC236}">
                  <a16:creationId xmlns:a16="http://schemas.microsoft.com/office/drawing/2014/main" id="{F0313138-0EDF-4272-BEC1-D843A244F862}"/>
                </a:ext>
              </a:extLst>
            </p:cNvPr>
            <p:cNvGrpSpPr/>
            <p:nvPr/>
          </p:nvGrpSpPr>
          <p:grpSpPr>
            <a:xfrm>
              <a:off x="599090" y="0"/>
              <a:ext cx="10972799" cy="1433175"/>
              <a:chOff x="153670" y="2406650"/>
              <a:chExt cx="7105650" cy="1410335"/>
            </a:xfrm>
          </p:grpSpPr>
          <p:pic>
            <p:nvPicPr>
              <p:cNvPr id="10" name="Picture 9">
                <a:extLst>
                  <a:ext uri="{FF2B5EF4-FFF2-40B4-BE49-F238E27FC236}">
                    <a16:creationId xmlns:a16="http://schemas.microsoft.com/office/drawing/2014/main" id="{D7EDA5A8-E3F8-4282-AAD7-1786EFAE69D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1" name="Picture 10">
                <a:extLst>
                  <a:ext uri="{FF2B5EF4-FFF2-40B4-BE49-F238E27FC236}">
                    <a16:creationId xmlns:a16="http://schemas.microsoft.com/office/drawing/2014/main" id="{3C888B8D-2F85-44CF-9AD8-EC072902641A}"/>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C6291510-3FEC-4700-A743-8DF1A1D9F0FE}"/>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9" name="Picture 8">
              <a:extLst>
                <a:ext uri="{FF2B5EF4-FFF2-40B4-BE49-F238E27FC236}">
                  <a16:creationId xmlns:a16="http://schemas.microsoft.com/office/drawing/2014/main" id="{05A3460C-A0AB-4B6C-8878-D644F480A298}"/>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5" name="Title 4">
            <a:extLst>
              <a:ext uri="{FF2B5EF4-FFF2-40B4-BE49-F238E27FC236}">
                <a16:creationId xmlns:a16="http://schemas.microsoft.com/office/drawing/2014/main" id="{3BCFD526-C21C-4F68-B0BC-0D3212C45405}"/>
              </a:ext>
            </a:extLst>
          </p:cNvPr>
          <p:cNvSpPr>
            <a:spLocks noGrp="1"/>
          </p:cNvSpPr>
          <p:nvPr>
            <p:ph type="title"/>
          </p:nvPr>
        </p:nvSpPr>
        <p:spPr/>
        <p:txBody>
          <a:bodyPr>
            <a:normAutofit fontScale="90000"/>
          </a:bodyPr>
          <a:lstStyle/>
          <a:p>
            <a:pPr algn="ctr"/>
            <a:br>
              <a:rPr lang="en-US" dirty="0"/>
            </a:br>
            <a:br>
              <a:rPr lang="en-US" dirty="0"/>
            </a:br>
            <a:r>
              <a:rPr lang="en-US" dirty="0"/>
              <a:t>          </a:t>
            </a:r>
          </a:p>
        </p:txBody>
      </p:sp>
      <p:sp>
        <p:nvSpPr>
          <p:cNvPr id="6" name="Content Placeholder 5">
            <a:extLst>
              <a:ext uri="{FF2B5EF4-FFF2-40B4-BE49-F238E27FC236}">
                <a16:creationId xmlns:a16="http://schemas.microsoft.com/office/drawing/2014/main" id="{262F4F24-79D3-464B-8313-A2837CBDFB07}"/>
              </a:ext>
            </a:extLst>
          </p:cNvPr>
          <p:cNvSpPr>
            <a:spLocks noGrp="1"/>
          </p:cNvSpPr>
          <p:nvPr>
            <p:ph idx="1"/>
          </p:nvPr>
        </p:nvSpPr>
        <p:spPr>
          <a:xfrm>
            <a:off x="1056289" y="1408122"/>
            <a:ext cx="10754710" cy="1325563"/>
          </a:xfrm>
        </p:spPr>
        <p:txBody>
          <a:bodyPr>
            <a:normAutofit fontScale="70000" lnSpcReduction="20000"/>
          </a:bodyPr>
          <a:lstStyle/>
          <a:p>
            <a:pPr marL="0" indent="0" algn="ctr">
              <a:buNone/>
            </a:pPr>
            <a:r>
              <a:rPr lang="en-US" sz="4000" dirty="0"/>
              <a:t>Tell me? </a:t>
            </a:r>
            <a:r>
              <a:rPr lang="en-US" sz="3800" dirty="0"/>
              <a:t>Noticing barriers in real setting:</a:t>
            </a:r>
          </a:p>
          <a:p>
            <a:r>
              <a:rPr lang="en-US" dirty="0"/>
              <a:t>One real life example of a barrier you have seen or experienced in your life because of which a student dropped out of school. </a:t>
            </a:r>
          </a:p>
          <a:p>
            <a:r>
              <a:rPr lang="en-US" dirty="0"/>
              <a:t>To which type of barrier does this example it belong to? </a:t>
            </a:r>
          </a:p>
          <a:p>
            <a:endParaRPr lang="en-US" dirty="0"/>
          </a:p>
          <a:p>
            <a:pPr marL="0" indent="0">
              <a:buNone/>
            </a:pPr>
            <a:endParaRPr lang="en-US" dirty="0"/>
          </a:p>
        </p:txBody>
      </p:sp>
      <p:pic>
        <p:nvPicPr>
          <p:cNvPr id="13" name="Picture 12">
            <a:extLst>
              <a:ext uri="{FF2B5EF4-FFF2-40B4-BE49-F238E27FC236}">
                <a16:creationId xmlns:a16="http://schemas.microsoft.com/office/drawing/2014/main" id="{E5362369-2C03-4C03-A434-E9C1563D71F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666875" y="2856353"/>
            <a:ext cx="8858250" cy="3590925"/>
          </a:xfrm>
          <a:prstGeom prst="rect">
            <a:avLst/>
          </a:prstGeom>
          <a:noFill/>
          <a:ln>
            <a:noFill/>
          </a:ln>
        </p:spPr>
      </p:pic>
      <p:sp>
        <p:nvSpPr>
          <p:cNvPr id="14" name="TextBox 13">
            <a:extLst>
              <a:ext uri="{FF2B5EF4-FFF2-40B4-BE49-F238E27FC236}">
                <a16:creationId xmlns:a16="http://schemas.microsoft.com/office/drawing/2014/main" id="{4B4757E7-B5D8-493E-8815-0F9A3BAB87CD}"/>
              </a:ext>
            </a:extLst>
          </p:cNvPr>
          <p:cNvSpPr txBox="1"/>
          <p:nvPr/>
        </p:nvSpPr>
        <p:spPr>
          <a:xfrm>
            <a:off x="1952808" y="6409178"/>
            <a:ext cx="6096000" cy="315856"/>
          </a:xfrm>
          <a:prstGeom prst="rect">
            <a:avLst/>
          </a:prstGeom>
          <a:noFill/>
        </p:spPr>
        <p:txBody>
          <a:bodyPr wrap="square">
            <a:spAutoFit/>
          </a:bodyPr>
          <a:lstStyle/>
          <a:p>
            <a:pPr marL="0" marR="0">
              <a:lnSpc>
                <a:spcPct val="150000"/>
              </a:lnSpc>
              <a:spcBef>
                <a:spcPts val="0"/>
              </a:spcBef>
              <a:spcAft>
                <a:spcPts val="600"/>
              </a:spcAft>
            </a:pPr>
            <a:r>
              <a:rPr lang="en-US"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Ref: </a:t>
            </a:r>
            <a:r>
              <a:rPr lang="en-US" sz="1100" u="sng"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hlinkClick r:id="rId8"/>
              </a:rPr>
              <a:t>Present | 02 Present | CIS01 Courseware | </a:t>
            </a:r>
            <a:r>
              <a:rPr lang="en-US" sz="1100" u="sng"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hlinkClick r:id="rId8"/>
              </a:rPr>
              <a:t>TISSx</a:t>
            </a:r>
            <a:endParaRPr lang="en-US"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751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6E0E9-D39D-4743-9455-7E71AB3AD05F}"/>
              </a:ext>
            </a:extLst>
          </p:cNvPr>
          <p:cNvSpPr>
            <a:spLocks noGrp="1"/>
          </p:cNvSpPr>
          <p:nvPr>
            <p:ph idx="1"/>
          </p:nvPr>
        </p:nvSpPr>
        <p:spPr>
          <a:xfrm>
            <a:off x="1032164" y="1253331"/>
            <a:ext cx="10515600" cy="4351338"/>
          </a:xfrm>
        </p:spPr>
        <p:txBody>
          <a:bodyPr/>
          <a:lstStyle/>
          <a:p>
            <a:pPr marL="0" indent="0">
              <a:buNone/>
            </a:pPr>
            <a:r>
              <a:rPr lang="en-US" dirty="0"/>
              <a:t>Guiding questions to prepare the draft checklist of indicators for identifying barriers:</a:t>
            </a:r>
          </a:p>
          <a:p>
            <a:endParaRPr lang="en-US" dirty="0"/>
          </a:p>
          <a:p>
            <a:pPr marL="0" indent="0">
              <a:buNone/>
            </a:pPr>
            <a:endParaRPr lang="en-US" dirty="0"/>
          </a:p>
        </p:txBody>
      </p:sp>
      <p:pic>
        <p:nvPicPr>
          <p:cNvPr id="4" name="Picture 3">
            <a:extLst>
              <a:ext uri="{FF2B5EF4-FFF2-40B4-BE49-F238E27FC236}">
                <a16:creationId xmlns:a16="http://schemas.microsoft.com/office/drawing/2014/main" id="{DA08288D-CBDE-4E50-A0CE-EA3C4F36FFC4}"/>
              </a:ext>
            </a:extLst>
          </p:cNvPr>
          <p:cNvPicPr>
            <a:picLocks noChangeAspect="1"/>
          </p:cNvPicPr>
          <p:nvPr/>
        </p:nvPicPr>
        <p:blipFill>
          <a:blip r:embed="rId3"/>
          <a:stretch>
            <a:fillRect/>
          </a:stretch>
        </p:blipFill>
        <p:spPr>
          <a:xfrm>
            <a:off x="1634836" y="263237"/>
            <a:ext cx="8742219" cy="1066800"/>
          </a:xfrm>
          <a:prstGeom prst="rect">
            <a:avLst/>
          </a:prstGeom>
        </p:spPr>
      </p:pic>
    </p:spTree>
    <p:extLst>
      <p:ext uri="{BB962C8B-B14F-4D97-AF65-F5344CB8AC3E}">
        <p14:creationId xmlns:p14="http://schemas.microsoft.com/office/powerpoint/2010/main" val="3829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1ADE994F-52E5-49AE-888A-E2EE475744D7}"/>
              </a:ext>
            </a:extLst>
          </p:cNvPr>
          <p:cNvGraphicFramePr>
            <a:graphicFrameLocks noGrp="1"/>
          </p:cNvGraphicFramePr>
          <p:nvPr>
            <p:extLst>
              <p:ext uri="{D42A27DB-BD31-4B8C-83A1-F6EECF244321}">
                <p14:modId xmlns:p14="http://schemas.microsoft.com/office/powerpoint/2010/main" val="3515009527"/>
              </p:ext>
            </p:extLst>
          </p:nvPr>
        </p:nvGraphicFramePr>
        <p:xfrm>
          <a:off x="666750" y="1330038"/>
          <a:ext cx="10896598" cy="5490256"/>
        </p:xfrm>
        <a:graphic>
          <a:graphicData uri="http://schemas.openxmlformats.org/drawingml/2006/table">
            <a:tbl>
              <a:tblPr firstRow="1" bandRow="1">
                <a:tableStyleId>{5C22544A-7EE6-4342-B048-85BDC9FD1C3A}</a:tableStyleId>
              </a:tblPr>
              <a:tblGrid>
                <a:gridCol w="1453690">
                  <a:extLst>
                    <a:ext uri="{9D8B030D-6E8A-4147-A177-3AD203B41FA5}">
                      <a16:colId xmlns:a16="http://schemas.microsoft.com/office/drawing/2014/main" val="91690993"/>
                    </a:ext>
                  </a:extLst>
                </a:gridCol>
                <a:gridCol w="957233">
                  <a:extLst>
                    <a:ext uri="{9D8B030D-6E8A-4147-A177-3AD203B41FA5}">
                      <a16:colId xmlns:a16="http://schemas.microsoft.com/office/drawing/2014/main" val="647029764"/>
                    </a:ext>
                  </a:extLst>
                </a:gridCol>
                <a:gridCol w="988462">
                  <a:extLst>
                    <a:ext uri="{9D8B030D-6E8A-4147-A177-3AD203B41FA5}">
                      <a16:colId xmlns:a16="http://schemas.microsoft.com/office/drawing/2014/main" val="57617112"/>
                    </a:ext>
                  </a:extLst>
                </a:gridCol>
                <a:gridCol w="1220540">
                  <a:extLst>
                    <a:ext uri="{9D8B030D-6E8A-4147-A177-3AD203B41FA5}">
                      <a16:colId xmlns:a16="http://schemas.microsoft.com/office/drawing/2014/main" val="3253599652"/>
                    </a:ext>
                  </a:extLst>
                </a:gridCol>
                <a:gridCol w="957233">
                  <a:extLst>
                    <a:ext uri="{9D8B030D-6E8A-4147-A177-3AD203B41FA5}">
                      <a16:colId xmlns:a16="http://schemas.microsoft.com/office/drawing/2014/main" val="2649755904"/>
                    </a:ext>
                  </a:extLst>
                </a:gridCol>
                <a:gridCol w="957233">
                  <a:extLst>
                    <a:ext uri="{9D8B030D-6E8A-4147-A177-3AD203B41FA5}">
                      <a16:colId xmlns:a16="http://schemas.microsoft.com/office/drawing/2014/main" val="563413670"/>
                    </a:ext>
                  </a:extLst>
                </a:gridCol>
                <a:gridCol w="994050">
                  <a:extLst>
                    <a:ext uri="{9D8B030D-6E8A-4147-A177-3AD203B41FA5}">
                      <a16:colId xmlns:a16="http://schemas.microsoft.com/office/drawing/2014/main" val="2142681113"/>
                    </a:ext>
                  </a:extLst>
                </a:gridCol>
                <a:gridCol w="938825">
                  <a:extLst>
                    <a:ext uri="{9D8B030D-6E8A-4147-A177-3AD203B41FA5}">
                      <a16:colId xmlns:a16="http://schemas.microsoft.com/office/drawing/2014/main" val="107734263"/>
                    </a:ext>
                  </a:extLst>
                </a:gridCol>
                <a:gridCol w="1030867">
                  <a:extLst>
                    <a:ext uri="{9D8B030D-6E8A-4147-A177-3AD203B41FA5}">
                      <a16:colId xmlns:a16="http://schemas.microsoft.com/office/drawing/2014/main" val="2698137155"/>
                    </a:ext>
                  </a:extLst>
                </a:gridCol>
                <a:gridCol w="1398465">
                  <a:extLst>
                    <a:ext uri="{9D8B030D-6E8A-4147-A177-3AD203B41FA5}">
                      <a16:colId xmlns:a16="http://schemas.microsoft.com/office/drawing/2014/main" val="4162945900"/>
                    </a:ext>
                  </a:extLst>
                </a:gridCol>
              </a:tblGrid>
              <a:tr h="611376">
                <a:tc>
                  <a:txBody>
                    <a:bodyPr/>
                    <a:lstStyle/>
                    <a:p>
                      <a:r>
                        <a:rPr lang="en-US" sz="1200" b="1" dirty="0"/>
                        <a:t>Barriers in society and relations</a:t>
                      </a:r>
                    </a:p>
                  </a:txBody>
                  <a:tcPr/>
                </a:tc>
                <a:tc>
                  <a:txBody>
                    <a:bodyPr/>
                    <a:lstStyle/>
                    <a:p>
                      <a:r>
                        <a:rPr lang="en-US" sz="1200" dirty="0"/>
                        <a:t>Social</a:t>
                      </a:r>
                    </a:p>
                  </a:txBody>
                  <a:tcPr/>
                </a:tc>
                <a:tc>
                  <a:txBody>
                    <a:bodyPr/>
                    <a:lstStyle/>
                    <a:p>
                      <a:r>
                        <a:rPr lang="en-US" sz="1200" dirty="0"/>
                        <a:t>cultural</a:t>
                      </a:r>
                    </a:p>
                  </a:txBody>
                  <a:tcPr/>
                </a:tc>
                <a:tc>
                  <a:txBody>
                    <a:bodyPr/>
                    <a:lstStyle/>
                    <a:p>
                      <a:r>
                        <a:rPr lang="en-US" sz="1200" dirty="0"/>
                        <a:t>Institutional</a:t>
                      </a:r>
                    </a:p>
                  </a:txBody>
                  <a:tcPr/>
                </a:tc>
                <a:tc>
                  <a:txBody>
                    <a:bodyPr/>
                    <a:lstStyle/>
                    <a:p>
                      <a:r>
                        <a:rPr lang="en-US" sz="1200" dirty="0"/>
                        <a:t>Emotional and cognitive</a:t>
                      </a:r>
                    </a:p>
                  </a:txBody>
                  <a:tcPr/>
                </a:tc>
                <a:tc>
                  <a:txBody>
                    <a:bodyPr/>
                    <a:lstStyle/>
                    <a:p>
                      <a:r>
                        <a:rPr lang="en-US" sz="1200" dirty="0"/>
                        <a:t>Physical  and cognitive</a:t>
                      </a:r>
                    </a:p>
                  </a:txBody>
                  <a:tcPr/>
                </a:tc>
                <a:tc>
                  <a:txBody>
                    <a:bodyPr/>
                    <a:lstStyle/>
                    <a:p>
                      <a:r>
                        <a:rPr lang="en-US" sz="1200" dirty="0"/>
                        <a:t>instructional</a:t>
                      </a:r>
                    </a:p>
                  </a:txBody>
                  <a:tcPr/>
                </a:tc>
                <a:tc>
                  <a:txBody>
                    <a:bodyPr/>
                    <a:lstStyle/>
                    <a:p>
                      <a:r>
                        <a:rPr lang="en-US" sz="1200" dirty="0"/>
                        <a:t>economic</a:t>
                      </a:r>
                    </a:p>
                  </a:txBody>
                  <a:tcPr/>
                </a:tc>
                <a:tc>
                  <a:txBody>
                    <a:bodyPr/>
                    <a:lstStyle/>
                    <a:p>
                      <a:r>
                        <a:rPr lang="en-US" sz="1200" dirty="0"/>
                        <a:t>gender</a:t>
                      </a:r>
                    </a:p>
                  </a:txBody>
                  <a:tcPr/>
                </a:tc>
                <a:tc>
                  <a:txBody>
                    <a:bodyPr/>
                    <a:lstStyle/>
                    <a:p>
                      <a:r>
                        <a:rPr lang="en-US" sz="1200" dirty="0"/>
                        <a:t>infrastructure</a:t>
                      </a:r>
                    </a:p>
                  </a:txBody>
                  <a:tcPr/>
                </a:tc>
                <a:extLst>
                  <a:ext uri="{0D108BD9-81ED-4DB2-BD59-A6C34878D82A}">
                    <a16:rowId xmlns:a16="http://schemas.microsoft.com/office/drawing/2014/main" val="2493670029"/>
                  </a:ext>
                </a:extLst>
              </a:tr>
              <a:tr h="1135413">
                <a:tc>
                  <a:txBody>
                    <a:bodyPr/>
                    <a:lstStyle/>
                    <a:p>
                      <a:r>
                        <a:rPr lang="en-US" sz="1200" b="1" dirty="0">
                          <a:solidFill>
                            <a:schemeClr val="accent2">
                              <a:lumMod val="50000"/>
                            </a:schemeClr>
                          </a:solidFill>
                        </a:rPr>
                        <a:t>Economic divide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50000"/>
                            </a:schemeClr>
                          </a:solidFill>
                        </a:rPr>
                        <a:t>Education of parents</a:t>
                      </a:r>
                    </a:p>
                    <a:p>
                      <a:endParaRPr lang="en-US" sz="1200" dirty="0">
                        <a:solidFill>
                          <a:schemeClr val="accent2">
                            <a:lumMod val="50000"/>
                          </a:schemeClr>
                        </a:solidFill>
                      </a:endParaRPr>
                    </a:p>
                  </a:txBody>
                  <a:tcPr/>
                </a:tc>
                <a:tc>
                  <a:txBody>
                    <a:bodyPr/>
                    <a:lstStyle/>
                    <a:p>
                      <a:r>
                        <a:rPr lang="en-US" sz="1200" dirty="0">
                          <a:solidFill>
                            <a:schemeClr val="accent2">
                              <a:lumMod val="50000"/>
                            </a:schemeClr>
                          </a:solidFill>
                        </a:rPr>
                        <a:t>Early marriage of girls</a:t>
                      </a:r>
                    </a:p>
                  </a:txBody>
                  <a:tcPr/>
                </a:tc>
                <a:tc>
                  <a:txBody>
                    <a:bodyPr/>
                    <a:lstStyle/>
                    <a:p>
                      <a:r>
                        <a:rPr lang="en-US" sz="1200" dirty="0">
                          <a:solidFill>
                            <a:schemeClr val="accent2">
                              <a:lumMod val="50000"/>
                            </a:schemeClr>
                          </a:solidFill>
                        </a:rPr>
                        <a:t>Admission: better school/ ordinary school/ no school</a:t>
                      </a:r>
                    </a:p>
                  </a:txBody>
                  <a:tcPr/>
                </a:tc>
                <a:tc>
                  <a:txBody>
                    <a:bodyPr/>
                    <a:lstStyle/>
                    <a:p>
                      <a:r>
                        <a:rPr lang="en-US" sz="1200" dirty="0">
                          <a:solidFill>
                            <a:schemeClr val="accent2">
                              <a:lumMod val="50000"/>
                            </a:schemeClr>
                          </a:solidFill>
                        </a:rPr>
                        <a:t>Quality of support to learning</a:t>
                      </a:r>
                    </a:p>
                  </a:txBody>
                  <a:tcPr/>
                </a:tc>
                <a:tc>
                  <a:txBody>
                    <a:bodyPr/>
                    <a:lstStyle/>
                    <a:p>
                      <a:r>
                        <a:rPr lang="en-US" sz="1200" dirty="0">
                          <a:solidFill>
                            <a:schemeClr val="accent2">
                              <a:lumMod val="50000"/>
                            </a:schemeClr>
                          </a:solidFill>
                        </a:rPr>
                        <a:t>Learner centric facility matching the Learning styles</a:t>
                      </a:r>
                    </a:p>
                  </a:txBody>
                  <a:tcPr/>
                </a:tc>
                <a:tc>
                  <a:txBody>
                    <a:bodyPr/>
                    <a:lstStyle/>
                    <a:p>
                      <a:r>
                        <a:rPr lang="en-US" sz="1200" dirty="0">
                          <a:solidFill>
                            <a:schemeClr val="accent2">
                              <a:lumMod val="50000"/>
                            </a:schemeClr>
                          </a:solidFill>
                        </a:rPr>
                        <a:t>Clarity,</a:t>
                      </a:r>
                    </a:p>
                  </a:txBody>
                  <a:tcPr/>
                </a:tc>
                <a:tc>
                  <a:txBody>
                    <a:bodyPr/>
                    <a:lstStyle/>
                    <a:p>
                      <a:r>
                        <a:rPr lang="en-US" sz="1200" dirty="0">
                          <a:solidFill>
                            <a:schemeClr val="accent2">
                              <a:lumMod val="50000"/>
                            </a:schemeClr>
                          </a:solidFill>
                        </a:rPr>
                        <a:t>Poor: outfit, school accessories</a:t>
                      </a:r>
                    </a:p>
                  </a:txBody>
                  <a:tcPr/>
                </a:tc>
                <a:tc>
                  <a:txBody>
                    <a:bodyPr/>
                    <a:lstStyle/>
                    <a:p>
                      <a:r>
                        <a:rPr lang="en-US" sz="1200" dirty="0">
                          <a:solidFill>
                            <a:schemeClr val="accent2">
                              <a:lumMod val="50000"/>
                            </a:schemeClr>
                          </a:solidFill>
                        </a:rPr>
                        <a:t>International exposure/ early marriage</a:t>
                      </a:r>
                    </a:p>
                  </a:txBody>
                  <a:tcPr/>
                </a:tc>
                <a:tc>
                  <a:txBody>
                    <a:bodyPr/>
                    <a:lstStyle/>
                    <a:p>
                      <a:r>
                        <a:rPr lang="en-US" sz="1200" dirty="0">
                          <a:solidFill>
                            <a:schemeClr val="accent2">
                              <a:lumMod val="50000"/>
                            </a:schemeClr>
                          </a:solidFill>
                        </a:rPr>
                        <a:t>Access to school: ability to choose</a:t>
                      </a:r>
                    </a:p>
                  </a:txBody>
                  <a:tcPr/>
                </a:tc>
                <a:extLst>
                  <a:ext uri="{0D108BD9-81ED-4DB2-BD59-A6C34878D82A}">
                    <a16:rowId xmlns:a16="http://schemas.microsoft.com/office/drawing/2014/main" val="436719880"/>
                  </a:ext>
                </a:extLst>
              </a:tr>
              <a:tr h="461056">
                <a:tc>
                  <a:txBody>
                    <a:bodyPr/>
                    <a:lstStyle/>
                    <a:p>
                      <a:r>
                        <a:rPr lang="en-US" sz="1200" b="1" dirty="0"/>
                        <a:t>Religious divide</a:t>
                      </a:r>
                    </a:p>
                  </a:txBody>
                  <a:tcPr/>
                </a:tc>
                <a:tc>
                  <a:txBody>
                    <a:bodyPr/>
                    <a:lstStyle/>
                    <a:p>
                      <a:r>
                        <a:rPr lang="en-US" sz="1200" dirty="0"/>
                        <a:t>status</a:t>
                      </a:r>
                    </a:p>
                  </a:txBody>
                  <a:tcPr/>
                </a:tc>
                <a:tc>
                  <a:txBody>
                    <a:bodyPr/>
                    <a:lstStyle/>
                    <a:p>
                      <a:r>
                        <a:rPr lang="en-US" sz="1200" dirty="0"/>
                        <a:t>Polygamy,</a:t>
                      </a:r>
                    </a:p>
                    <a:p>
                      <a:r>
                        <a:rPr lang="en-US" sz="1200" dirty="0"/>
                        <a:t>lady teacher</a:t>
                      </a:r>
                    </a:p>
                  </a:txBody>
                  <a:tcPr/>
                </a:tc>
                <a:tc>
                  <a:txBody>
                    <a:bodyPr/>
                    <a:lstStyle/>
                    <a:p>
                      <a:r>
                        <a:rPr lang="en-US" sz="1200" dirty="0"/>
                        <a:t>Teacher autonomy</a:t>
                      </a:r>
                    </a:p>
                  </a:txBody>
                  <a:tcPr/>
                </a:tc>
                <a:tc>
                  <a:txBody>
                    <a:bodyPr/>
                    <a:lstStyle/>
                    <a:p>
                      <a:endParaRPr lang="en-US" sz="1200"/>
                    </a:p>
                  </a:txBody>
                  <a:tcPr/>
                </a:tc>
                <a:tc>
                  <a:txBody>
                    <a:bodyPr/>
                    <a:lstStyle/>
                    <a:p>
                      <a:r>
                        <a:rPr lang="en-US" sz="1200" dirty="0"/>
                        <a:t>Pace of learning</a:t>
                      </a:r>
                    </a:p>
                  </a:txBody>
                  <a:tcPr/>
                </a:tc>
                <a:tc>
                  <a:txBody>
                    <a:bodyPr/>
                    <a:lstStyle/>
                    <a:p>
                      <a:r>
                        <a:rPr lang="en-US" sz="1200" dirty="0"/>
                        <a:t>rewards</a:t>
                      </a:r>
                    </a:p>
                  </a:txBody>
                  <a:tcPr/>
                </a:tc>
                <a:tc>
                  <a:txBody>
                    <a:bodyPr/>
                    <a:lstStyle/>
                    <a:p>
                      <a:endParaRPr lang="en-US" sz="1200" dirty="0"/>
                    </a:p>
                  </a:txBody>
                  <a:tcPr/>
                </a:tc>
                <a:tc>
                  <a:txBody>
                    <a:bodyPr/>
                    <a:lstStyle/>
                    <a:p>
                      <a:endParaRPr lang="en-US" sz="1200" dirty="0"/>
                    </a:p>
                  </a:txBody>
                  <a:tcPr/>
                </a:tc>
                <a:tc>
                  <a:txBody>
                    <a:bodyPr/>
                    <a:lstStyle/>
                    <a:p>
                      <a:r>
                        <a:rPr lang="en-US" sz="1200" dirty="0"/>
                        <a:t>Access to building</a:t>
                      </a:r>
                    </a:p>
                  </a:txBody>
                  <a:tcPr/>
                </a:tc>
                <a:extLst>
                  <a:ext uri="{0D108BD9-81ED-4DB2-BD59-A6C34878D82A}">
                    <a16:rowId xmlns:a16="http://schemas.microsoft.com/office/drawing/2014/main" val="2188425416"/>
                  </a:ext>
                </a:extLst>
              </a:tr>
              <a:tr h="436697">
                <a:tc>
                  <a:txBody>
                    <a:bodyPr/>
                    <a:lstStyle/>
                    <a:p>
                      <a:r>
                        <a:rPr lang="en-US" sz="1200" b="1" dirty="0"/>
                        <a:t>Ethnic divide</a:t>
                      </a:r>
                    </a:p>
                  </a:txBody>
                  <a:tcPr/>
                </a:tc>
                <a:tc>
                  <a:txBody>
                    <a:bodyPr/>
                    <a:lstStyle/>
                    <a:p>
                      <a:endParaRPr lang="en-US" sz="1200"/>
                    </a:p>
                  </a:txBody>
                  <a:tcPr/>
                </a:tc>
                <a:tc>
                  <a:txBody>
                    <a:bodyPr/>
                    <a:lstStyle/>
                    <a:p>
                      <a:r>
                        <a:rPr lang="en-US" sz="1200" dirty="0"/>
                        <a:t>festivals</a:t>
                      </a:r>
                    </a:p>
                  </a:txBody>
                  <a:tcPr/>
                </a:tc>
                <a:tc>
                  <a:txBody>
                    <a:bodyPr/>
                    <a:lstStyle/>
                    <a:p>
                      <a:r>
                        <a:rPr lang="en-US" sz="1200" dirty="0"/>
                        <a:t>TPD-inclusivity</a:t>
                      </a:r>
                    </a:p>
                  </a:txBody>
                  <a:tcPr/>
                </a:tc>
                <a:tc>
                  <a:txBody>
                    <a:bodyPr/>
                    <a:lstStyle/>
                    <a:p>
                      <a:r>
                        <a:rPr lang="en-US" sz="1200" dirty="0"/>
                        <a:t>labelling</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r>
                        <a:rPr lang="en-US" sz="1200" dirty="0"/>
                        <a:t>Seating in classroom</a:t>
                      </a:r>
                    </a:p>
                  </a:txBody>
                  <a:tcPr/>
                </a:tc>
                <a:extLst>
                  <a:ext uri="{0D108BD9-81ED-4DB2-BD59-A6C34878D82A}">
                    <a16:rowId xmlns:a16="http://schemas.microsoft.com/office/drawing/2014/main" val="3815263027"/>
                  </a:ext>
                </a:extLst>
              </a:tr>
              <a:tr h="611376">
                <a:tc>
                  <a:txBody>
                    <a:bodyPr/>
                    <a:lstStyle/>
                    <a:p>
                      <a:r>
                        <a:rPr lang="en-US" sz="1200" b="1" dirty="0"/>
                        <a:t>Political divide</a:t>
                      </a:r>
                    </a:p>
                  </a:txBody>
                  <a:tcPr/>
                </a:tc>
                <a:tc>
                  <a:txBody>
                    <a:bodyPr/>
                    <a:lstStyle/>
                    <a:p>
                      <a:endParaRPr lang="en-US" sz="1200"/>
                    </a:p>
                  </a:txBody>
                  <a:tcPr/>
                </a:tc>
                <a:tc>
                  <a:txBody>
                    <a:bodyPr/>
                    <a:lstStyle/>
                    <a:p>
                      <a:endParaRPr lang="en-US" sz="1200" dirty="0"/>
                    </a:p>
                  </a:txBody>
                  <a:tcPr/>
                </a:tc>
                <a:tc>
                  <a:txBody>
                    <a:bodyPr/>
                    <a:lstStyle/>
                    <a:p>
                      <a:r>
                        <a:rPr lang="en-US" sz="1200" dirty="0"/>
                        <a:t>Women teacher</a:t>
                      </a:r>
                    </a:p>
                  </a:txBody>
                  <a:tcPr/>
                </a:tc>
                <a:tc>
                  <a:txBody>
                    <a:bodyPr/>
                    <a:lstStyle/>
                    <a:p>
                      <a:endParaRPr lang="en-US" sz="1200"/>
                    </a:p>
                  </a:txBody>
                  <a:tcPr/>
                </a:tc>
                <a:tc>
                  <a:txBody>
                    <a:bodyPr/>
                    <a:lstStyle/>
                    <a:p>
                      <a:endParaRPr lang="en-US" sz="1200"/>
                    </a:p>
                  </a:txBody>
                  <a:tcPr/>
                </a:tc>
                <a:tc>
                  <a:txBody>
                    <a:bodyPr/>
                    <a:lstStyle/>
                    <a:p>
                      <a:r>
                        <a:rPr lang="en-US" sz="1200" dirty="0"/>
                        <a:t>Expectation, assessment</a:t>
                      </a:r>
                    </a:p>
                    <a:p>
                      <a:endParaRPr lang="en-US" sz="1200" dirty="0"/>
                    </a:p>
                  </a:txBody>
                  <a:tcPr/>
                </a:tc>
                <a:tc>
                  <a:txBody>
                    <a:bodyPr/>
                    <a:lstStyle/>
                    <a:p>
                      <a:endParaRPr lang="en-US" sz="1200"/>
                    </a:p>
                  </a:txBody>
                  <a:tcPr/>
                </a:tc>
                <a:tc>
                  <a:txBody>
                    <a:bodyPr/>
                    <a:lstStyle/>
                    <a:p>
                      <a:endParaRPr lang="en-US" sz="1200"/>
                    </a:p>
                  </a:txBody>
                  <a:tcPr/>
                </a:tc>
                <a:tc>
                  <a:txBody>
                    <a:bodyPr/>
                    <a:lstStyle/>
                    <a:p>
                      <a:r>
                        <a:rPr lang="en-US" sz="1200" dirty="0"/>
                        <a:t>Floor, roof, walls</a:t>
                      </a:r>
                    </a:p>
                  </a:txBody>
                  <a:tcPr/>
                </a:tc>
                <a:extLst>
                  <a:ext uri="{0D108BD9-81ED-4DB2-BD59-A6C34878D82A}">
                    <a16:rowId xmlns:a16="http://schemas.microsoft.com/office/drawing/2014/main" val="532548671"/>
                  </a:ext>
                </a:extLst>
              </a:tr>
              <a:tr h="611376">
                <a:tc>
                  <a:txBody>
                    <a:bodyPr/>
                    <a:lstStyle/>
                    <a:p>
                      <a:r>
                        <a:rPr lang="en-US" sz="1200" b="1" dirty="0"/>
                        <a:t>Access to Healthcare</a:t>
                      </a:r>
                    </a:p>
                  </a:txBody>
                  <a:tcPr/>
                </a:tc>
                <a:tc>
                  <a:txBody>
                    <a:bodyPr/>
                    <a:lstStyle/>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Food habits</a:t>
                      </a:r>
                    </a:p>
                    <a:p>
                      <a:endParaRPr lang="en-US" sz="1200" dirty="0"/>
                    </a:p>
                  </a:txBody>
                  <a:tcPr/>
                </a:tc>
                <a:tc>
                  <a:txBody>
                    <a:bodyPr/>
                    <a:lstStyle/>
                    <a:p>
                      <a:endParaRPr lang="en-US" sz="1200"/>
                    </a:p>
                  </a:txBody>
                  <a:tcPr/>
                </a:tc>
                <a:tc>
                  <a:txBody>
                    <a:bodyPr/>
                    <a:lstStyle/>
                    <a:p>
                      <a:endParaRPr lang="en-US"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Attention span</a:t>
                      </a:r>
                    </a:p>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r>
                        <a:rPr lang="en-US" sz="1200" dirty="0"/>
                        <a:t>lighting</a:t>
                      </a:r>
                    </a:p>
                  </a:txBody>
                  <a:tcPr/>
                </a:tc>
                <a:extLst>
                  <a:ext uri="{0D108BD9-81ED-4DB2-BD59-A6C34878D82A}">
                    <a16:rowId xmlns:a16="http://schemas.microsoft.com/office/drawing/2014/main" val="3787079586"/>
                  </a:ext>
                </a:extLst>
              </a:tr>
              <a:tr h="61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Geographical distribution</a:t>
                      </a:r>
                    </a:p>
                    <a:p>
                      <a:endParaRPr lang="en-US" sz="1200" b="1"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r>
                        <a:rPr lang="en-US" sz="1200" dirty="0"/>
                        <a:t>Urban/rural</a:t>
                      </a:r>
                    </a:p>
                  </a:txBody>
                  <a:tcPr/>
                </a:tc>
                <a:tc>
                  <a:txBody>
                    <a:bodyPr/>
                    <a:lstStyle/>
                    <a:p>
                      <a:endParaRPr lang="en-US" sz="1200"/>
                    </a:p>
                  </a:txBody>
                  <a:tcPr/>
                </a:tc>
                <a:tc>
                  <a:txBody>
                    <a:bodyPr/>
                    <a:lstStyle/>
                    <a:p>
                      <a:r>
                        <a:rPr lang="en-US" sz="1200" dirty="0"/>
                        <a:t>washroom</a:t>
                      </a:r>
                    </a:p>
                  </a:txBody>
                  <a:tcPr/>
                </a:tc>
                <a:extLst>
                  <a:ext uri="{0D108BD9-81ED-4DB2-BD59-A6C34878D82A}">
                    <a16:rowId xmlns:a16="http://schemas.microsoft.com/office/drawing/2014/main" val="1377812965"/>
                  </a:ext>
                </a:extLst>
              </a:tr>
              <a:tr h="786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Means of earning livelihood</a:t>
                      </a:r>
                    </a:p>
                    <a:p>
                      <a:endParaRPr lang="en-US" sz="1200" b="1" dirty="0"/>
                    </a:p>
                  </a:txBody>
                  <a:tcPr/>
                </a:tc>
                <a:tc>
                  <a:txBody>
                    <a:bodyPr/>
                    <a:lstStyle/>
                    <a:p>
                      <a:r>
                        <a:rPr lang="en-US" sz="1200" dirty="0"/>
                        <a:t>Rich,</a:t>
                      </a:r>
                    </a:p>
                    <a:p>
                      <a:r>
                        <a:rPr lang="en-US" sz="1200" dirty="0"/>
                        <a:t>poor,</a:t>
                      </a:r>
                    </a:p>
                    <a:p>
                      <a:r>
                        <a:rPr lang="en-US" sz="1200" dirty="0"/>
                        <a:t>middleclass</a:t>
                      </a:r>
                    </a:p>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r>
                        <a:rPr lang="en-US" sz="1200" dirty="0"/>
                        <a:t>Water, lighting, seating, cross ventilation</a:t>
                      </a:r>
                    </a:p>
                  </a:txBody>
                  <a:tcPr/>
                </a:tc>
                <a:extLst>
                  <a:ext uri="{0D108BD9-81ED-4DB2-BD59-A6C34878D82A}">
                    <a16:rowId xmlns:a16="http://schemas.microsoft.com/office/drawing/2014/main" val="3103898728"/>
                  </a:ext>
                </a:extLst>
              </a:tr>
            </a:tbl>
          </a:graphicData>
        </a:graphic>
      </p:graphicFrame>
      <p:pic>
        <p:nvPicPr>
          <p:cNvPr id="3" name="Picture 2">
            <a:extLst>
              <a:ext uri="{FF2B5EF4-FFF2-40B4-BE49-F238E27FC236}">
                <a16:creationId xmlns:a16="http://schemas.microsoft.com/office/drawing/2014/main" id="{6D9F9B8A-EB8E-4440-8442-409280A2DE45}"/>
              </a:ext>
            </a:extLst>
          </p:cNvPr>
          <p:cNvPicPr>
            <a:picLocks noChangeAspect="1"/>
          </p:cNvPicPr>
          <p:nvPr/>
        </p:nvPicPr>
        <p:blipFill>
          <a:blip r:embed="rId3"/>
          <a:stretch>
            <a:fillRect/>
          </a:stretch>
        </p:blipFill>
        <p:spPr>
          <a:xfrm>
            <a:off x="1634836" y="263237"/>
            <a:ext cx="8742219" cy="1066800"/>
          </a:xfrm>
          <a:prstGeom prst="rect">
            <a:avLst/>
          </a:prstGeom>
        </p:spPr>
      </p:pic>
    </p:spTree>
    <p:extLst>
      <p:ext uri="{BB962C8B-B14F-4D97-AF65-F5344CB8AC3E}">
        <p14:creationId xmlns:p14="http://schemas.microsoft.com/office/powerpoint/2010/main" val="1304205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11D9EC-A17C-483E-8B27-5E88341C1578}"/>
              </a:ext>
            </a:extLst>
          </p:cNvPr>
          <p:cNvGrpSpPr/>
          <p:nvPr/>
        </p:nvGrpSpPr>
        <p:grpSpPr>
          <a:xfrm>
            <a:off x="599090" y="0"/>
            <a:ext cx="10972799" cy="1433175"/>
            <a:chOff x="599090" y="0"/>
            <a:chExt cx="10972799" cy="1433175"/>
          </a:xfrm>
        </p:grpSpPr>
        <p:grpSp>
          <p:nvGrpSpPr>
            <p:cNvPr id="6" name="Group 5">
              <a:extLst>
                <a:ext uri="{FF2B5EF4-FFF2-40B4-BE49-F238E27FC236}">
                  <a16:creationId xmlns:a16="http://schemas.microsoft.com/office/drawing/2014/main" id="{4AF933B7-8FBF-448A-AD46-5BC5A7870E46}"/>
                </a:ext>
              </a:extLst>
            </p:cNvPr>
            <p:cNvGrpSpPr/>
            <p:nvPr/>
          </p:nvGrpSpPr>
          <p:grpSpPr>
            <a:xfrm>
              <a:off x="599090" y="0"/>
              <a:ext cx="10972799" cy="1433175"/>
              <a:chOff x="153670" y="2406650"/>
              <a:chExt cx="7105650" cy="1410335"/>
            </a:xfrm>
          </p:grpSpPr>
          <p:pic>
            <p:nvPicPr>
              <p:cNvPr id="8" name="Picture 7">
                <a:extLst>
                  <a:ext uri="{FF2B5EF4-FFF2-40B4-BE49-F238E27FC236}">
                    <a16:creationId xmlns:a16="http://schemas.microsoft.com/office/drawing/2014/main" id="{7F701EDA-383B-4B85-8AC4-CCA54950EB3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9" name="Picture 8">
                <a:extLst>
                  <a:ext uri="{FF2B5EF4-FFF2-40B4-BE49-F238E27FC236}">
                    <a16:creationId xmlns:a16="http://schemas.microsoft.com/office/drawing/2014/main" id="{17CEDC75-1B36-413E-8516-2E4CBF557B44}"/>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728C1CF-DC37-499A-9EB6-A74E54ACBEC2}"/>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7" name="Picture 6">
              <a:extLst>
                <a:ext uri="{FF2B5EF4-FFF2-40B4-BE49-F238E27FC236}">
                  <a16:creationId xmlns:a16="http://schemas.microsoft.com/office/drawing/2014/main" id="{D04616C2-F9B2-42E4-8BD0-3B58013F324C}"/>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93C1B17F-4147-4F69-9F42-3833371CF09E}"/>
              </a:ext>
            </a:extLst>
          </p:cNvPr>
          <p:cNvSpPr>
            <a:spLocks noGrp="1"/>
          </p:cNvSpPr>
          <p:nvPr>
            <p:ph type="title"/>
          </p:nvPr>
        </p:nvSpPr>
        <p:spPr>
          <a:xfrm>
            <a:off x="3930316" y="365126"/>
            <a:ext cx="7423484" cy="943406"/>
          </a:xfrm>
        </p:spPr>
        <p:txBody>
          <a:bodyPr/>
          <a:lstStyle/>
          <a:p>
            <a:r>
              <a:rPr lang="en-US" dirty="0"/>
              <a:t>Welcome activity:</a:t>
            </a:r>
          </a:p>
        </p:txBody>
      </p:sp>
      <p:sp>
        <p:nvSpPr>
          <p:cNvPr id="3" name="Content Placeholder 2">
            <a:extLst>
              <a:ext uri="{FF2B5EF4-FFF2-40B4-BE49-F238E27FC236}">
                <a16:creationId xmlns:a16="http://schemas.microsoft.com/office/drawing/2014/main" id="{30F51977-D8DD-4772-A74C-E9181B8B8269}"/>
              </a:ext>
            </a:extLst>
          </p:cNvPr>
          <p:cNvSpPr>
            <a:spLocks noGrp="1"/>
          </p:cNvSpPr>
          <p:nvPr>
            <p:ph idx="1"/>
          </p:nvPr>
        </p:nvSpPr>
        <p:spPr/>
        <p:txBody>
          <a:bodyPr/>
          <a:lstStyle/>
          <a:p>
            <a:pPr marL="0" indent="0">
              <a:buNone/>
            </a:pPr>
            <a:r>
              <a:rPr lang="en-US" dirty="0"/>
              <a:t>1: Greeting and setting ground rules (common for all modules)</a:t>
            </a:r>
          </a:p>
          <a:p>
            <a:pPr marL="0" indent="0">
              <a:buNone/>
            </a:pPr>
            <a:r>
              <a:rPr lang="en-US" dirty="0"/>
              <a:t>2: Community building activity-1 </a:t>
            </a:r>
          </a:p>
          <a:p>
            <a:pPr marL="457200" lvl="1" indent="0">
              <a:buNone/>
            </a:pPr>
            <a:r>
              <a:rPr lang="en-US" dirty="0"/>
              <a:t>“One size does not fit for all”</a:t>
            </a:r>
          </a:p>
          <a:p>
            <a:pPr marL="457200" lvl="1" indent="0">
              <a:buNone/>
            </a:pPr>
            <a:r>
              <a:rPr lang="en-US" dirty="0"/>
              <a:t>“Need for tailor-made or customized opportunity”</a:t>
            </a:r>
          </a:p>
          <a:p>
            <a:pPr marL="0" indent="0" algn="ctr">
              <a:buNone/>
            </a:pPr>
            <a:endParaRPr lang="en-US" dirty="0"/>
          </a:p>
        </p:txBody>
      </p:sp>
    </p:spTree>
    <p:extLst>
      <p:ext uri="{BB962C8B-B14F-4D97-AF65-F5344CB8AC3E}">
        <p14:creationId xmlns:p14="http://schemas.microsoft.com/office/powerpoint/2010/main" val="2302093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6DBF67-97F2-4FC8-8A43-DDC520113136}"/>
              </a:ext>
            </a:extLst>
          </p:cNvPr>
          <p:cNvGrpSpPr/>
          <p:nvPr/>
        </p:nvGrpSpPr>
        <p:grpSpPr>
          <a:xfrm>
            <a:off x="895351" y="476250"/>
            <a:ext cx="10401300" cy="1181100"/>
            <a:chOff x="599090" y="0"/>
            <a:chExt cx="10972799" cy="1433175"/>
          </a:xfrm>
        </p:grpSpPr>
        <p:grpSp>
          <p:nvGrpSpPr>
            <p:cNvPr id="3" name="Group 2">
              <a:extLst>
                <a:ext uri="{FF2B5EF4-FFF2-40B4-BE49-F238E27FC236}">
                  <a16:creationId xmlns:a16="http://schemas.microsoft.com/office/drawing/2014/main" id="{03054462-E03D-495C-B4FC-42378D7C1C91}"/>
                </a:ext>
              </a:extLst>
            </p:cNvPr>
            <p:cNvGrpSpPr/>
            <p:nvPr/>
          </p:nvGrpSpPr>
          <p:grpSpPr>
            <a:xfrm>
              <a:off x="599090" y="0"/>
              <a:ext cx="10972799" cy="1433175"/>
              <a:chOff x="153670" y="2406650"/>
              <a:chExt cx="7105650" cy="1410335"/>
            </a:xfrm>
          </p:grpSpPr>
          <p:pic>
            <p:nvPicPr>
              <p:cNvPr id="5" name="Picture 4">
                <a:extLst>
                  <a:ext uri="{FF2B5EF4-FFF2-40B4-BE49-F238E27FC236}">
                    <a16:creationId xmlns:a16="http://schemas.microsoft.com/office/drawing/2014/main" id="{654EE266-73E1-4ED1-9634-F239F26A2AE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6" name="Picture 5">
                <a:extLst>
                  <a:ext uri="{FF2B5EF4-FFF2-40B4-BE49-F238E27FC236}">
                    <a16:creationId xmlns:a16="http://schemas.microsoft.com/office/drawing/2014/main" id="{D3F17264-81E1-492D-B75A-F05AA38A86C6}"/>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024A180D-4AB4-4C6B-A3F0-46DD14B1AF25}"/>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4" name="Picture 3">
              <a:extLst>
                <a:ext uri="{FF2B5EF4-FFF2-40B4-BE49-F238E27FC236}">
                  <a16:creationId xmlns:a16="http://schemas.microsoft.com/office/drawing/2014/main" id="{3D72BBA8-C42A-41C8-A2DE-F28D52D0344C}"/>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9" name="Content Placeholder 8">
            <a:extLst>
              <a:ext uri="{FF2B5EF4-FFF2-40B4-BE49-F238E27FC236}">
                <a16:creationId xmlns:a16="http://schemas.microsoft.com/office/drawing/2014/main" id="{84214847-5F66-450D-9416-8C5C1287033A}"/>
              </a:ext>
            </a:extLst>
          </p:cNvPr>
          <p:cNvSpPr>
            <a:spLocks noGrp="1"/>
          </p:cNvSpPr>
          <p:nvPr>
            <p:ph idx="1"/>
          </p:nvPr>
        </p:nvSpPr>
        <p:spPr/>
        <p:txBody>
          <a:bodyPr>
            <a:normAutofit/>
          </a:bodyPr>
          <a:lstStyle/>
          <a:p>
            <a:pPr marL="0" indent="0">
              <a:buNone/>
            </a:pPr>
            <a:r>
              <a:rPr kumimoji="0" lang="en-US" b="0" i="0" u="none" strike="noStrike" kern="1200" cap="none" spc="0" normalizeH="0" baseline="0" noProof="0" dirty="0">
                <a:ln>
                  <a:noFill/>
                </a:ln>
                <a:solidFill>
                  <a:srgbClr val="806000"/>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Small group activity to consolidate the examples of barriers-preparation to identify indicators of barriers and presentation</a:t>
            </a:r>
          </a:p>
        </p:txBody>
      </p:sp>
    </p:spTree>
    <p:extLst>
      <p:ext uri="{BB962C8B-B14F-4D97-AF65-F5344CB8AC3E}">
        <p14:creationId xmlns:p14="http://schemas.microsoft.com/office/powerpoint/2010/main" val="14785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B556-5AFD-4229-BC23-5DB01DBBE091}"/>
              </a:ext>
            </a:extLst>
          </p:cNvPr>
          <p:cNvSpPr>
            <a:spLocks noGrp="1"/>
          </p:cNvSpPr>
          <p:nvPr>
            <p:ph type="title"/>
          </p:nvPr>
        </p:nvSpPr>
        <p:spPr/>
        <p:txBody>
          <a:bodyPr/>
          <a:lstStyle/>
          <a:p>
            <a:r>
              <a:rPr lang="en-US" dirty="0"/>
              <a:t>Post training assignment: Read the following at your leisure:</a:t>
            </a:r>
          </a:p>
        </p:txBody>
      </p:sp>
      <p:sp>
        <p:nvSpPr>
          <p:cNvPr id="3" name="Content Placeholder 2">
            <a:extLst>
              <a:ext uri="{FF2B5EF4-FFF2-40B4-BE49-F238E27FC236}">
                <a16:creationId xmlns:a16="http://schemas.microsoft.com/office/drawing/2014/main" id="{DE028418-E807-40CE-AF22-932E10D4C361}"/>
              </a:ext>
            </a:extLst>
          </p:cNvPr>
          <p:cNvSpPr>
            <a:spLocks noGrp="1"/>
          </p:cNvSpPr>
          <p:nvPr>
            <p:ph idx="1"/>
          </p:nvPr>
        </p:nvSpPr>
        <p:spPr/>
        <p:txBody>
          <a:bodyPr/>
          <a:lstStyle/>
          <a:p>
            <a:r>
              <a:rPr lang="en-US" dirty="0"/>
              <a:t>Pandey, S., and Pandey, Y. (2017). Barrier free inclusion of learners with special educational needs in regular classroom: issues and challenges. International Journal of Education and Psychological Research, 6(2), 143-146.</a:t>
            </a:r>
          </a:p>
          <a:p>
            <a:pPr marL="0" indent="0">
              <a:buNone/>
            </a:pPr>
            <a:r>
              <a:rPr lang="en-US" dirty="0"/>
              <a:t>Link to soft copy:  </a:t>
            </a:r>
            <a:r>
              <a:rPr lang="en-US" dirty="0">
                <a:hlinkClick r:id="rId3"/>
              </a:rPr>
              <a:t>62022 Shruti 3300 (ij30) (ijepr.org)</a:t>
            </a:r>
            <a:r>
              <a:rPr lang="en-US" dirty="0"/>
              <a:t>  </a:t>
            </a:r>
          </a:p>
          <a:p>
            <a:pPr marL="0" indent="0">
              <a:buNone/>
            </a:pPr>
            <a:r>
              <a:rPr lang="en-US" dirty="0"/>
              <a:t>or</a:t>
            </a:r>
          </a:p>
          <a:p>
            <a:pPr marL="0" indent="0">
              <a:buNone/>
            </a:pPr>
            <a:r>
              <a:rPr lang="en-US" dirty="0"/>
              <a:t> https://ijepr.org/panel/assets/papers/ij30.pdf</a:t>
            </a:r>
          </a:p>
        </p:txBody>
      </p:sp>
    </p:spTree>
    <p:extLst>
      <p:ext uri="{BB962C8B-B14F-4D97-AF65-F5344CB8AC3E}">
        <p14:creationId xmlns:p14="http://schemas.microsoft.com/office/powerpoint/2010/main" val="3520292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FAE0-6D96-4FFC-A992-7AEF3D450993}"/>
              </a:ext>
            </a:extLst>
          </p:cNvPr>
          <p:cNvSpPr>
            <a:spLocks noGrp="1"/>
          </p:cNvSpPr>
          <p:nvPr>
            <p:ph type="title"/>
          </p:nvPr>
        </p:nvSpPr>
        <p:spPr>
          <a:xfrm>
            <a:off x="2705100" y="1296987"/>
            <a:ext cx="5905500" cy="284163"/>
          </a:xfrm>
        </p:spPr>
        <p:txBody>
          <a:bodyPr>
            <a:normAutofit fontScale="90000"/>
          </a:bodyPr>
          <a:lstStyle/>
          <a:p>
            <a:r>
              <a:rPr lang="en-US" sz="3600" dirty="0"/>
              <a:t>Structured Reflection session</a:t>
            </a:r>
          </a:p>
        </p:txBody>
      </p:sp>
      <p:graphicFrame>
        <p:nvGraphicFramePr>
          <p:cNvPr id="7" name="Table 7">
            <a:extLst>
              <a:ext uri="{FF2B5EF4-FFF2-40B4-BE49-F238E27FC236}">
                <a16:creationId xmlns:a16="http://schemas.microsoft.com/office/drawing/2014/main" id="{A024E1AE-0070-436A-BFAB-DD8AD65BF36D}"/>
              </a:ext>
            </a:extLst>
          </p:cNvPr>
          <p:cNvGraphicFramePr>
            <a:graphicFrameLocks noGrp="1"/>
          </p:cNvGraphicFramePr>
          <p:nvPr>
            <p:ph idx="1"/>
            <p:extLst>
              <p:ext uri="{D42A27DB-BD31-4B8C-83A1-F6EECF244321}">
                <p14:modId xmlns:p14="http://schemas.microsoft.com/office/powerpoint/2010/main" val="201340099"/>
              </p:ext>
            </p:extLst>
          </p:nvPr>
        </p:nvGraphicFramePr>
        <p:xfrm>
          <a:off x="838200" y="1825624"/>
          <a:ext cx="10972800" cy="5032375"/>
        </p:xfrm>
        <a:graphic>
          <a:graphicData uri="http://schemas.openxmlformats.org/drawingml/2006/table">
            <a:tbl>
              <a:tblPr firstRow="1" bandRow="1">
                <a:tableStyleId>{5C22544A-7EE6-4342-B048-85BDC9FD1C3A}</a:tableStyleId>
              </a:tblPr>
              <a:tblGrid>
                <a:gridCol w="2683566">
                  <a:extLst>
                    <a:ext uri="{9D8B030D-6E8A-4147-A177-3AD203B41FA5}">
                      <a16:colId xmlns:a16="http://schemas.microsoft.com/office/drawing/2014/main" val="3190281896"/>
                    </a:ext>
                  </a:extLst>
                </a:gridCol>
                <a:gridCol w="4472610">
                  <a:extLst>
                    <a:ext uri="{9D8B030D-6E8A-4147-A177-3AD203B41FA5}">
                      <a16:colId xmlns:a16="http://schemas.microsoft.com/office/drawing/2014/main" val="1853982526"/>
                    </a:ext>
                  </a:extLst>
                </a:gridCol>
                <a:gridCol w="3816624">
                  <a:extLst>
                    <a:ext uri="{9D8B030D-6E8A-4147-A177-3AD203B41FA5}">
                      <a16:colId xmlns:a16="http://schemas.microsoft.com/office/drawing/2014/main" val="3700279369"/>
                    </a:ext>
                  </a:extLst>
                </a:gridCol>
              </a:tblGrid>
              <a:tr h="399743">
                <a:tc>
                  <a:txBody>
                    <a:bodyPr/>
                    <a:lstStyle/>
                    <a:p>
                      <a:r>
                        <a:rPr lang="en-US" dirty="0"/>
                        <a:t>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Why/What/Which/When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So 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7842112"/>
                  </a:ext>
                </a:extLst>
              </a:tr>
              <a:tr h="689967">
                <a:tc>
                  <a:txBody>
                    <a:bodyPr/>
                    <a:lstStyle/>
                    <a:p>
                      <a:r>
                        <a:rPr lang="en-US" dirty="0"/>
                        <a:t>Positive emotion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What went well for you?</a:t>
                      </a:r>
                    </a:p>
                    <a:p>
                      <a:r>
                        <a:rPr lang="en-US" dirty="0"/>
                        <a:t>Feedback for the facilitator’s 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7872150"/>
                  </a:ext>
                </a:extLst>
              </a:tr>
              <a:tr h="985666">
                <a:tc>
                  <a:txBody>
                    <a:bodyPr/>
                    <a:lstStyle/>
                    <a:p>
                      <a:r>
                        <a:rPr lang="en-US" dirty="0"/>
                        <a:t>involvement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Which activity gave you insights? </a:t>
                      </a:r>
                    </a:p>
                    <a:p>
                      <a:r>
                        <a:rPr lang="en-US" dirty="0"/>
                        <a:t>Which activity kept you engaged?</a:t>
                      </a:r>
                    </a:p>
                    <a:p>
                      <a:r>
                        <a:rPr lang="en-US" dirty="0"/>
                        <a:t>Which aspect were difficult/easy?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192532"/>
                  </a:ext>
                </a:extLst>
              </a:tr>
              <a:tr h="985666">
                <a:tc>
                  <a:txBody>
                    <a:bodyPr/>
                    <a:lstStyle/>
                    <a:p>
                      <a:r>
                        <a:rPr lang="en-US" dirty="0"/>
                        <a:t>Peer relationships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What was your experience in communicating? With facilitator/coparticipants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418242"/>
                  </a:ext>
                </a:extLst>
              </a:tr>
              <a:tr h="1281366">
                <a:tc>
                  <a:txBody>
                    <a:bodyPr/>
                    <a:lstStyle/>
                    <a:p>
                      <a:r>
                        <a:rPr lang="en-US" dirty="0"/>
                        <a:t>Understanding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What were your expectations for the day?</a:t>
                      </a:r>
                    </a:p>
                    <a:p>
                      <a:r>
                        <a:rPr lang="en-US" dirty="0"/>
                        <a:t>What do you want to share or get clarification from the facilitator? What more are you expecting from tomorrow?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3872132"/>
                  </a:ext>
                </a:extLst>
              </a:tr>
              <a:tr h="689967">
                <a:tc>
                  <a:txBody>
                    <a:bodyPr/>
                    <a:lstStyle/>
                    <a:p>
                      <a:r>
                        <a:rPr lang="en-US" dirty="0"/>
                        <a:t>Achievement/</a:t>
                      </a:r>
                    </a:p>
                    <a:p>
                      <a:r>
                        <a:rPr lang="en-US" dirty="0" err="1"/>
                        <a:t>Accomplisment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Why are you satisfied/not satisfied?</a:t>
                      </a:r>
                    </a:p>
                    <a:p>
                      <a:r>
                        <a:rPr lang="en-US" dirty="0"/>
                        <a:t>What is your take away?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410267"/>
                  </a:ext>
                </a:extLst>
              </a:tr>
            </a:tbl>
          </a:graphicData>
        </a:graphic>
      </p:graphicFrame>
      <p:pic>
        <p:nvPicPr>
          <p:cNvPr id="4" name="Picture 3">
            <a:extLst>
              <a:ext uri="{FF2B5EF4-FFF2-40B4-BE49-F238E27FC236}">
                <a16:creationId xmlns:a16="http://schemas.microsoft.com/office/drawing/2014/main" id="{FB3663E6-616D-4FB1-AD14-A8D1632B2A53}"/>
              </a:ext>
            </a:extLst>
          </p:cNvPr>
          <p:cNvPicPr>
            <a:picLocks noChangeAspect="1"/>
          </p:cNvPicPr>
          <p:nvPr/>
        </p:nvPicPr>
        <p:blipFill>
          <a:blip r:embed="rId3"/>
          <a:stretch>
            <a:fillRect/>
          </a:stretch>
        </p:blipFill>
        <p:spPr>
          <a:xfrm>
            <a:off x="1577686" y="103187"/>
            <a:ext cx="8742219" cy="1066800"/>
          </a:xfrm>
          <a:prstGeom prst="rect">
            <a:avLst/>
          </a:prstGeom>
        </p:spPr>
      </p:pic>
    </p:spTree>
    <p:extLst>
      <p:ext uri="{BB962C8B-B14F-4D97-AF65-F5344CB8AC3E}">
        <p14:creationId xmlns:p14="http://schemas.microsoft.com/office/powerpoint/2010/main" val="3893527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663426-2DC2-4BBD-970E-CA958987A2EE}"/>
              </a:ext>
            </a:extLst>
          </p:cNvPr>
          <p:cNvGrpSpPr/>
          <p:nvPr/>
        </p:nvGrpSpPr>
        <p:grpSpPr>
          <a:xfrm>
            <a:off x="599089" y="144379"/>
            <a:ext cx="11095605" cy="934913"/>
            <a:chOff x="599090" y="0"/>
            <a:chExt cx="10972799" cy="1433175"/>
          </a:xfrm>
        </p:grpSpPr>
        <p:grpSp>
          <p:nvGrpSpPr>
            <p:cNvPr id="6" name="Group 5">
              <a:extLst>
                <a:ext uri="{FF2B5EF4-FFF2-40B4-BE49-F238E27FC236}">
                  <a16:creationId xmlns:a16="http://schemas.microsoft.com/office/drawing/2014/main" id="{9B634648-44D5-4370-A61B-C3870F7488E0}"/>
                </a:ext>
              </a:extLst>
            </p:cNvPr>
            <p:cNvGrpSpPr/>
            <p:nvPr/>
          </p:nvGrpSpPr>
          <p:grpSpPr>
            <a:xfrm>
              <a:off x="599090" y="0"/>
              <a:ext cx="10972799" cy="1433175"/>
              <a:chOff x="153670" y="2406650"/>
              <a:chExt cx="7105650" cy="1410335"/>
            </a:xfrm>
          </p:grpSpPr>
          <p:pic>
            <p:nvPicPr>
              <p:cNvPr id="8" name="Picture 7">
                <a:extLst>
                  <a:ext uri="{FF2B5EF4-FFF2-40B4-BE49-F238E27FC236}">
                    <a16:creationId xmlns:a16="http://schemas.microsoft.com/office/drawing/2014/main" id="{02CAA58F-2C1E-457D-9EDA-BD7D2746F57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9" name="Picture 8">
                <a:extLst>
                  <a:ext uri="{FF2B5EF4-FFF2-40B4-BE49-F238E27FC236}">
                    <a16:creationId xmlns:a16="http://schemas.microsoft.com/office/drawing/2014/main" id="{E7EC9A3F-AC61-40C6-8B2D-D4FE80D2EB7C}"/>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35961410-F0F1-4CA2-B7DA-DB23AD2740B7}"/>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7" name="Picture 6">
              <a:extLst>
                <a:ext uri="{FF2B5EF4-FFF2-40B4-BE49-F238E27FC236}">
                  <a16:creationId xmlns:a16="http://schemas.microsoft.com/office/drawing/2014/main" id="{915FF3EA-055B-4152-9CA4-C40283DF8B9C}"/>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8821BC97-EC47-4E7C-9145-B72AB497E088}"/>
              </a:ext>
            </a:extLst>
          </p:cNvPr>
          <p:cNvSpPr>
            <a:spLocks noGrp="1"/>
          </p:cNvSpPr>
          <p:nvPr>
            <p:ph type="title"/>
          </p:nvPr>
        </p:nvSpPr>
        <p:spPr/>
        <p:txBody>
          <a:bodyPr/>
          <a:lstStyle/>
          <a:p>
            <a:pPr algn="ctr"/>
            <a:br>
              <a:rPr lang="en-US" dirty="0"/>
            </a:br>
            <a:r>
              <a:rPr lang="en-US" dirty="0"/>
              <a:t>Conclusion</a:t>
            </a:r>
          </a:p>
        </p:txBody>
      </p:sp>
      <p:sp>
        <p:nvSpPr>
          <p:cNvPr id="3" name="Content Placeholder 2">
            <a:extLst>
              <a:ext uri="{FF2B5EF4-FFF2-40B4-BE49-F238E27FC236}">
                <a16:creationId xmlns:a16="http://schemas.microsoft.com/office/drawing/2014/main" id="{F437D916-8E4A-49C3-9AAE-CB36FAFD97A9}"/>
              </a:ext>
            </a:extLst>
          </p:cNvPr>
          <p:cNvSpPr>
            <a:spLocks noGrp="1"/>
          </p:cNvSpPr>
          <p:nvPr>
            <p:ph idx="1"/>
          </p:nvPr>
        </p:nvSpPr>
        <p:spPr/>
        <p:txBody>
          <a:bodyPr>
            <a:normAutofit/>
          </a:bodyPr>
          <a:lstStyle/>
          <a:p>
            <a:pPr marL="0" marR="0">
              <a:lnSpc>
                <a:spcPct val="106000"/>
              </a:lnSpc>
              <a:spcBef>
                <a:spcPts val="0"/>
              </a:spcBef>
              <a:spcAft>
                <a:spcPts val="800"/>
              </a:spcAft>
            </a:pPr>
            <a:r>
              <a:rPr lang="en-US" sz="2800" b="1"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Beliefs and actions (professionalism and ethics)</a:t>
            </a:r>
            <a:r>
              <a:rPr lang="en-US" sz="2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 Honesty, commitment to profession, impartiality, and fairness.</a:t>
            </a:r>
            <a:endParaRPr lang="en-US" sz="2400" dirty="0">
              <a:effectLst/>
              <a:latin typeface="Calibri" panose="020F0502020204030204" pitchFamily="34" charset="0"/>
              <a:ea typeface="Calibri" panose="020F0502020204030204" pitchFamily="34" charset="0"/>
            </a:endParaRPr>
          </a:p>
          <a:p>
            <a:pPr marL="0" marR="0" indent="0">
              <a:lnSpc>
                <a:spcPct val="106000"/>
              </a:lnSpc>
              <a:spcBef>
                <a:spcPts val="0"/>
              </a:spcBef>
              <a:spcAft>
                <a:spcPts val="800"/>
              </a:spcAft>
              <a:buNone/>
            </a:pPr>
            <a:r>
              <a:rPr lang="en-US" sz="2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Creative skills</a:t>
            </a:r>
            <a:r>
              <a:rPr lang="en-US" sz="2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 Positive and conducive learning environment setting, Effective communication with students and parents</a:t>
            </a:r>
            <a:endParaRPr lang="en-US" sz="2400" dirty="0">
              <a:effectLst/>
              <a:latin typeface="Calibri" panose="020F0502020204030204" pitchFamily="34" charset="0"/>
              <a:ea typeface="Calibri" panose="020F0502020204030204" pitchFamily="34" charset="0"/>
            </a:endParaRPr>
          </a:p>
          <a:p>
            <a:pPr marL="0" marR="0">
              <a:lnSpc>
                <a:spcPct val="106000"/>
              </a:lnSpc>
              <a:spcBef>
                <a:spcPts val="0"/>
              </a:spcBef>
              <a:spcAft>
                <a:spcPts val="800"/>
              </a:spcAft>
            </a:pPr>
            <a:r>
              <a:rPr lang="en-US" sz="2800" b="1"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Knowledge of teaching professional tasks</a:t>
            </a:r>
            <a:r>
              <a:rPr lang="en-US" sz="2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dirty="0">
                <a:effectLst/>
                <a:latin typeface="Calibri" panose="020F0502020204030204" pitchFamily="34" charset="0"/>
                <a:ea typeface="Calibri" panose="020F0502020204030204" pitchFamily="34" charset="0"/>
              </a:rPr>
              <a:t> </a:t>
            </a:r>
            <a:r>
              <a:rPr lang="en-US" sz="2800"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Multiple teaching methods and instructional strategies to engage students in learning process effectively.</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086280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D162787-FE96-4329-958A-8B7DB8844548}"/>
              </a:ext>
            </a:extLst>
          </p:cNvPr>
          <p:cNvGrpSpPr/>
          <p:nvPr/>
        </p:nvGrpSpPr>
        <p:grpSpPr>
          <a:xfrm>
            <a:off x="599090" y="0"/>
            <a:ext cx="10972799" cy="1433175"/>
            <a:chOff x="599090" y="0"/>
            <a:chExt cx="10972799" cy="1433175"/>
          </a:xfrm>
        </p:grpSpPr>
        <p:grpSp>
          <p:nvGrpSpPr>
            <p:cNvPr id="5" name="Group 4">
              <a:extLst>
                <a:ext uri="{FF2B5EF4-FFF2-40B4-BE49-F238E27FC236}">
                  <a16:creationId xmlns:a16="http://schemas.microsoft.com/office/drawing/2014/main" id="{6C8D36D5-356E-445E-80CA-1FB2FEA5DB16}"/>
                </a:ext>
              </a:extLst>
            </p:cNvPr>
            <p:cNvGrpSpPr/>
            <p:nvPr/>
          </p:nvGrpSpPr>
          <p:grpSpPr>
            <a:xfrm>
              <a:off x="599090" y="0"/>
              <a:ext cx="10972799" cy="1433175"/>
              <a:chOff x="153670" y="2406650"/>
              <a:chExt cx="7105650" cy="1410335"/>
            </a:xfrm>
          </p:grpSpPr>
          <p:pic>
            <p:nvPicPr>
              <p:cNvPr id="7" name="Picture 6">
                <a:extLst>
                  <a:ext uri="{FF2B5EF4-FFF2-40B4-BE49-F238E27FC236}">
                    <a16:creationId xmlns:a16="http://schemas.microsoft.com/office/drawing/2014/main" id="{298854B0-292D-446E-A6B8-E89985DBA6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8" name="Picture 7">
                <a:extLst>
                  <a:ext uri="{FF2B5EF4-FFF2-40B4-BE49-F238E27FC236}">
                    <a16:creationId xmlns:a16="http://schemas.microsoft.com/office/drawing/2014/main" id="{04A87FDD-3C31-4C1E-9232-91DCBFEC9B45}"/>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3C8243A-2F57-498F-B0DC-9864466DDA16}"/>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6" name="Picture 5">
              <a:extLst>
                <a:ext uri="{FF2B5EF4-FFF2-40B4-BE49-F238E27FC236}">
                  <a16:creationId xmlns:a16="http://schemas.microsoft.com/office/drawing/2014/main" id="{F756D85E-6512-4F49-84E0-4B33B45B092E}"/>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A05671ED-5EED-45E1-A159-F0FBE257010C}"/>
              </a:ext>
            </a:extLst>
          </p:cNvPr>
          <p:cNvSpPr>
            <a:spLocks noGrp="1"/>
          </p:cNvSpPr>
          <p:nvPr>
            <p:ph type="title"/>
          </p:nvPr>
        </p:nvSpPr>
        <p:spPr>
          <a:xfrm>
            <a:off x="2298404" y="393631"/>
            <a:ext cx="8231224" cy="863390"/>
          </a:xfrm>
        </p:spPr>
        <p:txBody>
          <a:bodyPr/>
          <a:lstStyle/>
          <a:p>
            <a:r>
              <a:rPr lang="en-US" dirty="0"/>
              <a:t>Aspirations of MOE: Afghanistan</a:t>
            </a:r>
          </a:p>
        </p:txBody>
      </p:sp>
      <p:sp>
        <p:nvSpPr>
          <p:cNvPr id="3" name="Content Placeholder 2">
            <a:extLst>
              <a:ext uri="{FF2B5EF4-FFF2-40B4-BE49-F238E27FC236}">
                <a16:creationId xmlns:a16="http://schemas.microsoft.com/office/drawing/2014/main" id="{2CD8CD32-9782-4D43-BD8A-044D6B0B55B1}"/>
              </a:ext>
            </a:extLst>
          </p:cNvPr>
          <p:cNvSpPr>
            <a:spLocks noGrp="1"/>
          </p:cNvSpPr>
          <p:nvPr>
            <p:ph idx="1"/>
          </p:nvPr>
        </p:nvSpPr>
        <p:spPr>
          <a:xfrm>
            <a:off x="620111" y="1329387"/>
            <a:ext cx="10951778" cy="5068809"/>
          </a:xfrm>
        </p:spPr>
        <p:txBody>
          <a:bodyPr>
            <a:normAutofit fontScale="85000" lnSpcReduction="20000"/>
          </a:bodyPr>
          <a:lstStyle/>
          <a:p>
            <a:r>
              <a:rPr lang="en-US" dirty="0">
                <a:highlight>
                  <a:srgbClr val="FFFF00"/>
                </a:highlight>
              </a:rPr>
              <a:t>Creation of a school and classroom environment that is safe </a:t>
            </a:r>
            <a:r>
              <a:rPr lang="en-US" dirty="0"/>
              <a:t>(physically and psychologically), healthy, non-discriminatory, inclusive and child friendly          </a:t>
            </a:r>
          </a:p>
          <a:p>
            <a:pPr marL="0" indent="0">
              <a:buNone/>
            </a:pPr>
            <a:r>
              <a:rPr lang="en-US" dirty="0"/>
              <a:t>   </a:t>
            </a:r>
            <a:r>
              <a:rPr lang="en-US" sz="1600" dirty="0"/>
              <a:t>(p:5, </a:t>
            </a:r>
            <a:r>
              <a:rPr lang="en-US" sz="1600" dirty="0">
                <a:hlinkClick r:id="rId7"/>
              </a:rPr>
              <a:t>https://www.globalpartnership.org/sites/default/files/education-sector-plan-afghnistan-2017-2021.pdf</a:t>
            </a:r>
            <a:r>
              <a:rPr lang="en-US" sz="1600" dirty="0"/>
              <a:t>)</a:t>
            </a:r>
          </a:p>
          <a:p>
            <a:r>
              <a:rPr lang="en-US" dirty="0"/>
              <a:t>Equitable Access to Educational Opportunities Demand Side Strategies: </a:t>
            </a:r>
          </a:p>
          <a:p>
            <a:pPr lvl="1"/>
            <a:r>
              <a:rPr lang="en-US" dirty="0"/>
              <a:t>Some of the key demand side barriers are poverty, social norms and practices (early marriages) and </a:t>
            </a:r>
          </a:p>
          <a:p>
            <a:pPr lvl="1"/>
            <a:r>
              <a:rPr lang="en-US" dirty="0"/>
              <a:t>these are exacerbated by supply related issues such as lack of schools within walking distance, lack of female teachers, etc. </a:t>
            </a:r>
          </a:p>
          <a:p>
            <a:r>
              <a:rPr lang="en-US" dirty="0">
                <a:highlight>
                  <a:srgbClr val="FFFF00"/>
                </a:highlight>
              </a:rPr>
              <a:t>Increased equitable and inclusive access </a:t>
            </a:r>
            <a:r>
              <a:rPr lang="en-US" dirty="0"/>
              <a:t>to relevant, safe, and quality learning opportunities for children, youth and adults in Afghanistan, especially women and girls.</a:t>
            </a:r>
          </a:p>
          <a:p>
            <a:r>
              <a:rPr lang="en-US" dirty="0"/>
              <a:t>To facilitate equitable access, linking both supply and demand will be critical to ensuring children complete basic education and learners in general make full use of learning opportunities. </a:t>
            </a:r>
          </a:p>
          <a:p>
            <a:r>
              <a:rPr lang="en-US" dirty="0">
                <a:highlight>
                  <a:srgbClr val="FFFF00"/>
                </a:highlight>
              </a:rPr>
              <a:t>Community participation </a:t>
            </a:r>
            <a:r>
              <a:rPr lang="en-US" dirty="0"/>
              <a:t>and commitment is a key strategy and sustained community participation will be encouraged and monitored.  </a:t>
            </a:r>
          </a:p>
          <a:p>
            <a:pPr marL="0" indent="0">
              <a:buNone/>
            </a:pPr>
            <a:r>
              <a:rPr lang="en-US" sz="1500" dirty="0"/>
              <a:t>      (p:6, </a:t>
            </a:r>
            <a:r>
              <a:rPr lang="en-US" sz="1500" dirty="0">
                <a:hlinkClick r:id="rId7"/>
              </a:rPr>
              <a:t>https://www.globalpartnership.org/sites/default/files/education-sector-plan-afghnistan-2017-2021.pdf</a:t>
            </a:r>
            <a:r>
              <a:rPr lang="en-US" sz="1500" dirty="0"/>
              <a:t>)</a:t>
            </a:r>
          </a:p>
        </p:txBody>
      </p:sp>
    </p:spTree>
    <p:extLst>
      <p:ext uri="{BB962C8B-B14F-4D97-AF65-F5344CB8AC3E}">
        <p14:creationId xmlns:p14="http://schemas.microsoft.com/office/powerpoint/2010/main" val="385076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E011F8C-9989-4A46-8936-DF5A9904162F}"/>
              </a:ext>
            </a:extLst>
          </p:cNvPr>
          <p:cNvGrpSpPr/>
          <p:nvPr/>
        </p:nvGrpSpPr>
        <p:grpSpPr>
          <a:xfrm>
            <a:off x="599090" y="0"/>
            <a:ext cx="10972799" cy="1433175"/>
            <a:chOff x="599090" y="0"/>
            <a:chExt cx="10972799" cy="1433175"/>
          </a:xfrm>
        </p:grpSpPr>
        <p:grpSp>
          <p:nvGrpSpPr>
            <p:cNvPr id="6" name="Group 5">
              <a:extLst>
                <a:ext uri="{FF2B5EF4-FFF2-40B4-BE49-F238E27FC236}">
                  <a16:creationId xmlns:a16="http://schemas.microsoft.com/office/drawing/2014/main" id="{F87388F2-61BB-4D44-B84B-4003EA3E72BF}"/>
                </a:ext>
              </a:extLst>
            </p:cNvPr>
            <p:cNvGrpSpPr/>
            <p:nvPr/>
          </p:nvGrpSpPr>
          <p:grpSpPr>
            <a:xfrm>
              <a:off x="599090" y="0"/>
              <a:ext cx="10972799" cy="1433175"/>
              <a:chOff x="153670" y="2406650"/>
              <a:chExt cx="7105650" cy="1410335"/>
            </a:xfrm>
          </p:grpSpPr>
          <p:pic>
            <p:nvPicPr>
              <p:cNvPr id="8" name="Picture 7">
                <a:extLst>
                  <a:ext uri="{FF2B5EF4-FFF2-40B4-BE49-F238E27FC236}">
                    <a16:creationId xmlns:a16="http://schemas.microsoft.com/office/drawing/2014/main" id="{710B7545-42F6-47A4-B628-C505E37792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9" name="Picture 8">
                <a:extLst>
                  <a:ext uri="{FF2B5EF4-FFF2-40B4-BE49-F238E27FC236}">
                    <a16:creationId xmlns:a16="http://schemas.microsoft.com/office/drawing/2014/main" id="{D0355D40-2A41-48C9-BDD5-793497B7C57F}"/>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3B7F8713-3E28-4A90-8CC2-A9259D6042CF}"/>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7" name="Picture 6">
              <a:extLst>
                <a:ext uri="{FF2B5EF4-FFF2-40B4-BE49-F238E27FC236}">
                  <a16:creationId xmlns:a16="http://schemas.microsoft.com/office/drawing/2014/main" id="{CD106AD0-A312-464D-B6BF-B53C6DA0C96D}"/>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0882F400-3F5D-4A40-84C9-37142F1CB22A}"/>
              </a:ext>
            </a:extLst>
          </p:cNvPr>
          <p:cNvSpPr>
            <a:spLocks noGrp="1"/>
          </p:cNvSpPr>
          <p:nvPr>
            <p:ph type="title"/>
          </p:nvPr>
        </p:nvSpPr>
        <p:spPr>
          <a:xfrm>
            <a:off x="3315301" y="559872"/>
            <a:ext cx="6894095" cy="1068050"/>
          </a:xfrm>
        </p:spPr>
        <p:txBody>
          <a:bodyPr>
            <a:normAutofit fontScale="90000"/>
          </a:bodyPr>
          <a:lstStyle/>
          <a:p>
            <a:r>
              <a:rPr lang="en-US" dirty="0"/>
              <a:t>Overview of the four-day training on Inclusive schools</a:t>
            </a:r>
          </a:p>
        </p:txBody>
      </p:sp>
      <p:graphicFrame>
        <p:nvGraphicFramePr>
          <p:cNvPr id="4" name="Table 4">
            <a:extLst>
              <a:ext uri="{FF2B5EF4-FFF2-40B4-BE49-F238E27FC236}">
                <a16:creationId xmlns:a16="http://schemas.microsoft.com/office/drawing/2014/main" id="{B67598FE-4048-4E30-8C47-C8A159C16607}"/>
              </a:ext>
            </a:extLst>
          </p:cNvPr>
          <p:cNvGraphicFramePr>
            <a:graphicFrameLocks noGrp="1"/>
          </p:cNvGraphicFramePr>
          <p:nvPr>
            <p:ph idx="1"/>
            <p:extLst>
              <p:ext uri="{D42A27DB-BD31-4B8C-83A1-F6EECF244321}">
                <p14:modId xmlns:p14="http://schemas.microsoft.com/office/powerpoint/2010/main" val="265048538"/>
              </p:ext>
            </p:extLst>
          </p:nvPr>
        </p:nvGraphicFramePr>
        <p:xfrm>
          <a:off x="2022109" y="1835927"/>
          <a:ext cx="7886700" cy="4727777"/>
        </p:xfrm>
        <a:graphic>
          <a:graphicData uri="http://schemas.openxmlformats.org/drawingml/2006/table">
            <a:tbl>
              <a:tblPr firstRow="1" bandRow="1">
                <a:tableStyleId>{5C22544A-7EE6-4342-B048-85BDC9FD1C3A}</a:tableStyleId>
              </a:tblPr>
              <a:tblGrid>
                <a:gridCol w="573505">
                  <a:extLst>
                    <a:ext uri="{9D8B030D-6E8A-4147-A177-3AD203B41FA5}">
                      <a16:colId xmlns:a16="http://schemas.microsoft.com/office/drawing/2014/main" val="700772899"/>
                    </a:ext>
                  </a:extLst>
                </a:gridCol>
                <a:gridCol w="3769895">
                  <a:extLst>
                    <a:ext uri="{9D8B030D-6E8A-4147-A177-3AD203B41FA5}">
                      <a16:colId xmlns:a16="http://schemas.microsoft.com/office/drawing/2014/main" val="1764177993"/>
                    </a:ext>
                  </a:extLst>
                </a:gridCol>
                <a:gridCol w="3543300">
                  <a:extLst>
                    <a:ext uri="{9D8B030D-6E8A-4147-A177-3AD203B41FA5}">
                      <a16:colId xmlns:a16="http://schemas.microsoft.com/office/drawing/2014/main" val="2821008809"/>
                    </a:ext>
                  </a:extLst>
                </a:gridCol>
              </a:tblGrid>
              <a:tr h="388187">
                <a:tc>
                  <a:txBody>
                    <a:bodyPr/>
                    <a:lstStyle/>
                    <a:p>
                      <a:r>
                        <a:rPr lang="en-US" dirty="0"/>
                        <a:t>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Sub-Topic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Concepts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707581"/>
                  </a:ext>
                </a:extLst>
              </a:tr>
              <a:tr h="62561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6000"/>
                        </a:lnSpc>
                        <a:spcBef>
                          <a:spcPts val="0"/>
                        </a:spcBef>
                        <a:spcAft>
                          <a:spcPts val="0"/>
                        </a:spcAft>
                      </a:pPr>
                      <a:r>
                        <a:rPr lang="en-US" sz="18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Barriers to Inclusion in School and issues of  child protection and Gender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Challenges to achieve academic, emotional and social success of all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760635"/>
                  </a:ext>
                </a:extLst>
              </a:tr>
              <a:tr h="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rPr>
                        <a:t>Exclusion in School: gender and child protection issues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nSpc>
                          <a:spcPct val="106000"/>
                        </a:lnSpc>
                        <a:spcBef>
                          <a:spcPts val="0"/>
                        </a:spcBef>
                        <a:spcAft>
                          <a:spcPts val="800"/>
                        </a:spcAft>
                        <a:buNone/>
                      </a:pPr>
                      <a:r>
                        <a:rPr lang="en-US" sz="1800" kern="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Barriers due to Exclusion: explicit and implicit Biases</a:t>
                      </a:r>
                    </a:p>
                    <a:p>
                      <a:pPr marL="0" marR="0" lvl="0" indent="0">
                        <a:lnSpc>
                          <a:spcPct val="106000"/>
                        </a:lnSpc>
                        <a:spcBef>
                          <a:spcPts val="0"/>
                        </a:spcBef>
                        <a:spcAft>
                          <a:spcPts val="800"/>
                        </a:spcAft>
                        <a:buNone/>
                      </a:pPr>
                      <a:r>
                        <a:rPr lang="en-US" sz="1800" kern="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Prejudice, Stereotypes, Discrimination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452990"/>
                  </a:ext>
                </a:extLst>
              </a:tr>
              <a:tr h="845947">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Universal Design for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UDL and Inclusive pedagogy</a:t>
                      </a:r>
                    </a:p>
                    <a:p>
                      <a:r>
                        <a:rPr lang="en-US" dirty="0"/>
                        <a:t>Diversity facilitates inclusivity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6237520"/>
                  </a:ext>
                </a:extLst>
              </a:tr>
              <a:tr h="1055415">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6000"/>
                        </a:lnSpc>
                        <a:spcBef>
                          <a:spcPts val="0"/>
                        </a:spcBef>
                        <a:spcAft>
                          <a:spcPts val="0"/>
                        </a:spcAft>
                      </a:pPr>
                      <a:r>
                        <a:rPr kumimoji="0" lang="en-US" sz="1800" b="0" i="0" u="none" strike="noStrike" kern="1200" cap="none" spc="0" normalizeH="0" baseline="0" noProof="0" dirty="0">
                          <a:ln>
                            <a:noFill/>
                          </a:ln>
                          <a:solidFill>
                            <a:srgbClr val="2F5496"/>
                          </a:solidFill>
                          <a:effectLst/>
                          <a:uLnTx/>
                          <a:uFillTx/>
                          <a:latin typeface="Calibri" panose="020F0502020204030204" pitchFamily="34" charset="0"/>
                          <a:ea typeface="Times New Roman" panose="02020603050405020304" pitchFamily="18" charset="0"/>
                          <a:cs typeface="+mn-cs"/>
                        </a:rPr>
                        <a:t>Vision building: Sustaining inclusivity and role of Professional Development Members in  promoting inclusive schools</a:t>
                      </a:r>
                      <a:endParaRPr lang="en-US" sz="1800" dirty="0">
                        <a:effectLst/>
                        <a:latin typeface="+mn-lt"/>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Equality of access- </a:t>
                      </a:r>
                      <a:r>
                        <a:rPr lang="en-US" sz="1800" kern="1200" dirty="0">
                          <a:solidFill>
                            <a:schemeClr val="dk1"/>
                          </a:solidFill>
                          <a:effectLst/>
                          <a:latin typeface="+mn-lt"/>
                          <a:ea typeface="+mn-ea"/>
                          <a:cs typeface="+mn-cs"/>
                        </a:rPr>
                        <a:t>Difference between </a:t>
                      </a:r>
                      <a:r>
                        <a:rPr lang="en-US" dirty="0"/>
                        <a:t> integration and inclusion</a:t>
                      </a:r>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922652"/>
                  </a:ext>
                </a:extLst>
              </a:tr>
            </a:tbl>
          </a:graphicData>
        </a:graphic>
      </p:graphicFrame>
    </p:spTree>
    <p:extLst>
      <p:ext uri="{BB962C8B-B14F-4D97-AF65-F5344CB8AC3E}">
        <p14:creationId xmlns:p14="http://schemas.microsoft.com/office/powerpoint/2010/main" val="172446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CCC0DEF-ECF3-46B1-9F81-FB3DA16E2466}"/>
              </a:ext>
            </a:extLst>
          </p:cNvPr>
          <p:cNvGrpSpPr/>
          <p:nvPr/>
        </p:nvGrpSpPr>
        <p:grpSpPr>
          <a:xfrm>
            <a:off x="599090" y="0"/>
            <a:ext cx="10972799" cy="1433175"/>
            <a:chOff x="599090" y="0"/>
            <a:chExt cx="10972799" cy="1433175"/>
          </a:xfrm>
        </p:grpSpPr>
        <p:grpSp>
          <p:nvGrpSpPr>
            <p:cNvPr id="14" name="Group 13">
              <a:extLst>
                <a:ext uri="{FF2B5EF4-FFF2-40B4-BE49-F238E27FC236}">
                  <a16:creationId xmlns:a16="http://schemas.microsoft.com/office/drawing/2014/main" id="{221549E1-148A-4038-A662-824AA635EA03}"/>
                </a:ext>
              </a:extLst>
            </p:cNvPr>
            <p:cNvGrpSpPr/>
            <p:nvPr/>
          </p:nvGrpSpPr>
          <p:grpSpPr>
            <a:xfrm>
              <a:off x="599090" y="0"/>
              <a:ext cx="10972799" cy="1433175"/>
              <a:chOff x="153670" y="2406650"/>
              <a:chExt cx="7105650" cy="1410335"/>
            </a:xfrm>
          </p:grpSpPr>
          <p:pic>
            <p:nvPicPr>
              <p:cNvPr id="16" name="Picture 15">
                <a:extLst>
                  <a:ext uri="{FF2B5EF4-FFF2-40B4-BE49-F238E27FC236}">
                    <a16:creationId xmlns:a16="http://schemas.microsoft.com/office/drawing/2014/main" id="{21C087AB-C776-48D7-8B25-803FDC260A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17" name="Picture 16">
                <a:extLst>
                  <a:ext uri="{FF2B5EF4-FFF2-40B4-BE49-F238E27FC236}">
                    <a16:creationId xmlns:a16="http://schemas.microsoft.com/office/drawing/2014/main" id="{9C516329-8527-494F-934A-BB8315732AE3}"/>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D6ABFF3A-1606-4247-ABEA-39DB6D89F634}"/>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15" name="Picture 14">
              <a:extLst>
                <a:ext uri="{FF2B5EF4-FFF2-40B4-BE49-F238E27FC236}">
                  <a16:creationId xmlns:a16="http://schemas.microsoft.com/office/drawing/2014/main" id="{56F7B4E8-A045-4212-86B2-763C99B594D7}"/>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67F12F8B-30F6-499C-8DB3-D0FA33A7A054}"/>
              </a:ext>
            </a:extLst>
          </p:cNvPr>
          <p:cNvSpPr>
            <a:spLocks noGrp="1"/>
          </p:cNvSpPr>
          <p:nvPr>
            <p:ph type="title"/>
          </p:nvPr>
        </p:nvSpPr>
        <p:spPr>
          <a:xfrm>
            <a:off x="991568" y="1547655"/>
            <a:ext cx="10978197" cy="1556084"/>
          </a:xfrm>
        </p:spPr>
        <p:txBody>
          <a:bodyPr>
            <a:normAutofit fontScale="90000"/>
          </a:bodyPr>
          <a:lstStyle/>
          <a:p>
            <a:r>
              <a:rPr lang="en-US" sz="2700" b="1" dirty="0"/>
              <a:t>Desirable learning outcome from the 4-day workshop</a:t>
            </a:r>
            <a:br>
              <a:rPr lang="en-US" sz="3100" dirty="0"/>
            </a:br>
            <a:r>
              <a:rPr lang="en-US" sz="2200" dirty="0"/>
              <a:t>Knowledge of barriers to inclusion and identifying them</a:t>
            </a:r>
            <a:br>
              <a:rPr lang="en-US" sz="2200" dirty="0"/>
            </a:br>
            <a:r>
              <a:rPr lang="en-US" sz="2200" dirty="0"/>
              <a:t>Knowledge of Universal Design in learning</a:t>
            </a:r>
            <a:br>
              <a:rPr lang="en-US" sz="2200" dirty="0"/>
            </a:br>
            <a:r>
              <a:rPr lang="en-US" sz="2200" dirty="0"/>
              <a:t>Knowledge of Inclusive Pedagogy and ability to recognize them.</a:t>
            </a:r>
            <a:br>
              <a:rPr lang="en-US" sz="2200" dirty="0"/>
            </a:br>
            <a:r>
              <a:rPr lang="en-US" sz="2200" dirty="0"/>
              <a:t>Understand the concept of Inclusion</a:t>
            </a:r>
            <a:br>
              <a:rPr lang="en-US" sz="2200" dirty="0"/>
            </a:br>
            <a:r>
              <a:rPr lang="en-US" sz="2200" dirty="0"/>
              <a:t>Develop a vision for building  inclusive schools and the role of PDMs in sustaining inclusive practices.</a:t>
            </a:r>
            <a:br>
              <a:rPr lang="en-US" sz="3200" dirty="0"/>
            </a:br>
            <a:endParaRPr lang="en-US" sz="3200" dirty="0"/>
          </a:p>
        </p:txBody>
      </p:sp>
      <p:sp>
        <p:nvSpPr>
          <p:cNvPr id="10" name="Text Placeholder 9">
            <a:extLst>
              <a:ext uri="{FF2B5EF4-FFF2-40B4-BE49-F238E27FC236}">
                <a16:creationId xmlns:a16="http://schemas.microsoft.com/office/drawing/2014/main" id="{4A62E7D2-879C-4B9D-882E-37718CA1930A}"/>
              </a:ext>
            </a:extLst>
          </p:cNvPr>
          <p:cNvSpPr>
            <a:spLocks noGrp="1"/>
          </p:cNvSpPr>
          <p:nvPr>
            <p:ph type="body" idx="1"/>
          </p:nvPr>
        </p:nvSpPr>
        <p:spPr>
          <a:xfrm>
            <a:off x="599090" y="3200400"/>
            <a:ext cx="5157787" cy="823912"/>
          </a:xfrm>
        </p:spPr>
        <p:txBody>
          <a:bodyPr/>
          <a:lstStyle/>
          <a:p>
            <a:r>
              <a:rPr lang="en-US" dirty="0"/>
              <a:t>Provincial Professional Development Members</a:t>
            </a:r>
          </a:p>
        </p:txBody>
      </p:sp>
      <p:sp>
        <p:nvSpPr>
          <p:cNvPr id="6" name="Text Placeholder 5">
            <a:extLst>
              <a:ext uri="{FF2B5EF4-FFF2-40B4-BE49-F238E27FC236}">
                <a16:creationId xmlns:a16="http://schemas.microsoft.com/office/drawing/2014/main" id="{E60A83D5-C880-4FED-A691-CB6D5715D0F1}"/>
              </a:ext>
            </a:extLst>
          </p:cNvPr>
          <p:cNvSpPr>
            <a:spLocks noGrp="1"/>
          </p:cNvSpPr>
          <p:nvPr>
            <p:ph sz="half" idx="2"/>
          </p:nvPr>
        </p:nvSpPr>
        <p:spPr>
          <a:xfrm>
            <a:off x="583883" y="4353244"/>
            <a:ext cx="5157787" cy="2139632"/>
          </a:xfrm>
        </p:spPr>
        <p:txBody>
          <a:bodyPr>
            <a:normAutofit fontScale="55000" lnSpcReduction="20000"/>
          </a:bodyPr>
          <a:lstStyle/>
          <a:p>
            <a:r>
              <a:rPr lang="en-US" dirty="0"/>
              <a:t>Collate the data on inclusion gathered from DPDMs.</a:t>
            </a:r>
          </a:p>
          <a:p>
            <a:r>
              <a:rPr lang="en-US" dirty="0"/>
              <a:t>Prepare consolidated critical  reports from different districts on inclusive practices and their strengths and weaknesses, and present them to CPDM or the PDD</a:t>
            </a:r>
          </a:p>
          <a:p>
            <a:r>
              <a:rPr lang="en-US" dirty="0"/>
              <a:t>Mentor the DPDM to support teachers at the school level</a:t>
            </a:r>
          </a:p>
          <a:p>
            <a:r>
              <a:rPr lang="en-US" dirty="0"/>
              <a:t>Be a link between DPDM and CPDM for to ensure need-based support from PDD to respective Districts. </a:t>
            </a:r>
          </a:p>
          <a:p>
            <a:endParaRPr lang="en-US" dirty="0"/>
          </a:p>
        </p:txBody>
      </p:sp>
      <p:sp>
        <p:nvSpPr>
          <p:cNvPr id="11" name="Text Placeholder 10">
            <a:extLst>
              <a:ext uri="{FF2B5EF4-FFF2-40B4-BE49-F238E27FC236}">
                <a16:creationId xmlns:a16="http://schemas.microsoft.com/office/drawing/2014/main" id="{30D61C8F-C5F2-4268-9985-0A18A80B79F5}"/>
              </a:ext>
            </a:extLst>
          </p:cNvPr>
          <p:cNvSpPr>
            <a:spLocks noGrp="1"/>
          </p:cNvSpPr>
          <p:nvPr>
            <p:ph type="body" sz="quarter" idx="3"/>
          </p:nvPr>
        </p:nvSpPr>
        <p:spPr>
          <a:xfrm>
            <a:off x="6197600" y="3218219"/>
            <a:ext cx="5183188" cy="823912"/>
          </a:xfrm>
        </p:spPr>
        <p:txBody>
          <a:bodyPr/>
          <a:lstStyle/>
          <a:p>
            <a:r>
              <a:rPr lang="en-US" dirty="0"/>
              <a:t>District Professional Development members</a:t>
            </a:r>
          </a:p>
        </p:txBody>
      </p:sp>
      <p:sp>
        <p:nvSpPr>
          <p:cNvPr id="12" name="Content Placeholder 11">
            <a:extLst>
              <a:ext uri="{FF2B5EF4-FFF2-40B4-BE49-F238E27FC236}">
                <a16:creationId xmlns:a16="http://schemas.microsoft.com/office/drawing/2014/main" id="{25898248-FE6E-4A14-9B2D-DDF7FF88F416}"/>
              </a:ext>
            </a:extLst>
          </p:cNvPr>
          <p:cNvSpPr>
            <a:spLocks noGrp="1"/>
          </p:cNvSpPr>
          <p:nvPr>
            <p:ph sz="quarter" idx="4"/>
          </p:nvPr>
        </p:nvSpPr>
        <p:spPr>
          <a:xfrm>
            <a:off x="6197600" y="4328795"/>
            <a:ext cx="5183188" cy="2164081"/>
          </a:xfrm>
        </p:spPr>
        <p:txBody>
          <a:bodyPr>
            <a:normAutofit fontScale="55000" lnSpcReduction="20000"/>
          </a:bodyPr>
          <a:lstStyle/>
          <a:p>
            <a:r>
              <a:rPr lang="en-US" dirty="0"/>
              <a:t>Visit schools, Observe, Identify and record barriers to inclusion in schools and community.</a:t>
            </a:r>
          </a:p>
          <a:p>
            <a:r>
              <a:rPr lang="en-US" dirty="0"/>
              <a:t>Be able to recognize and document inclusive practices in schools using check lists and forms.</a:t>
            </a:r>
          </a:p>
          <a:p>
            <a:r>
              <a:rPr lang="en-US" dirty="0"/>
              <a:t>Facilitate TLC for cross learning and skill transfer across managements, schools and teachers</a:t>
            </a:r>
          </a:p>
          <a:p>
            <a:r>
              <a:rPr lang="en-US" dirty="0"/>
              <a:t>Be a link between PPDM and School head  and teachers to ensure need-based support from PDD to reach classrooms.</a:t>
            </a:r>
          </a:p>
        </p:txBody>
      </p:sp>
    </p:spTree>
    <p:extLst>
      <p:ext uri="{BB962C8B-B14F-4D97-AF65-F5344CB8AC3E}">
        <p14:creationId xmlns:p14="http://schemas.microsoft.com/office/powerpoint/2010/main" val="175838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760268C-25F1-4676-9458-712700820CF9}"/>
              </a:ext>
            </a:extLst>
          </p:cNvPr>
          <p:cNvGrpSpPr/>
          <p:nvPr/>
        </p:nvGrpSpPr>
        <p:grpSpPr>
          <a:xfrm>
            <a:off x="599090" y="0"/>
            <a:ext cx="10972799" cy="1433175"/>
            <a:chOff x="599090" y="0"/>
            <a:chExt cx="10972799" cy="1433175"/>
          </a:xfrm>
        </p:grpSpPr>
        <p:grpSp>
          <p:nvGrpSpPr>
            <p:cNvPr id="5" name="Group 4">
              <a:extLst>
                <a:ext uri="{FF2B5EF4-FFF2-40B4-BE49-F238E27FC236}">
                  <a16:creationId xmlns:a16="http://schemas.microsoft.com/office/drawing/2014/main" id="{5AD1DFB3-9403-4EFD-9217-C66EB9651A8A}"/>
                </a:ext>
              </a:extLst>
            </p:cNvPr>
            <p:cNvGrpSpPr/>
            <p:nvPr/>
          </p:nvGrpSpPr>
          <p:grpSpPr>
            <a:xfrm>
              <a:off x="599090" y="0"/>
              <a:ext cx="10972799" cy="1433175"/>
              <a:chOff x="153670" y="2406650"/>
              <a:chExt cx="7105650" cy="1410335"/>
            </a:xfrm>
          </p:grpSpPr>
          <p:pic>
            <p:nvPicPr>
              <p:cNvPr id="7" name="Picture 6">
                <a:extLst>
                  <a:ext uri="{FF2B5EF4-FFF2-40B4-BE49-F238E27FC236}">
                    <a16:creationId xmlns:a16="http://schemas.microsoft.com/office/drawing/2014/main" id="{05FF0668-3BFC-4EB8-916A-52BF87BFED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8" name="Picture 7">
                <a:extLst>
                  <a:ext uri="{FF2B5EF4-FFF2-40B4-BE49-F238E27FC236}">
                    <a16:creationId xmlns:a16="http://schemas.microsoft.com/office/drawing/2014/main" id="{F52B5DA1-C4CD-4967-BD42-AD4B9F3183D5}"/>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C9A3DD62-4EA8-4F56-B4FF-68AF3BF6F401}"/>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6" name="Picture 5">
              <a:extLst>
                <a:ext uri="{FF2B5EF4-FFF2-40B4-BE49-F238E27FC236}">
                  <a16:creationId xmlns:a16="http://schemas.microsoft.com/office/drawing/2014/main" id="{13387842-1B5C-4C75-8F86-37BAFF8E06B5}"/>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234F890B-000E-4073-BDF1-E66AB0557D3E}"/>
              </a:ext>
            </a:extLst>
          </p:cNvPr>
          <p:cNvSpPr>
            <a:spLocks noGrp="1"/>
          </p:cNvSpPr>
          <p:nvPr>
            <p:ph type="ctrTitle"/>
          </p:nvPr>
        </p:nvSpPr>
        <p:spPr/>
        <p:txBody>
          <a:bodyPr/>
          <a:lstStyle/>
          <a:p>
            <a:r>
              <a:rPr lang="en-US" dirty="0"/>
              <a:t>Inclusive Schools</a:t>
            </a:r>
          </a:p>
        </p:txBody>
      </p:sp>
      <p:sp>
        <p:nvSpPr>
          <p:cNvPr id="3" name="Subtitle 2">
            <a:extLst>
              <a:ext uri="{FF2B5EF4-FFF2-40B4-BE49-F238E27FC236}">
                <a16:creationId xmlns:a16="http://schemas.microsoft.com/office/drawing/2014/main" id="{6A8E8999-26C8-4365-9053-4DBC86DB3725}"/>
              </a:ext>
            </a:extLst>
          </p:cNvPr>
          <p:cNvSpPr>
            <a:spLocks noGrp="1"/>
          </p:cNvSpPr>
          <p:nvPr>
            <p:ph type="subTitle" idx="1"/>
          </p:nvPr>
        </p:nvSpPr>
        <p:spPr>
          <a:xfrm>
            <a:off x="1524000" y="3509963"/>
            <a:ext cx="9144000" cy="1655762"/>
          </a:xfrm>
        </p:spPr>
        <p:txBody>
          <a:bodyPr/>
          <a:lstStyle/>
          <a:p>
            <a:r>
              <a:rPr lang="en-US" dirty="0"/>
              <a:t>Day 1: Barriers to schooling</a:t>
            </a:r>
          </a:p>
        </p:txBody>
      </p:sp>
    </p:spTree>
    <p:extLst>
      <p:ext uri="{BB962C8B-B14F-4D97-AF65-F5344CB8AC3E}">
        <p14:creationId xmlns:p14="http://schemas.microsoft.com/office/powerpoint/2010/main" val="337371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FEB59F-71E1-4204-B0C2-43F688F1807C}"/>
              </a:ext>
            </a:extLst>
          </p:cNvPr>
          <p:cNvGrpSpPr/>
          <p:nvPr/>
        </p:nvGrpSpPr>
        <p:grpSpPr>
          <a:xfrm>
            <a:off x="599091" y="1"/>
            <a:ext cx="10621360" cy="685799"/>
            <a:chOff x="599090" y="0"/>
            <a:chExt cx="10972799" cy="1433175"/>
          </a:xfrm>
        </p:grpSpPr>
        <p:grpSp>
          <p:nvGrpSpPr>
            <p:cNvPr id="5" name="Group 4">
              <a:extLst>
                <a:ext uri="{FF2B5EF4-FFF2-40B4-BE49-F238E27FC236}">
                  <a16:creationId xmlns:a16="http://schemas.microsoft.com/office/drawing/2014/main" id="{6D2839EB-D763-4439-950B-4BCC448EB521}"/>
                </a:ext>
              </a:extLst>
            </p:cNvPr>
            <p:cNvGrpSpPr/>
            <p:nvPr/>
          </p:nvGrpSpPr>
          <p:grpSpPr>
            <a:xfrm>
              <a:off x="599090" y="0"/>
              <a:ext cx="10972799" cy="1433175"/>
              <a:chOff x="153670" y="2406650"/>
              <a:chExt cx="7105650" cy="1410335"/>
            </a:xfrm>
          </p:grpSpPr>
          <p:pic>
            <p:nvPicPr>
              <p:cNvPr id="7" name="Picture 6">
                <a:extLst>
                  <a:ext uri="{FF2B5EF4-FFF2-40B4-BE49-F238E27FC236}">
                    <a16:creationId xmlns:a16="http://schemas.microsoft.com/office/drawing/2014/main" id="{FA7E76DA-B0D0-4EAF-AE54-9226D4208E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8" name="Picture 7">
                <a:extLst>
                  <a:ext uri="{FF2B5EF4-FFF2-40B4-BE49-F238E27FC236}">
                    <a16:creationId xmlns:a16="http://schemas.microsoft.com/office/drawing/2014/main" id="{8355B228-B7FC-45B6-AD85-769DA7E72931}"/>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C95D1107-0CBD-47B0-8500-C4F45C0D25FC}"/>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6" name="Picture 5">
              <a:extLst>
                <a:ext uri="{FF2B5EF4-FFF2-40B4-BE49-F238E27FC236}">
                  <a16:creationId xmlns:a16="http://schemas.microsoft.com/office/drawing/2014/main" id="{14F81A56-31C0-4618-969E-B96C90C69274}"/>
                </a:ext>
              </a:extLst>
            </p:cNvPr>
            <p:cNvPicPr>
              <a:picLocks noChangeAspect="1"/>
            </p:cNvPicPr>
            <p:nvPr/>
          </p:nvPicPr>
          <p:blipFill>
            <a:blip r:embed="rId6"/>
            <a:stretch>
              <a:fillRect/>
            </a:stretch>
          </p:blipFill>
          <p:spPr>
            <a:xfrm>
              <a:off x="944686" y="37332"/>
              <a:ext cx="1008122" cy="1008122"/>
            </a:xfrm>
            <a:prstGeom prst="rect">
              <a:avLst/>
            </a:prstGeom>
          </p:spPr>
        </p:pic>
      </p:grpSp>
      <p:pic>
        <p:nvPicPr>
          <p:cNvPr id="2" name="Picture 1">
            <a:extLst>
              <a:ext uri="{FF2B5EF4-FFF2-40B4-BE49-F238E27FC236}">
                <a16:creationId xmlns:a16="http://schemas.microsoft.com/office/drawing/2014/main" id="{C9D5810E-52CD-4BD0-B639-D7C177E1DFB1}"/>
              </a:ext>
            </a:extLst>
          </p:cNvPr>
          <p:cNvPicPr>
            <a:picLocks noChangeAspect="1"/>
          </p:cNvPicPr>
          <p:nvPr/>
        </p:nvPicPr>
        <p:blipFill>
          <a:blip r:embed="rId7"/>
          <a:stretch>
            <a:fillRect/>
          </a:stretch>
        </p:blipFill>
        <p:spPr>
          <a:xfrm>
            <a:off x="1917954" y="492252"/>
            <a:ext cx="8356092" cy="5873496"/>
          </a:xfrm>
          <a:prstGeom prst="rect">
            <a:avLst/>
          </a:prstGeom>
        </p:spPr>
      </p:pic>
    </p:spTree>
    <p:extLst>
      <p:ext uri="{BB962C8B-B14F-4D97-AF65-F5344CB8AC3E}">
        <p14:creationId xmlns:p14="http://schemas.microsoft.com/office/powerpoint/2010/main" val="103726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CE07E36-1833-4D6B-9F53-F3B3B0672D91}"/>
              </a:ext>
            </a:extLst>
          </p:cNvPr>
          <p:cNvGrpSpPr/>
          <p:nvPr/>
        </p:nvGrpSpPr>
        <p:grpSpPr>
          <a:xfrm>
            <a:off x="599090" y="0"/>
            <a:ext cx="10972799" cy="1433175"/>
            <a:chOff x="599090" y="0"/>
            <a:chExt cx="10972799" cy="1433175"/>
          </a:xfrm>
        </p:grpSpPr>
        <p:grpSp>
          <p:nvGrpSpPr>
            <p:cNvPr id="5" name="Group 4">
              <a:extLst>
                <a:ext uri="{FF2B5EF4-FFF2-40B4-BE49-F238E27FC236}">
                  <a16:creationId xmlns:a16="http://schemas.microsoft.com/office/drawing/2014/main" id="{17BE6BAA-56B2-4B9D-BB32-74B385EEA02B}"/>
                </a:ext>
              </a:extLst>
            </p:cNvPr>
            <p:cNvGrpSpPr/>
            <p:nvPr/>
          </p:nvGrpSpPr>
          <p:grpSpPr>
            <a:xfrm>
              <a:off x="599090" y="0"/>
              <a:ext cx="10972799" cy="1433175"/>
              <a:chOff x="153670" y="2406650"/>
              <a:chExt cx="7105650" cy="1410335"/>
            </a:xfrm>
          </p:grpSpPr>
          <p:pic>
            <p:nvPicPr>
              <p:cNvPr id="7" name="Picture 6">
                <a:extLst>
                  <a:ext uri="{FF2B5EF4-FFF2-40B4-BE49-F238E27FC236}">
                    <a16:creationId xmlns:a16="http://schemas.microsoft.com/office/drawing/2014/main" id="{23A82C0A-180E-4384-AC4C-FB0921B6FE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70" y="3321685"/>
                <a:ext cx="7105650" cy="495300"/>
              </a:xfrm>
              <a:prstGeom prst="rect">
                <a:avLst/>
              </a:prstGeom>
              <a:noFill/>
              <a:ln>
                <a:noFill/>
              </a:ln>
            </p:spPr>
          </p:pic>
          <p:pic>
            <p:nvPicPr>
              <p:cNvPr id="8" name="Picture 7">
                <a:extLst>
                  <a:ext uri="{FF2B5EF4-FFF2-40B4-BE49-F238E27FC236}">
                    <a16:creationId xmlns:a16="http://schemas.microsoft.com/office/drawing/2014/main" id="{B59C6281-F277-4F79-999E-EF6B7B30A1FF}"/>
                  </a:ext>
                </a:extLst>
              </p:cNvPr>
              <p:cNvPicPr/>
              <p:nvPr/>
            </p:nvPicPr>
            <p:blipFill rotWithShape="1">
              <a:blip r:embed="rId4" cstate="print">
                <a:extLst>
                  <a:ext uri="{28A0092B-C50C-407E-A947-70E740481C1C}">
                    <a14:useLocalDpi xmlns:a14="http://schemas.microsoft.com/office/drawing/2010/main" val="0"/>
                  </a:ext>
                </a:extLst>
              </a:blip>
              <a:srcRect t="64152" b="5351"/>
              <a:stretch/>
            </p:blipFill>
            <p:spPr bwMode="auto">
              <a:xfrm>
                <a:off x="3962400" y="2514600"/>
                <a:ext cx="2543175" cy="84963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8433AFA1-19E4-401B-8AE9-CA000F309D7C}"/>
                  </a:ext>
                </a:extLst>
              </p:cNvPr>
              <p:cNvPicPr/>
              <p:nvPr/>
            </p:nvPicPr>
            <p:blipFill rotWithShape="1">
              <a:blip r:embed="rId5" cstate="print">
                <a:extLst>
                  <a:ext uri="{28A0092B-C50C-407E-A947-70E740481C1C}">
                    <a14:useLocalDpi xmlns:a14="http://schemas.microsoft.com/office/drawing/2010/main" val="0"/>
                  </a:ext>
                </a:extLst>
              </a:blip>
              <a:srcRect l="17228" t="3979" r="19850" b="34480"/>
              <a:stretch/>
            </p:blipFill>
            <p:spPr bwMode="auto">
              <a:xfrm>
                <a:off x="6182360" y="2406650"/>
                <a:ext cx="866775" cy="928370"/>
              </a:xfrm>
              <a:prstGeom prst="rect">
                <a:avLst/>
              </a:prstGeom>
              <a:noFill/>
              <a:ln>
                <a:noFill/>
              </a:ln>
              <a:extLst>
                <a:ext uri="{53640926-AAD7-44D8-BBD7-CCE9431645EC}">
                  <a14:shadowObscured xmlns:a14="http://schemas.microsoft.com/office/drawing/2010/main"/>
                </a:ext>
              </a:extLst>
            </p:spPr>
          </p:pic>
        </p:grpSp>
        <p:pic>
          <p:nvPicPr>
            <p:cNvPr id="6" name="Picture 5">
              <a:extLst>
                <a:ext uri="{FF2B5EF4-FFF2-40B4-BE49-F238E27FC236}">
                  <a16:creationId xmlns:a16="http://schemas.microsoft.com/office/drawing/2014/main" id="{50B09122-3AC6-4633-99DE-D8E3F09746B3}"/>
                </a:ext>
              </a:extLst>
            </p:cNvPr>
            <p:cNvPicPr>
              <a:picLocks noChangeAspect="1"/>
            </p:cNvPicPr>
            <p:nvPr/>
          </p:nvPicPr>
          <p:blipFill>
            <a:blip r:embed="rId6"/>
            <a:stretch>
              <a:fillRect/>
            </a:stretch>
          </p:blipFill>
          <p:spPr>
            <a:xfrm>
              <a:off x="944686" y="37332"/>
              <a:ext cx="1008122" cy="1008122"/>
            </a:xfrm>
            <a:prstGeom prst="rect">
              <a:avLst/>
            </a:prstGeom>
          </p:spPr>
        </p:pic>
      </p:grpSp>
      <p:sp>
        <p:nvSpPr>
          <p:cNvPr id="2" name="Title 1">
            <a:extLst>
              <a:ext uri="{FF2B5EF4-FFF2-40B4-BE49-F238E27FC236}">
                <a16:creationId xmlns:a16="http://schemas.microsoft.com/office/drawing/2014/main" id="{49F7CBEC-8CCA-4E71-AD04-9FB8CCF7CDD3}"/>
              </a:ext>
            </a:extLst>
          </p:cNvPr>
          <p:cNvSpPr>
            <a:spLocks noGrp="1"/>
          </p:cNvSpPr>
          <p:nvPr>
            <p:ph type="title"/>
          </p:nvPr>
        </p:nvSpPr>
        <p:spPr>
          <a:xfrm>
            <a:off x="1648008" y="1053103"/>
            <a:ext cx="10114280" cy="1178560"/>
          </a:xfrm>
        </p:spPr>
        <p:txBody>
          <a:bodyPr>
            <a:normAutofit fontScale="90000"/>
          </a:bodyPr>
          <a:lstStyle/>
          <a:p>
            <a:br>
              <a:rPr lang="en-US" dirty="0"/>
            </a:br>
            <a:br>
              <a:rPr lang="en-US" dirty="0"/>
            </a:br>
            <a:r>
              <a:rPr lang="en-US" dirty="0"/>
              <a:t>Day 1 Diversity as a barrier to inclusion</a:t>
            </a:r>
            <a:br>
              <a:rPr lang="en-US" dirty="0"/>
            </a:br>
            <a:r>
              <a:rPr lang="en-US" sz="3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Concept 1: Barriers due to diversity</a:t>
            </a:r>
            <a:br>
              <a:rPr lang="en-US" sz="4400" dirty="0">
                <a:effectLst/>
                <a:latin typeface="Calibri" panose="020F0502020204030204" pitchFamily="34" charset="0"/>
                <a:ea typeface="Calibri" panose="020F0502020204030204" pitchFamily="34" charset="0"/>
              </a:rPr>
            </a:br>
            <a:br>
              <a:rPr lang="en-US" dirty="0"/>
            </a:br>
            <a:endParaRPr lang="en-US" dirty="0"/>
          </a:p>
        </p:txBody>
      </p:sp>
      <p:sp>
        <p:nvSpPr>
          <p:cNvPr id="3" name="Content Placeholder 2">
            <a:extLst>
              <a:ext uri="{FF2B5EF4-FFF2-40B4-BE49-F238E27FC236}">
                <a16:creationId xmlns:a16="http://schemas.microsoft.com/office/drawing/2014/main" id="{EAA4FAFD-142C-4D9C-A927-0E3A659E6256}"/>
              </a:ext>
            </a:extLst>
          </p:cNvPr>
          <p:cNvSpPr>
            <a:spLocks noGrp="1"/>
          </p:cNvSpPr>
          <p:nvPr>
            <p:ph idx="1"/>
          </p:nvPr>
        </p:nvSpPr>
        <p:spPr>
          <a:xfrm>
            <a:off x="731714" y="2325697"/>
            <a:ext cx="10515600" cy="4351338"/>
          </a:xfrm>
        </p:spPr>
        <p:txBody>
          <a:bodyPr>
            <a:normAutofit/>
          </a:bodyPr>
          <a:lstStyle/>
          <a:p>
            <a:r>
              <a:rPr lang="en-US" dirty="0"/>
              <a:t>Objectives of Day 1: </a:t>
            </a:r>
          </a:p>
          <a:p>
            <a:pPr marL="514350" indent="-514350">
              <a:buAutoNum type="arabicPeriod"/>
            </a:pPr>
            <a:r>
              <a:rPr lang="en-US" dirty="0"/>
              <a:t>Brainstorm all possible barriers to inclusion</a:t>
            </a:r>
          </a:p>
          <a:p>
            <a:pPr marL="514350" indent="-514350">
              <a:buAutoNum type="arabicPeriod"/>
            </a:pPr>
            <a:r>
              <a:rPr lang="en-US" dirty="0"/>
              <a:t>Identifying the barriers in real situation</a:t>
            </a:r>
          </a:p>
          <a:p>
            <a:pPr marL="514350" indent="-514350">
              <a:buAutoNum type="arabicPeriod"/>
            </a:pPr>
            <a:r>
              <a:rPr lang="en-US" dirty="0"/>
              <a:t>Using checklist to record barriers</a:t>
            </a:r>
          </a:p>
          <a:p>
            <a:pPr marL="514350" indent="-514350">
              <a:buAutoNum type="arabicPeriod"/>
            </a:pPr>
            <a:r>
              <a:rPr lang="en-US" dirty="0"/>
              <a:t>To discuss possible solutions to get rid off barriers</a:t>
            </a:r>
          </a:p>
          <a:p>
            <a:pPr marL="514350" indent="-514350">
              <a:buAutoNum type="arabicPeriod"/>
            </a:pPr>
            <a:endParaRPr lang="en-US" dirty="0"/>
          </a:p>
          <a:p>
            <a:r>
              <a:rPr lang="en-US" dirty="0"/>
              <a:t>Expected take away: Participants get a glimpse of the vast barriers to access to schooling.</a:t>
            </a:r>
          </a:p>
        </p:txBody>
      </p:sp>
    </p:spTree>
    <p:extLst>
      <p:ext uri="{BB962C8B-B14F-4D97-AF65-F5344CB8AC3E}">
        <p14:creationId xmlns:p14="http://schemas.microsoft.com/office/powerpoint/2010/main" val="158176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92B154-0469-402B-9D9C-CA655F1A3B15}"/>
              </a:ext>
            </a:extLst>
          </p:cNvPr>
          <p:cNvPicPr>
            <a:picLocks noChangeAspect="1"/>
          </p:cNvPicPr>
          <p:nvPr/>
        </p:nvPicPr>
        <p:blipFill>
          <a:blip r:embed="rId3"/>
          <a:stretch>
            <a:fillRect/>
          </a:stretch>
        </p:blipFill>
        <p:spPr>
          <a:xfrm>
            <a:off x="1096208" y="554182"/>
            <a:ext cx="9999584" cy="1305501"/>
          </a:xfrm>
          <a:prstGeom prst="rect">
            <a:avLst/>
          </a:prstGeom>
        </p:spPr>
      </p:pic>
      <p:sp>
        <p:nvSpPr>
          <p:cNvPr id="3" name="Content Placeholder 2">
            <a:extLst>
              <a:ext uri="{FF2B5EF4-FFF2-40B4-BE49-F238E27FC236}">
                <a16:creationId xmlns:a16="http://schemas.microsoft.com/office/drawing/2014/main" id="{B0C4E14B-E945-4DE0-85AE-7555B529B905}"/>
              </a:ext>
            </a:extLst>
          </p:cNvPr>
          <p:cNvSpPr>
            <a:spLocks noGrp="1"/>
          </p:cNvSpPr>
          <p:nvPr>
            <p:ph idx="1"/>
          </p:nvPr>
        </p:nvSpPr>
        <p:spPr>
          <a:xfrm>
            <a:off x="1096208" y="1742499"/>
            <a:ext cx="10515600" cy="4351338"/>
          </a:xfrm>
        </p:spPr>
        <p:txBody>
          <a:bodyPr>
            <a:normAutofit fontScale="92500" lnSpcReduction="20000"/>
          </a:bodyPr>
          <a:lstStyle/>
          <a:p>
            <a:r>
              <a:rPr lang="en-US" dirty="0">
                <a:highlight>
                  <a:srgbClr val="FFFF00"/>
                </a:highlight>
              </a:rPr>
              <a:t>Education can help to end poverty</a:t>
            </a:r>
            <a:r>
              <a:rPr lang="en-US" dirty="0"/>
              <a:t>. Conversely, a lack of education has a disastrous effect for individuals, as well as their communities and countries. </a:t>
            </a:r>
          </a:p>
          <a:p>
            <a:r>
              <a:rPr lang="en-US" dirty="0"/>
              <a:t>This is why a universal primary education is one of the UN’s Sustainable Development Goals for the year 2030. </a:t>
            </a:r>
          </a:p>
          <a:p>
            <a:r>
              <a:rPr lang="en-US" dirty="0">
                <a:highlight>
                  <a:srgbClr val="FFFF00"/>
                </a:highlight>
              </a:rPr>
              <a:t>Many of the poorest countries in the world are also those that have the poorest education rates. </a:t>
            </a:r>
          </a:p>
          <a:p>
            <a:r>
              <a:rPr lang="en-US" b="0" i="0" dirty="0">
                <a:solidFill>
                  <a:srgbClr val="333333"/>
                </a:solidFill>
                <a:effectLst/>
                <a:latin typeface="karla-regular"/>
              </a:rPr>
              <a:t>In 39 out of 99 countries, </a:t>
            </a:r>
            <a:r>
              <a:rPr lang="en-US" b="1" i="0" dirty="0">
                <a:solidFill>
                  <a:srgbClr val="333333"/>
                </a:solidFill>
                <a:effectLst/>
                <a:latin typeface="karla-regular"/>
              </a:rPr>
              <a:t>fewer than 50%</a:t>
            </a:r>
            <a:r>
              <a:rPr lang="en-US" b="0" i="0" dirty="0">
                <a:solidFill>
                  <a:srgbClr val="333333"/>
                </a:solidFill>
                <a:effectLst/>
                <a:latin typeface="karla-regular"/>
              </a:rPr>
              <a:t> of the poorest children have completed primary school. </a:t>
            </a:r>
          </a:p>
          <a:p>
            <a:r>
              <a:rPr lang="en-US" b="0" i="0" dirty="0">
                <a:solidFill>
                  <a:srgbClr val="333333"/>
                </a:solidFill>
                <a:effectLst/>
                <a:latin typeface="karla-regular"/>
              </a:rPr>
              <a:t>In </a:t>
            </a:r>
            <a:r>
              <a:rPr lang="en-US" b="0" i="0" u="none" strike="noStrike" dirty="0">
                <a:effectLst/>
                <a:latin typeface="karla-regular"/>
              </a:rPr>
              <a:t>Afghanistan</a:t>
            </a:r>
            <a:r>
              <a:rPr lang="en-US" b="0" i="0" dirty="0">
                <a:solidFill>
                  <a:srgbClr val="333333"/>
                </a:solidFill>
                <a:effectLst/>
                <a:latin typeface="karla-regular"/>
              </a:rPr>
              <a:t>, </a:t>
            </a:r>
            <a:r>
              <a:rPr lang="en-US" b="1" i="0" dirty="0">
                <a:solidFill>
                  <a:srgbClr val="333333"/>
                </a:solidFill>
                <a:effectLst/>
                <a:latin typeface="karla-regular"/>
              </a:rPr>
              <a:t>fewer than 1% </a:t>
            </a:r>
            <a:r>
              <a:rPr lang="en-US" b="0" i="0" dirty="0">
                <a:solidFill>
                  <a:srgbClr val="333333"/>
                </a:solidFill>
                <a:effectLst/>
                <a:latin typeface="karla-regular"/>
              </a:rPr>
              <a:t>get this crucial basic education.</a:t>
            </a:r>
          </a:p>
          <a:p>
            <a:pPr marL="0" indent="0">
              <a:buNone/>
            </a:pPr>
            <a:endParaRPr lang="en-US" sz="1900" dirty="0">
              <a:solidFill>
                <a:srgbClr val="333333"/>
              </a:solidFill>
            </a:endParaRPr>
          </a:p>
          <a:p>
            <a:pPr marL="0" indent="0">
              <a:buNone/>
            </a:pPr>
            <a:r>
              <a:rPr lang="en-US" sz="1900" dirty="0">
                <a:solidFill>
                  <a:srgbClr val="333333"/>
                </a:solidFill>
              </a:rPr>
              <a:t>Reference :     https://www.concernusa.org/story/barriers-to-education-around-the-world/</a:t>
            </a:r>
            <a:endParaRPr lang="en-US" sz="1900" dirty="0"/>
          </a:p>
        </p:txBody>
      </p:sp>
    </p:spTree>
    <p:extLst>
      <p:ext uri="{BB962C8B-B14F-4D97-AF65-F5344CB8AC3E}">
        <p14:creationId xmlns:p14="http://schemas.microsoft.com/office/powerpoint/2010/main" val="1576315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18627</TotalTime>
  <Words>8595</Words>
  <Application>Microsoft Office PowerPoint</Application>
  <PresentationFormat>Widescreen</PresentationFormat>
  <Paragraphs>547</Paragraphs>
  <Slides>23</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Arial</vt:lpstr>
      <vt:lpstr>Calibri</vt:lpstr>
      <vt:lpstr>Calibri Light</vt:lpstr>
      <vt:lpstr>inherit</vt:lpstr>
      <vt:lpstr>karla-regular</vt:lpstr>
      <vt:lpstr>Open Sans</vt:lpstr>
      <vt:lpstr>Roboto</vt:lpstr>
      <vt:lpstr>Times New Roman</vt:lpstr>
      <vt:lpstr>Wingdings</vt:lpstr>
      <vt:lpstr>Office Theme</vt:lpstr>
      <vt:lpstr>Module : Inclusive Schools</vt:lpstr>
      <vt:lpstr>Welcome activity:</vt:lpstr>
      <vt:lpstr>Aspirations of MOE: Afghanistan</vt:lpstr>
      <vt:lpstr>Overview of the four-day training on Inclusive schools</vt:lpstr>
      <vt:lpstr>Desirable learning outcome from the 4-day workshop Knowledge of barriers to inclusion and identifying them Knowledge of Universal Design in learning Knowledge of Inclusive Pedagogy and ability to recognize them. Understand the concept of Inclusion Develop a vision for building  inclusive schools and the role of PDMs in sustaining inclusive practices. </vt:lpstr>
      <vt:lpstr>Inclusive Schools</vt:lpstr>
      <vt:lpstr>PowerPoint Presentation</vt:lpstr>
      <vt:lpstr>  Day 1 Diversity as a barrier to inclusion Concept 1: Barriers due to diversity  </vt:lpstr>
      <vt:lpstr>PowerPoint Presentation</vt:lpstr>
      <vt:lpstr>What comes to your mind in terms of access to schools?  Photos: Google images </vt:lpstr>
      <vt:lpstr>What are various barriers if any in these schools? Photos: Google images </vt:lpstr>
      <vt:lpstr>  Access: Physical space Photos: Google images and https://www.unicef.org/india/media/1191/file/Making-Schools-Accessible.pdf  </vt:lpstr>
      <vt:lpstr>Instructional barriers</vt:lpstr>
      <vt:lpstr>Inside classroom Photos: Google images and https://www.unicef.org/india/media/1191/file/Making-Schools-Accessible.pdf    </vt:lpstr>
      <vt:lpstr> </vt:lpstr>
      <vt:lpstr>                Barriers to schooling     Barriers to inclusive school (organisation, classroom, and individuals)    </vt:lpstr>
      <vt:lpstr>            </vt:lpstr>
      <vt:lpstr>PowerPoint Presentation</vt:lpstr>
      <vt:lpstr>PowerPoint Presentation</vt:lpstr>
      <vt:lpstr>PowerPoint Presentation</vt:lpstr>
      <vt:lpstr>Post training assignment: Read the following at your leisure:</vt:lpstr>
      <vt:lpstr>Structured Reflection session</vt:lpstr>
      <vt:lpstr>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Schools</dc:title>
  <dc:creator>Rama Krishna KS</dc:creator>
  <cp:lastModifiedBy>Rama Krishna KS</cp:lastModifiedBy>
  <cp:revision>301</cp:revision>
  <cp:lastPrinted>2021-07-25T00:14:37Z</cp:lastPrinted>
  <dcterms:created xsi:type="dcterms:W3CDTF">2021-06-29T17:00:12Z</dcterms:created>
  <dcterms:modified xsi:type="dcterms:W3CDTF">2021-09-30T10:23:44Z</dcterms:modified>
</cp:coreProperties>
</file>