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98" r:id="rId3"/>
    <p:sldId id="299" r:id="rId4"/>
    <p:sldId id="302" r:id="rId5"/>
    <p:sldId id="260" r:id="rId6"/>
    <p:sldId id="293" r:id="rId7"/>
    <p:sldId id="294" r:id="rId8"/>
    <p:sldId id="286" r:id="rId9"/>
    <p:sldId id="304" r:id="rId10"/>
    <p:sldId id="301" r:id="rId11"/>
    <p:sldId id="305" r:id="rId12"/>
    <p:sldId id="306" r:id="rId13"/>
    <p:sldId id="307" r:id="rId14"/>
    <p:sldId id="309" r:id="rId15"/>
    <p:sldId id="310" r:id="rId16"/>
    <p:sldId id="311" r:id="rId17"/>
    <p:sldId id="312" r:id="rId18"/>
    <p:sldId id="313" r:id="rId19"/>
    <p:sldId id="314" r:id="rId20"/>
    <p:sldId id="315" r:id="rId21"/>
    <p:sldId id="316" r:id="rId22"/>
    <p:sldId id="308"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ECC"/>
    <a:srgbClr val="DCF4FA"/>
    <a:srgbClr val="FFF3FE"/>
    <a:srgbClr val="FEECFE"/>
    <a:srgbClr val="FEFECC"/>
    <a:srgbClr val="B7FDFF"/>
    <a:srgbClr val="FCBAFC"/>
    <a:srgbClr val="DBF5D5"/>
    <a:srgbClr val="CEEEEA"/>
    <a:srgbClr val="FFD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itpd.ncert.gov.in/"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itpd.ncert.gov.i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FA75F-C177-49D6-B413-DFC772CB2F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5C21DF08-2F1E-4AA7-9437-1805FE5B7FAF}">
      <dgm:prSet phldrT="[Text]" custT="1"/>
      <dgm:spPr>
        <a:solidFill>
          <a:schemeClr val="accent2">
            <a:lumMod val="20000"/>
            <a:lumOff val="80000"/>
          </a:schemeClr>
        </a:solidFill>
      </dgm:spPr>
      <dgm:t>
        <a:bodyPr/>
        <a:lstStyle/>
        <a:p>
          <a:pPr algn="just"/>
          <a:r>
            <a:rPr lang="en-US" sz="2200" b="1" dirty="0">
              <a:solidFill>
                <a:schemeClr val="tx1"/>
              </a:solidFill>
              <a:latin typeface="Cambria" panose="02040503050406030204" pitchFamily="18" charset="0"/>
              <a:ea typeface="Cambria" panose="02040503050406030204" pitchFamily="18" charset="0"/>
            </a:rPr>
            <a:t>There will be 8 NRGs. Each NRG will have a Convener, Member Coordinator and Members. </a:t>
          </a:r>
          <a:endParaRPr lang="en-IN" sz="2200" b="1" dirty="0">
            <a:solidFill>
              <a:schemeClr val="tx1"/>
            </a:solidFill>
          </a:endParaRPr>
        </a:p>
      </dgm:t>
    </dgm:pt>
    <dgm:pt modelId="{A751193E-50ED-4D36-BDBC-390499C4681D}" type="parTrans" cxnId="{6DB059BF-45B2-40D6-942C-09B609EF103A}">
      <dgm:prSet/>
      <dgm:spPr/>
      <dgm:t>
        <a:bodyPr/>
        <a:lstStyle/>
        <a:p>
          <a:endParaRPr lang="en-IN"/>
        </a:p>
      </dgm:t>
    </dgm:pt>
    <dgm:pt modelId="{4AFCE072-C94F-4912-A69E-C851BAD844CB}" type="sibTrans" cxnId="{6DB059BF-45B2-40D6-942C-09B609EF103A}">
      <dgm:prSet/>
      <dgm:spPr>
        <a:solidFill>
          <a:srgbClr val="FF0000">
            <a:alpha val="90000"/>
          </a:srgbClr>
        </a:solidFill>
      </dgm:spPr>
      <dgm:t>
        <a:bodyPr/>
        <a:lstStyle/>
        <a:p>
          <a:endParaRPr lang="en-IN"/>
        </a:p>
      </dgm:t>
    </dgm:pt>
    <dgm:pt modelId="{FE5DDE8F-5C28-44F0-9CAD-8B6A5E19D341}">
      <dgm:prSet phldrT="[Text]" custT="1"/>
      <dgm:spPr>
        <a:solidFill>
          <a:srgbClr val="FEECFE"/>
        </a:solidFill>
        <a:ln w="28575">
          <a:solidFill>
            <a:srgbClr val="0070C0"/>
          </a:solidFill>
        </a:ln>
      </dgm:spPr>
      <dgm:t>
        <a:bodyPr/>
        <a:lstStyle/>
        <a:p>
          <a:pPr algn="just"/>
          <a:r>
            <a:rPr lang="en-US" sz="2000" dirty="0">
              <a:solidFill>
                <a:schemeClr val="tx1"/>
              </a:solidFill>
              <a:latin typeface="Cambria" panose="02040503050406030204" pitchFamily="18" charset="0"/>
              <a:ea typeface="Cambria" panose="02040503050406030204" pitchFamily="18" charset="0"/>
            </a:rPr>
            <a:t>Convener will provide the required guidance to member–coordinator for the conduct of training of KRPs and SRPs at the State and UT level </a:t>
          </a:r>
          <a:endParaRPr lang="en-IN" sz="2000" dirty="0">
            <a:solidFill>
              <a:schemeClr val="tx1"/>
            </a:solidFill>
            <a:latin typeface="Cambria" panose="02040503050406030204" pitchFamily="18" charset="0"/>
            <a:ea typeface="Cambria" panose="02040503050406030204" pitchFamily="18" charset="0"/>
          </a:endParaRPr>
        </a:p>
      </dgm:t>
    </dgm:pt>
    <dgm:pt modelId="{540A97F7-4464-46AC-9AAC-687FD37428CA}" type="parTrans" cxnId="{1FA8D289-957B-4119-BF7B-8B4E5FAAC206}">
      <dgm:prSet/>
      <dgm:spPr/>
      <dgm:t>
        <a:bodyPr/>
        <a:lstStyle/>
        <a:p>
          <a:endParaRPr lang="en-IN"/>
        </a:p>
      </dgm:t>
    </dgm:pt>
    <dgm:pt modelId="{3230B007-B09D-42AA-AF2F-D3A3F41BEC30}" type="sibTrans" cxnId="{1FA8D289-957B-4119-BF7B-8B4E5FAAC206}">
      <dgm:prSet/>
      <dgm:spPr>
        <a:solidFill>
          <a:srgbClr val="FF0000">
            <a:alpha val="90000"/>
          </a:srgbClr>
        </a:solidFill>
      </dgm:spPr>
      <dgm:t>
        <a:bodyPr/>
        <a:lstStyle/>
        <a:p>
          <a:endParaRPr lang="en-IN"/>
        </a:p>
      </dgm:t>
    </dgm:pt>
    <dgm:pt modelId="{576E85CF-9A1D-4819-967D-82EF3451493A}">
      <dgm:prSet custT="1"/>
      <dgm:spPr>
        <a:solidFill>
          <a:srgbClr val="FEECFE"/>
        </a:solidFill>
        <a:ln w="28575">
          <a:solidFill>
            <a:srgbClr val="0070C0"/>
          </a:solidFill>
        </a:ln>
      </dgm:spPr>
      <dgm:t>
        <a:bodyPr/>
        <a:lstStyle/>
        <a:p>
          <a:pPr algn="just"/>
          <a:r>
            <a:rPr lang="en-US" sz="2000" dirty="0">
              <a:solidFill>
                <a:schemeClr val="tx1"/>
              </a:solidFill>
              <a:latin typeface="Cambria" panose="02040503050406030204" pitchFamily="18" charset="0"/>
              <a:ea typeface="Cambria" panose="02040503050406030204" pitchFamily="18" charset="0"/>
            </a:rPr>
            <a:t>Convener responsible for creating a communication network with all the members of the group for sharing of training materials, guidelines, schedule of the training program, etc. </a:t>
          </a:r>
          <a:endParaRPr lang="en-IN" sz="2000" dirty="0">
            <a:solidFill>
              <a:schemeClr val="tx1"/>
            </a:solidFill>
            <a:latin typeface="Cambria" panose="02040503050406030204" pitchFamily="18" charset="0"/>
            <a:ea typeface="Cambria" panose="02040503050406030204" pitchFamily="18" charset="0"/>
          </a:endParaRPr>
        </a:p>
      </dgm:t>
    </dgm:pt>
    <dgm:pt modelId="{A731DA5E-D313-431C-BD7E-AABB2B1C66A8}" type="parTrans" cxnId="{D45945EC-6B7F-44EF-8586-EA0CB0387F92}">
      <dgm:prSet/>
      <dgm:spPr/>
      <dgm:t>
        <a:bodyPr/>
        <a:lstStyle/>
        <a:p>
          <a:endParaRPr lang="en-IN"/>
        </a:p>
      </dgm:t>
    </dgm:pt>
    <dgm:pt modelId="{6D5AB2DB-2A29-454A-ABC5-029BF9AF1E1F}" type="sibTrans" cxnId="{D45945EC-6B7F-44EF-8586-EA0CB0387F92}">
      <dgm:prSet/>
      <dgm:spPr>
        <a:solidFill>
          <a:srgbClr val="FF0000">
            <a:alpha val="90000"/>
          </a:srgbClr>
        </a:solidFill>
      </dgm:spPr>
      <dgm:t>
        <a:bodyPr/>
        <a:lstStyle/>
        <a:p>
          <a:endParaRPr lang="en-IN"/>
        </a:p>
      </dgm:t>
    </dgm:pt>
    <dgm:pt modelId="{4C645D05-3769-4814-87A2-DF1912C434C4}">
      <dgm:prSet phldrT="[Text]" custT="1"/>
      <dgm:spPr>
        <a:solidFill>
          <a:srgbClr val="FEECFE"/>
        </a:solidFill>
        <a:ln w="28575">
          <a:solidFill>
            <a:srgbClr val="0070C0"/>
          </a:solidFill>
        </a:ln>
      </dgm:spPr>
      <dgm:t>
        <a:bodyPr/>
        <a:lstStyle/>
        <a:p>
          <a:pPr algn="just"/>
          <a:r>
            <a:rPr lang="en-US" sz="2000" dirty="0">
              <a:solidFill>
                <a:schemeClr val="tx1"/>
              </a:solidFill>
              <a:latin typeface="Cambria" panose="02040503050406030204" pitchFamily="18" charset="0"/>
              <a:ea typeface="Cambria" panose="02040503050406030204" pitchFamily="18" charset="0"/>
            </a:rPr>
            <a:t>Convener responsible for the follow-up of this training programme up to the block level.</a:t>
          </a:r>
          <a:endParaRPr lang="en-IN" sz="2000" dirty="0">
            <a:solidFill>
              <a:schemeClr val="tx1"/>
            </a:solidFill>
            <a:latin typeface="Cambria" panose="02040503050406030204" pitchFamily="18" charset="0"/>
            <a:ea typeface="Cambria" panose="02040503050406030204" pitchFamily="18" charset="0"/>
          </a:endParaRPr>
        </a:p>
      </dgm:t>
    </dgm:pt>
    <dgm:pt modelId="{80AA7591-64D7-43ED-A7B1-E1C55701331A}" type="parTrans" cxnId="{C31ADD7E-F0A9-4138-B6FB-9A8AE2630A9F}">
      <dgm:prSet/>
      <dgm:spPr/>
      <dgm:t>
        <a:bodyPr/>
        <a:lstStyle/>
        <a:p>
          <a:endParaRPr lang="en-IN"/>
        </a:p>
      </dgm:t>
    </dgm:pt>
    <dgm:pt modelId="{FD13F8D5-B3A7-4FF0-BA73-7E6A4482B475}" type="sibTrans" cxnId="{C31ADD7E-F0A9-4138-B6FB-9A8AE2630A9F}">
      <dgm:prSet/>
      <dgm:spPr/>
      <dgm:t>
        <a:bodyPr/>
        <a:lstStyle/>
        <a:p>
          <a:endParaRPr lang="en-IN"/>
        </a:p>
      </dgm:t>
    </dgm:pt>
    <dgm:pt modelId="{505F07BF-F1F1-446B-8A8C-42DF817FAD78}" type="pres">
      <dgm:prSet presAssocID="{B2EFA75F-C177-49D6-B413-DFC772CB2F32}" presName="linear" presStyleCnt="0">
        <dgm:presLayoutVars>
          <dgm:dir/>
          <dgm:animLvl val="lvl"/>
          <dgm:resizeHandles val="exact"/>
        </dgm:presLayoutVars>
      </dgm:prSet>
      <dgm:spPr/>
    </dgm:pt>
    <dgm:pt modelId="{A660176A-0D91-4049-8535-3D60DF179411}" type="pres">
      <dgm:prSet presAssocID="{5C21DF08-2F1E-4AA7-9437-1805FE5B7FAF}" presName="parentLin" presStyleCnt="0"/>
      <dgm:spPr/>
    </dgm:pt>
    <dgm:pt modelId="{2B03E4B9-F8F9-4438-B05F-308A71241798}" type="pres">
      <dgm:prSet presAssocID="{5C21DF08-2F1E-4AA7-9437-1805FE5B7FAF}" presName="parentLeftMargin" presStyleLbl="node1" presStyleIdx="0" presStyleCnt="4"/>
      <dgm:spPr/>
    </dgm:pt>
    <dgm:pt modelId="{FB942A0F-B817-4ED8-BFAB-8171140F62AE}" type="pres">
      <dgm:prSet presAssocID="{5C21DF08-2F1E-4AA7-9437-1805FE5B7FAF}" presName="parentText" presStyleLbl="node1" presStyleIdx="0" presStyleCnt="4" custScaleX="142857" custLinFactNeighborX="-37505">
        <dgm:presLayoutVars>
          <dgm:chMax val="0"/>
          <dgm:bulletEnabled val="1"/>
        </dgm:presLayoutVars>
      </dgm:prSet>
      <dgm:spPr/>
    </dgm:pt>
    <dgm:pt modelId="{DE78C866-82A6-4973-80DA-DAD729F4704E}" type="pres">
      <dgm:prSet presAssocID="{5C21DF08-2F1E-4AA7-9437-1805FE5B7FAF}" presName="negativeSpace" presStyleCnt="0"/>
      <dgm:spPr/>
    </dgm:pt>
    <dgm:pt modelId="{6E73BD52-63CC-4477-90A4-19BF32F09A1A}" type="pres">
      <dgm:prSet presAssocID="{5C21DF08-2F1E-4AA7-9437-1805FE5B7FAF}" presName="childText" presStyleLbl="conFgAcc1" presStyleIdx="0" presStyleCnt="4">
        <dgm:presLayoutVars>
          <dgm:bulletEnabled val="1"/>
        </dgm:presLayoutVars>
      </dgm:prSet>
      <dgm:spPr>
        <a:solidFill>
          <a:schemeClr val="accent6">
            <a:lumMod val="60000"/>
            <a:lumOff val="40000"/>
            <a:alpha val="90000"/>
          </a:schemeClr>
        </a:solidFill>
        <a:ln w="28575">
          <a:noFill/>
        </a:ln>
      </dgm:spPr>
    </dgm:pt>
    <dgm:pt modelId="{FAB1CC08-1861-414A-B135-8076E1279B8A}" type="pres">
      <dgm:prSet presAssocID="{4AFCE072-C94F-4912-A69E-C851BAD844CB}" presName="spaceBetweenRectangles" presStyleCnt="0"/>
      <dgm:spPr/>
    </dgm:pt>
    <dgm:pt modelId="{13F02157-8238-4CB9-A3D4-075F13CEFA18}" type="pres">
      <dgm:prSet presAssocID="{576E85CF-9A1D-4819-967D-82EF3451493A}" presName="parentLin" presStyleCnt="0"/>
      <dgm:spPr/>
    </dgm:pt>
    <dgm:pt modelId="{34D8DC10-5152-4D9B-A707-E75CB8AA3CC1}" type="pres">
      <dgm:prSet presAssocID="{576E85CF-9A1D-4819-967D-82EF3451493A}" presName="parentLeftMargin" presStyleLbl="node1" presStyleIdx="0" presStyleCnt="4"/>
      <dgm:spPr/>
    </dgm:pt>
    <dgm:pt modelId="{7365350C-A88E-4501-9511-F35FD3503F39}" type="pres">
      <dgm:prSet presAssocID="{576E85CF-9A1D-4819-967D-82EF3451493A}" presName="parentText" presStyleLbl="node1" presStyleIdx="1" presStyleCnt="4" custScaleX="135229" custLinFactNeighborX="-30217">
        <dgm:presLayoutVars>
          <dgm:chMax val="0"/>
          <dgm:bulletEnabled val="1"/>
        </dgm:presLayoutVars>
      </dgm:prSet>
      <dgm:spPr/>
    </dgm:pt>
    <dgm:pt modelId="{C169754F-A7F2-4D55-9B98-0459BF54F874}" type="pres">
      <dgm:prSet presAssocID="{576E85CF-9A1D-4819-967D-82EF3451493A}" presName="negativeSpace" presStyleCnt="0"/>
      <dgm:spPr/>
    </dgm:pt>
    <dgm:pt modelId="{DBFDE14B-27FC-4510-8073-05277EC28685}" type="pres">
      <dgm:prSet presAssocID="{576E85CF-9A1D-4819-967D-82EF3451493A}" presName="childText" presStyleLbl="conFgAcc1" presStyleIdx="1" presStyleCnt="4">
        <dgm:presLayoutVars>
          <dgm:bulletEnabled val="1"/>
        </dgm:presLayoutVars>
      </dgm:prSet>
      <dgm:spPr>
        <a:solidFill>
          <a:schemeClr val="accent5">
            <a:lumMod val="40000"/>
            <a:lumOff val="60000"/>
            <a:alpha val="90000"/>
          </a:schemeClr>
        </a:solidFill>
        <a:ln w="28575">
          <a:noFill/>
        </a:ln>
      </dgm:spPr>
    </dgm:pt>
    <dgm:pt modelId="{7DE761B1-ED07-4E48-A2E0-1E537AAFF8A2}" type="pres">
      <dgm:prSet presAssocID="{6D5AB2DB-2A29-454A-ABC5-029BF9AF1E1F}" presName="spaceBetweenRectangles" presStyleCnt="0"/>
      <dgm:spPr/>
    </dgm:pt>
    <dgm:pt modelId="{7136365C-3BD6-4A96-9EB0-DAB2762B9EC6}" type="pres">
      <dgm:prSet presAssocID="{FE5DDE8F-5C28-44F0-9CAD-8B6A5E19D341}" presName="parentLin" presStyleCnt="0"/>
      <dgm:spPr/>
    </dgm:pt>
    <dgm:pt modelId="{A2FF590C-E2D6-42FE-A6CD-FAD2B3D91025}" type="pres">
      <dgm:prSet presAssocID="{FE5DDE8F-5C28-44F0-9CAD-8B6A5E19D341}" presName="parentLeftMargin" presStyleLbl="node1" presStyleIdx="1" presStyleCnt="4"/>
      <dgm:spPr/>
    </dgm:pt>
    <dgm:pt modelId="{0668D9C8-4FB4-4FD4-A4C5-518D9D67E051}" type="pres">
      <dgm:prSet presAssocID="{FE5DDE8F-5C28-44F0-9CAD-8B6A5E19D341}" presName="parentText" presStyleLbl="node1" presStyleIdx="2" presStyleCnt="4" custScaleX="140235" custLinFactNeighborX="-40390">
        <dgm:presLayoutVars>
          <dgm:chMax val="0"/>
          <dgm:bulletEnabled val="1"/>
        </dgm:presLayoutVars>
      </dgm:prSet>
      <dgm:spPr/>
    </dgm:pt>
    <dgm:pt modelId="{10CB6AE9-9863-4B70-97CF-1FA16929F5CA}" type="pres">
      <dgm:prSet presAssocID="{FE5DDE8F-5C28-44F0-9CAD-8B6A5E19D341}" presName="negativeSpace" presStyleCnt="0"/>
      <dgm:spPr/>
    </dgm:pt>
    <dgm:pt modelId="{DADC43CF-BC20-4AE0-96C2-17BE50F0C4DD}" type="pres">
      <dgm:prSet presAssocID="{FE5DDE8F-5C28-44F0-9CAD-8B6A5E19D341}" presName="childText" presStyleLbl="conFgAcc1" presStyleIdx="2" presStyleCnt="4">
        <dgm:presLayoutVars>
          <dgm:bulletEnabled val="1"/>
        </dgm:presLayoutVars>
      </dgm:prSet>
      <dgm:spPr>
        <a:solidFill>
          <a:schemeClr val="accent5">
            <a:lumMod val="40000"/>
            <a:lumOff val="60000"/>
            <a:alpha val="90000"/>
          </a:schemeClr>
        </a:solidFill>
        <a:ln w="28575">
          <a:noFill/>
        </a:ln>
      </dgm:spPr>
    </dgm:pt>
    <dgm:pt modelId="{FFBD15E3-545C-48CE-9F2C-1BE87282ECC8}" type="pres">
      <dgm:prSet presAssocID="{3230B007-B09D-42AA-AF2F-D3A3F41BEC30}" presName="spaceBetweenRectangles" presStyleCnt="0"/>
      <dgm:spPr/>
    </dgm:pt>
    <dgm:pt modelId="{883F2926-6378-426B-91AD-58D565BA7CD6}" type="pres">
      <dgm:prSet presAssocID="{4C645D05-3769-4814-87A2-DF1912C434C4}" presName="parentLin" presStyleCnt="0"/>
      <dgm:spPr/>
    </dgm:pt>
    <dgm:pt modelId="{2D8D2057-D0B2-4739-99B0-35B92A5EEAC6}" type="pres">
      <dgm:prSet presAssocID="{4C645D05-3769-4814-87A2-DF1912C434C4}" presName="parentLeftMargin" presStyleLbl="node1" presStyleIdx="2" presStyleCnt="4"/>
      <dgm:spPr/>
    </dgm:pt>
    <dgm:pt modelId="{D00E9426-1358-4C2B-BAF8-E70EF8D4A6D3}" type="pres">
      <dgm:prSet presAssocID="{4C645D05-3769-4814-87A2-DF1912C434C4}" presName="parentText" presStyleLbl="node1" presStyleIdx="3" presStyleCnt="4" custScaleX="136743" custLinFactNeighborX="-35997">
        <dgm:presLayoutVars>
          <dgm:chMax val="0"/>
          <dgm:bulletEnabled val="1"/>
        </dgm:presLayoutVars>
      </dgm:prSet>
      <dgm:spPr/>
    </dgm:pt>
    <dgm:pt modelId="{FB9C7445-0FAB-4788-A165-FEB839A7E06C}" type="pres">
      <dgm:prSet presAssocID="{4C645D05-3769-4814-87A2-DF1912C434C4}" presName="negativeSpace" presStyleCnt="0"/>
      <dgm:spPr/>
    </dgm:pt>
    <dgm:pt modelId="{30A388C4-0AFC-437C-8EBF-EE06B22AD596}" type="pres">
      <dgm:prSet presAssocID="{4C645D05-3769-4814-87A2-DF1912C434C4}" presName="childText" presStyleLbl="conFgAcc1" presStyleIdx="3" presStyleCnt="4">
        <dgm:presLayoutVars>
          <dgm:bulletEnabled val="1"/>
        </dgm:presLayoutVars>
      </dgm:prSet>
      <dgm:spPr>
        <a:solidFill>
          <a:schemeClr val="accent5">
            <a:lumMod val="40000"/>
            <a:lumOff val="60000"/>
            <a:alpha val="90000"/>
          </a:schemeClr>
        </a:solidFill>
        <a:ln w="28575">
          <a:noFill/>
        </a:ln>
      </dgm:spPr>
    </dgm:pt>
  </dgm:ptLst>
  <dgm:cxnLst>
    <dgm:cxn modelId="{E7FBD302-1658-4944-B935-24FAA6D363A8}" type="presOf" srcId="{5C21DF08-2F1E-4AA7-9437-1805FE5B7FAF}" destId="{2B03E4B9-F8F9-4438-B05F-308A71241798}" srcOrd="0" destOrd="0" presId="urn:microsoft.com/office/officeart/2005/8/layout/list1"/>
    <dgm:cxn modelId="{81E20D59-E19C-483D-9F03-5EAE5B346F65}" type="presOf" srcId="{FE5DDE8F-5C28-44F0-9CAD-8B6A5E19D341}" destId="{A2FF590C-E2D6-42FE-A6CD-FAD2B3D91025}" srcOrd="0" destOrd="0" presId="urn:microsoft.com/office/officeart/2005/8/layout/list1"/>
    <dgm:cxn modelId="{C31ADD7E-F0A9-4138-B6FB-9A8AE2630A9F}" srcId="{B2EFA75F-C177-49D6-B413-DFC772CB2F32}" destId="{4C645D05-3769-4814-87A2-DF1912C434C4}" srcOrd="3" destOrd="0" parTransId="{80AA7591-64D7-43ED-A7B1-E1C55701331A}" sibTransId="{FD13F8D5-B3A7-4FF0-BA73-7E6A4482B475}"/>
    <dgm:cxn modelId="{1FA8D289-957B-4119-BF7B-8B4E5FAAC206}" srcId="{B2EFA75F-C177-49D6-B413-DFC772CB2F32}" destId="{FE5DDE8F-5C28-44F0-9CAD-8B6A5E19D341}" srcOrd="2" destOrd="0" parTransId="{540A97F7-4464-46AC-9AAC-687FD37428CA}" sibTransId="{3230B007-B09D-42AA-AF2F-D3A3F41BEC30}"/>
    <dgm:cxn modelId="{22BDCD94-55B3-44B6-BD79-7A0A0DA7F86C}" type="presOf" srcId="{576E85CF-9A1D-4819-967D-82EF3451493A}" destId="{7365350C-A88E-4501-9511-F35FD3503F39}" srcOrd="1" destOrd="0" presId="urn:microsoft.com/office/officeart/2005/8/layout/list1"/>
    <dgm:cxn modelId="{BEE0D596-601C-467C-A0D0-2253FFB68205}" type="presOf" srcId="{FE5DDE8F-5C28-44F0-9CAD-8B6A5E19D341}" destId="{0668D9C8-4FB4-4FD4-A4C5-518D9D67E051}" srcOrd="1" destOrd="0" presId="urn:microsoft.com/office/officeart/2005/8/layout/list1"/>
    <dgm:cxn modelId="{1FFF82A7-C2C9-4974-BC51-563D87031EBD}" type="presOf" srcId="{5C21DF08-2F1E-4AA7-9437-1805FE5B7FAF}" destId="{FB942A0F-B817-4ED8-BFAB-8171140F62AE}" srcOrd="1" destOrd="0" presId="urn:microsoft.com/office/officeart/2005/8/layout/list1"/>
    <dgm:cxn modelId="{6DB059BF-45B2-40D6-942C-09B609EF103A}" srcId="{B2EFA75F-C177-49D6-B413-DFC772CB2F32}" destId="{5C21DF08-2F1E-4AA7-9437-1805FE5B7FAF}" srcOrd="0" destOrd="0" parTransId="{A751193E-50ED-4D36-BDBC-390499C4681D}" sibTransId="{4AFCE072-C94F-4912-A69E-C851BAD844CB}"/>
    <dgm:cxn modelId="{70EF71C2-151E-4F7B-8B2B-6CFDA09FC28D}" type="presOf" srcId="{4C645D05-3769-4814-87A2-DF1912C434C4}" destId="{2D8D2057-D0B2-4739-99B0-35B92A5EEAC6}" srcOrd="0" destOrd="0" presId="urn:microsoft.com/office/officeart/2005/8/layout/list1"/>
    <dgm:cxn modelId="{118D4BC3-A20E-4723-8143-F76BD1A42D68}" type="presOf" srcId="{4C645D05-3769-4814-87A2-DF1912C434C4}" destId="{D00E9426-1358-4C2B-BAF8-E70EF8D4A6D3}" srcOrd="1" destOrd="0" presId="urn:microsoft.com/office/officeart/2005/8/layout/list1"/>
    <dgm:cxn modelId="{90BEDCE4-88F6-4A78-958B-D27C10D152AC}" type="presOf" srcId="{576E85CF-9A1D-4819-967D-82EF3451493A}" destId="{34D8DC10-5152-4D9B-A707-E75CB8AA3CC1}" srcOrd="0" destOrd="0" presId="urn:microsoft.com/office/officeart/2005/8/layout/list1"/>
    <dgm:cxn modelId="{D45945EC-6B7F-44EF-8586-EA0CB0387F92}" srcId="{B2EFA75F-C177-49D6-B413-DFC772CB2F32}" destId="{576E85CF-9A1D-4819-967D-82EF3451493A}" srcOrd="1" destOrd="0" parTransId="{A731DA5E-D313-431C-BD7E-AABB2B1C66A8}" sibTransId="{6D5AB2DB-2A29-454A-ABC5-029BF9AF1E1F}"/>
    <dgm:cxn modelId="{5CF5B5F4-0F37-446D-80C1-3DD5F23A9832}" type="presOf" srcId="{B2EFA75F-C177-49D6-B413-DFC772CB2F32}" destId="{505F07BF-F1F1-446B-8A8C-42DF817FAD78}" srcOrd="0" destOrd="0" presId="urn:microsoft.com/office/officeart/2005/8/layout/list1"/>
    <dgm:cxn modelId="{BE10C545-8A85-473F-B635-8F3DF0081413}" type="presParOf" srcId="{505F07BF-F1F1-446B-8A8C-42DF817FAD78}" destId="{A660176A-0D91-4049-8535-3D60DF179411}" srcOrd="0" destOrd="0" presId="urn:microsoft.com/office/officeart/2005/8/layout/list1"/>
    <dgm:cxn modelId="{B2019D09-F1EC-4160-A75B-46FF0E47E3A9}" type="presParOf" srcId="{A660176A-0D91-4049-8535-3D60DF179411}" destId="{2B03E4B9-F8F9-4438-B05F-308A71241798}" srcOrd="0" destOrd="0" presId="urn:microsoft.com/office/officeart/2005/8/layout/list1"/>
    <dgm:cxn modelId="{FFF4D894-5F25-499D-9722-DE7115E57850}" type="presParOf" srcId="{A660176A-0D91-4049-8535-3D60DF179411}" destId="{FB942A0F-B817-4ED8-BFAB-8171140F62AE}" srcOrd="1" destOrd="0" presId="urn:microsoft.com/office/officeart/2005/8/layout/list1"/>
    <dgm:cxn modelId="{B0DF3D5E-964F-4A11-82BD-AA1C21D955D1}" type="presParOf" srcId="{505F07BF-F1F1-446B-8A8C-42DF817FAD78}" destId="{DE78C866-82A6-4973-80DA-DAD729F4704E}" srcOrd="1" destOrd="0" presId="urn:microsoft.com/office/officeart/2005/8/layout/list1"/>
    <dgm:cxn modelId="{0015905E-42DE-4A81-B7CB-4B375F35D7F4}" type="presParOf" srcId="{505F07BF-F1F1-446B-8A8C-42DF817FAD78}" destId="{6E73BD52-63CC-4477-90A4-19BF32F09A1A}" srcOrd="2" destOrd="0" presId="urn:microsoft.com/office/officeart/2005/8/layout/list1"/>
    <dgm:cxn modelId="{17F0BD5E-6AE1-4EE1-8FFE-9BF98D5E0807}" type="presParOf" srcId="{505F07BF-F1F1-446B-8A8C-42DF817FAD78}" destId="{FAB1CC08-1861-414A-B135-8076E1279B8A}" srcOrd="3" destOrd="0" presId="urn:microsoft.com/office/officeart/2005/8/layout/list1"/>
    <dgm:cxn modelId="{B2A0F4DB-7C7D-4B7F-A699-DC4E12CF432D}" type="presParOf" srcId="{505F07BF-F1F1-446B-8A8C-42DF817FAD78}" destId="{13F02157-8238-4CB9-A3D4-075F13CEFA18}" srcOrd="4" destOrd="0" presId="urn:microsoft.com/office/officeart/2005/8/layout/list1"/>
    <dgm:cxn modelId="{48CD46EB-7F5F-4C5A-97F9-5B290931023C}" type="presParOf" srcId="{13F02157-8238-4CB9-A3D4-075F13CEFA18}" destId="{34D8DC10-5152-4D9B-A707-E75CB8AA3CC1}" srcOrd="0" destOrd="0" presId="urn:microsoft.com/office/officeart/2005/8/layout/list1"/>
    <dgm:cxn modelId="{2C982B23-1E0A-4D4A-A8D3-133978BE8B44}" type="presParOf" srcId="{13F02157-8238-4CB9-A3D4-075F13CEFA18}" destId="{7365350C-A88E-4501-9511-F35FD3503F39}" srcOrd="1" destOrd="0" presId="urn:microsoft.com/office/officeart/2005/8/layout/list1"/>
    <dgm:cxn modelId="{F3CAB745-5894-4769-8D3F-66CCC18625D4}" type="presParOf" srcId="{505F07BF-F1F1-446B-8A8C-42DF817FAD78}" destId="{C169754F-A7F2-4D55-9B98-0459BF54F874}" srcOrd="5" destOrd="0" presId="urn:microsoft.com/office/officeart/2005/8/layout/list1"/>
    <dgm:cxn modelId="{FA4E5968-19BA-455C-AB90-CE1E282C445D}" type="presParOf" srcId="{505F07BF-F1F1-446B-8A8C-42DF817FAD78}" destId="{DBFDE14B-27FC-4510-8073-05277EC28685}" srcOrd="6" destOrd="0" presId="urn:microsoft.com/office/officeart/2005/8/layout/list1"/>
    <dgm:cxn modelId="{69EC760C-FE93-498C-8FF1-1DFACD5770A1}" type="presParOf" srcId="{505F07BF-F1F1-446B-8A8C-42DF817FAD78}" destId="{7DE761B1-ED07-4E48-A2E0-1E537AAFF8A2}" srcOrd="7" destOrd="0" presId="urn:microsoft.com/office/officeart/2005/8/layout/list1"/>
    <dgm:cxn modelId="{9A69CD0B-FD85-43B0-A9B9-D490D79C875E}" type="presParOf" srcId="{505F07BF-F1F1-446B-8A8C-42DF817FAD78}" destId="{7136365C-3BD6-4A96-9EB0-DAB2762B9EC6}" srcOrd="8" destOrd="0" presId="urn:microsoft.com/office/officeart/2005/8/layout/list1"/>
    <dgm:cxn modelId="{39189E4E-9DD7-4085-8F16-A08E3F9C83A4}" type="presParOf" srcId="{7136365C-3BD6-4A96-9EB0-DAB2762B9EC6}" destId="{A2FF590C-E2D6-42FE-A6CD-FAD2B3D91025}" srcOrd="0" destOrd="0" presId="urn:microsoft.com/office/officeart/2005/8/layout/list1"/>
    <dgm:cxn modelId="{7F03F4D2-684F-42CC-A2E5-3E52F9BEEB05}" type="presParOf" srcId="{7136365C-3BD6-4A96-9EB0-DAB2762B9EC6}" destId="{0668D9C8-4FB4-4FD4-A4C5-518D9D67E051}" srcOrd="1" destOrd="0" presId="urn:microsoft.com/office/officeart/2005/8/layout/list1"/>
    <dgm:cxn modelId="{4D807224-D791-4AF7-9F53-306E6945AE0B}" type="presParOf" srcId="{505F07BF-F1F1-446B-8A8C-42DF817FAD78}" destId="{10CB6AE9-9863-4B70-97CF-1FA16929F5CA}" srcOrd="9" destOrd="0" presId="urn:microsoft.com/office/officeart/2005/8/layout/list1"/>
    <dgm:cxn modelId="{13D4B9E8-75F9-4CDE-90FE-1919307976A9}" type="presParOf" srcId="{505F07BF-F1F1-446B-8A8C-42DF817FAD78}" destId="{DADC43CF-BC20-4AE0-96C2-17BE50F0C4DD}" srcOrd="10" destOrd="0" presId="urn:microsoft.com/office/officeart/2005/8/layout/list1"/>
    <dgm:cxn modelId="{57226C5A-AEE2-4913-96AE-8A52CC75A8EE}" type="presParOf" srcId="{505F07BF-F1F1-446B-8A8C-42DF817FAD78}" destId="{FFBD15E3-545C-48CE-9F2C-1BE87282ECC8}" srcOrd="11" destOrd="0" presId="urn:microsoft.com/office/officeart/2005/8/layout/list1"/>
    <dgm:cxn modelId="{8013D39A-2557-4C2E-8C9D-829281D2161A}" type="presParOf" srcId="{505F07BF-F1F1-446B-8A8C-42DF817FAD78}" destId="{883F2926-6378-426B-91AD-58D565BA7CD6}" srcOrd="12" destOrd="0" presId="urn:microsoft.com/office/officeart/2005/8/layout/list1"/>
    <dgm:cxn modelId="{66E1EF25-F709-498C-8265-E2D75203776A}" type="presParOf" srcId="{883F2926-6378-426B-91AD-58D565BA7CD6}" destId="{2D8D2057-D0B2-4739-99B0-35B92A5EEAC6}" srcOrd="0" destOrd="0" presId="urn:microsoft.com/office/officeart/2005/8/layout/list1"/>
    <dgm:cxn modelId="{A49CFD3A-ABB3-4480-8B2B-152D12EB193D}" type="presParOf" srcId="{883F2926-6378-426B-91AD-58D565BA7CD6}" destId="{D00E9426-1358-4C2B-BAF8-E70EF8D4A6D3}" srcOrd="1" destOrd="0" presId="urn:microsoft.com/office/officeart/2005/8/layout/list1"/>
    <dgm:cxn modelId="{5F21FA82-E2ED-4C48-94C5-86C6469CE493}" type="presParOf" srcId="{505F07BF-F1F1-446B-8A8C-42DF817FAD78}" destId="{FB9C7445-0FAB-4788-A165-FEB839A7E06C}" srcOrd="13" destOrd="0" presId="urn:microsoft.com/office/officeart/2005/8/layout/list1"/>
    <dgm:cxn modelId="{A7FE8528-3A69-41E9-A47E-5ADA9144FD2A}" type="presParOf" srcId="{505F07BF-F1F1-446B-8A8C-42DF817FAD78}" destId="{30A388C4-0AFC-437C-8EBF-EE06B22AD596}" srcOrd="14"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6CC54A-D537-4506-8B45-EF7C262ECA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0D06C97D-418C-4923-AD77-3A937F69414D}">
      <dgm:prSet phldrT="[Text]" custT="1"/>
      <dgm:spPr>
        <a:solidFill>
          <a:srgbClr val="CEEEEA"/>
        </a:solidFill>
        <a:ln w="28575">
          <a:solidFill>
            <a:schemeClr val="accent1"/>
          </a:solidFill>
        </a:ln>
      </dgm:spPr>
      <dgm:t>
        <a:bodyPr/>
        <a:lstStyle/>
        <a:p>
          <a:pPr algn="just"/>
          <a:r>
            <a:rPr lang="en-US" sz="1900" b="1" dirty="0">
              <a:solidFill>
                <a:srgbClr val="FF0000"/>
              </a:solidFill>
              <a:latin typeface="Cambria" panose="02040503050406030204" pitchFamily="18" charset="0"/>
              <a:ea typeface="Cambria" panose="02040503050406030204" pitchFamily="18" charset="0"/>
            </a:rPr>
            <a:t>Nominate two nodal persons </a:t>
          </a:r>
          <a:r>
            <a:rPr lang="en-US" sz="1900" dirty="0">
              <a:solidFill>
                <a:schemeClr val="tx1"/>
              </a:solidFill>
              <a:latin typeface="Cambria" panose="02040503050406030204" pitchFamily="18" charset="0"/>
              <a:ea typeface="Cambria" panose="02040503050406030204" pitchFamily="18" charset="0"/>
            </a:rPr>
            <a:t>to supervise and coordinate. One of these nodal officers should be State Project Director of </a:t>
          </a:r>
          <a:r>
            <a:rPr lang="en-US" sz="1900" dirty="0" err="1">
              <a:solidFill>
                <a:schemeClr val="tx1"/>
              </a:solidFill>
              <a:latin typeface="Cambria" panose="02040503050406030204" pitchFamily="18" charset="0"/>
              <a:ea typeface="Cambria" panose="02040503050406030204" pitchFamily="18" charset="0"/>
            </a:rPr>
            <a:t>Samagra</a:t>
          </a:r>
          <a:r>
            <a:rPr lang="en-US" sz="1900" dirty="0">
              <a:solidFill>
                <a:schemeClr val="tx1"/>
              </a:solidFill>
              <a:latin typeface="Cambria" panose="02040503050406030204" pitchFamily="18" charset="0"/>
              <a:ea typeface="Cambria" panose="02040503050406030204" pitchFamily="18" charset="0"/>
            </a:rPr>
            <a:t> </a:t>
          </a:r>
          <a:r>
            <a:rPr lang="en-US" sz="1900" dirty="0" err="1">
              <a:solidFill>
                <a:schemeClr val="tx1"/>
              </a:solidFill>
              <a:latin typeface="Cambria" panose="02040503050406030204" pitchFamily="18" charset="0"/>
              <a:ea typeface="Cambria" panose="02040503050406030204" pitchFamily="18" charset="0"/>
            </a:rPr>
            <a:t>Shiksha</a:t>
          </a:r>
          <a:r>
            <a:rPr lang="en-US" sz="1900" dirty="0">
              <a:solidFill>
                <a:schemeClr val="tx1"/>
              </a:solidFill>
              <a:latin typeface="Cambria" panose="02040503050406030204" pitchFamily="18" charset="0"/>
              <a:ea typeface="Cambria" panose="02040503050406030204" pitchFamily="18" charset="0"/>
            </a:rPr>
            <a:t> and other may be Director SCERT. </a:t>
          </a:r>
          <a:endParaRPr lang="en-IN" sz="1900" dirty="0">
            <a:solidFill>
              <a:schemeClr val="tx1"/>
            </a:solidFill>
          </a:endParaRPr>
        </a:p>
      </dgm:t>
    </dgm:pt>
    <dgm:pt modelId="{FAB1A422-5777-4E18-AE24-A4990CF00195}" type="parTrans" cxnId="{DDD2D12C-A663-4BEB-9411-5DEDE7EEA7D3}">
      <dgm:prSet/>
      <dgm:spPr/>
      <dgm:t>
        <a:bodyPr/>
        <a:lstStyle/>
        <a:p>
          <a:endParaRPr lang="en-IN"/>
        </a:p>
      </dgm:t>
    </dgm:pt>
    <dgm:pt modelId="{B2D52F88-A78D-4898-849D-B2CF1BEFC06F}" type="sibTrans" cxnId="{DDD2D12C-A663-4BEB-9411-5DEDE7EEA7D3}">
      <dgm:prSet/>
      <dgm:spPr/>
      <dgm:t>
        <a:bodyPr/>
        <a:lstStyle/>
        <a:p>
          <a:endParaRPr lang="en-IN"/>
        </a:p>
      </dgm:t>
    </dgm:pt>
    <dgm:pt modelId="{E462FD57-4E12-4508-A51C-92C518FC9EF3}">
      <dgm:prSet phldrT="[Text]" custT="1"/>
      <dgm:spPr>
        <a:solidFill>
          <a:srgbClr val="CEEEEA"/>
        </a:solidFill>
        <a:ln w="28575">
          <a:solidFill>
            <a:schemeClr val="accent1"/>
          </a:solidFill>
        </a:ln>
      </dgm:spPr>
      <dgm:t>
        <a:bodyPr/>
        <a:lstStyle/>
        <a:p>
          <a:pPr algn="just"/>
          <a:r>
            <a:rPr lang="en-US" sz="1900" dirty="0">
              <a:solidFill>
                <a:schemeClr val="tx1"/>
              </a:solidFill>
              <a:latin typeface="Cambria" panose="02040503050406030204" pitchFamily="18" charset="0"/>
              <a:ea typeface="Cambria" panose="02040503050406030204" pitchFamily="18" charset="0"/>
            </a:rPr>
            <a:t>For Teacher training conducted at block level</a:t>
          </a:r>
          <a:r>
            <a:rPr lang="en-US" sz="1900" dirty="0">
              <a:solidFill>
                <a:srgbClr val="FF0000"/>
              </a:solidFill>
              <a:latin typeface="Cambria" panose="02040503050406030204" pitchFamily="18" charset="0"/>
              <a:ea typeface="Cambria" panose="02040503050406030204" pitchFamily="18" charset="0"/>
            </a:rPr>
            <a:t>, </a:t>
          </a:r>
          <a:r>
            <a:rPr lang="en-US" sz="1900" b="1" dirty="0">
              <a:solidFill>
                <a:srgbClr val="FF0000"/>
              </a:solidFill>
              <a:latin typeface="Cambria" panose="02040503050406030204" pitchFamily="18" charset="0"/>
              <a:ea typeface="Cambria" panose="02040503050406030204" pitchFamily="18" charset="0"/>
            </a:rPr>
            <a:t>Block Education Officers </a:t>
          </a:r>
          <a:r>
            <a:rPr lang="en-US" sz="1900" dirty="0">
              <a:solidFill>
                <a:srgbClr val="FF0000"/>
              </a:solidFill>
              <a:latin typeface="Cambria" panose="02040503050406030204" pitchFamily="18" charset="0"/>
              <a:ea typeface="Cambria" panose="02040503050406030204" pitchFamily="18" charset="0"/>
            </a:rPr>
            <a:t>may be appointed </a:t>
          </a:r>
          <a:r>
            <a:rPr lang="en-US" sz="1900" b="1" dirty="0">
              <a:solidFill>
                <a:srgbClr val="FF0000"/>
              </a:solidFill>
              <a:latin typeface="Cambria" panose="02040503050406030204" pitchFamily="18" charset="0"/>
              <a:ea typeface="Cambria" panose="02040503050406030204" pitchFamily="18" charset="0"/>
            </a:rPr>
            <a:t>as nodal officers</a:t>
          </a:r>
          <a:r>
            <a:rPr lang="en-US" sz="1900" dirty="0">
              <a:solidFill>
                <a:schemeClr val="tx1"/>
              </a:solidFill>
              <a:latin typeface="Cambria" panose="02040503050406030204" pitchFamily="18" charset="0"/>
              <a:ea typeface="Cambria" panose="02040503050406030204" pitchFamily="18" charset="0"/>
            </a:rPr>
            <a:t>.</a:t>
          </a:r>
          <a:endParaRPr lang="en-IN" sz="1900" dirty="0">
            <a:solidFill>
              <a:schemeClr val="tx1"/>
            </a:solidFill>
          </a:endParaRPr>
        </a:p>
      </dgm:t>
    </dgm:pt>
    <dgm:pt modelId="{49D3F692-8527-46F6-96F0-90A9BA8D9D5A}" type="parTrans" cxnId="{EDCB411F-38C8-412C-AA69-91AAE13498FC}">
      <dgm:prSet/>
      <dgm:spPr/>
      <dgm:t>
        <a:bodyPr/>
        <a:lstStyle/>
        <a:p>
          <a:endParaRPr lang="en-IN"/>
        </a:p>
      </dgm:t>
    </dgm:pt>
    <dgm:pt modelId="{C43ACAE6-355B-4295-AAB3-4AA6817D3B23}" type="sibTrans" cxnId="{EDCB411F-38C8-412C-AA69-91AAE13498FC}">
      <dgm:prSet/>
      <dgm:spPr/>
      <dgm:t>
        <a:bodyPr/>
        <a:lstStyle/>
        <a:p>
          <a:endParaRPr lang="en-IN"/>
        </a:p>
      </dgm:t>
    </dgm:pt>
    <dgm:pt modelId="{B8AB6CF1-E4C7-45D6-9334-F72AA9C57960}">
      <dgm:prSet phldrT="[Text]" custT="1"/>
      <dgm:spPr>
        <a:solidFill>
          <a:srgbClr val="CEEEEA"/>
        </a:solidFill>
        <a:ln w="28575">
          <a:solidFill>
            <a:schemeClr val="accent1"/>
          </a:solidFill>
        </a:ln>
      </dgm:spPr>
      <dgm:t>
        <a:bodyPr/>
        <a:lstStyle/>
        <a:p>
          <a:pPr algn="just"/>
          <a:r>
            <a:rPr lang="en-US" sz="1900" b="1" dirty="0">
              <a:solidFill>
                <a:srgbClr val="FF0000"/>
              </a:solidFill>
              <a:latin typeface="Cambria" panose="02040503050406030204" pitchFamily="18" charset="0"/>
              <a:ea typeface="Cambria" panose="02040503050406030204" pitchFamily="18" charset="0"/>
            </a:rPr>
            <a:t>Identify Key Resource Persons and State Resource Person of NIEPA </a:t>
          </a:r>
          <a:r>
            <a:rPr lang="en-US" sz="1900" dirty="0">
              <a:solidFill>
                <a:schemeClr val="tx1"/>
              </a:solidFill>
              <a:latin typeface="Cambria" panose="02040503050406030204" pitchFamily="18" charset="0"/>
              <a:ea typeface="Cambria" panose="02040503050406030204" pitchFamily="18" charset="0"/>
            </a:rPr>
            <a:t>(HMs/Principals who have undergone leadership training from NIEPA).</a:t>
          </a:r>
          <a:endParaRPr lang="en-IN" sz="1900" dirty="0">
            <a:solidFill>
              <a:schemeClr val="tx1"/>
            </a:solidFill>
          </a:endParaRPr>
        </a:p>
      </dgm:t>
    </dgm:pt>
    <dgm:pt modelId="{C8E2420B-0F57-4C90-A049-45E79F36B022}" type="parTrans" cxnId="{164C1AE8-11C7-4705-A8E7-09BF3A067EAD}">
      <dgm:prSet/>
      <dgm:spPr/>
      <dgm:t>
        <a:bodyPr/>
        <a:lstStyle/>
        <a:p>
          <a:endParaRPr lang="en-IN"/>
        </a:p>
      </dgm:t>
    </dgm:pt>
    <dgm:pt modelId="{8610C686-5C5C-4EAC-B0CE-C55EF3CF67F9}" type="sibTrans" cxnId="{164C1AE8-11C7-4705-A8E7-09BF3A067EAD}">
      <dgm:prSet/>
      <dgm:spPr/>
      <dgm:t>
        <a:bodyPr/>
        <a:lstStyle/>
        <a:p>
          <a:endParaRPr lang="en-IN"/>
        </a:p>
      </dgm:t>
    </dgm:pt>
    <dgm:pt modelId="{6DC423CC-70A1-41E0-9FDE-20BD89BCFBD4}">
      <dgm:prSet phldrT="[Text]" custT="1"/>
      <dgm:spPr>
        <a:solidFill>
          <a:srgbClr val="CEEEEA"/>
        </a:solidFill>
        <a:ln w="28575">
          <a:solidFill>
            <a:schemeClr val="accent1"/>
          </a:solidFill>
        </a:ln>
      </dgm:spPr>
      <dgm:t>
        <a:bodyPr/>
        <a:lstStyle/>
        <a:p>
          <a:pPr algn="just"/>
          <a:r>
            <a:rPr lang="en-US" sz="1900" b="1" dirty="0">
              <a:solidFill>
                <a:srgbClr val="FF0000"/>
              </a:solidFill>
              <a:latin typeface="Cambria" panose="02040503050406030204" pitchFamily="18" charset="0"/>
              <a:ea typeface="Cambria" panose="02040503050406030204" pitchFamily="18" charset="0"/>
            </a:rPr>
            <a:t>Identify venues for KRP training with at least five spacious rooms at State headquarters. </a:t>
          </a:r>
          <a:r>
            <a:rPr lang="en-US" sz="1900" dirty="0">
              <a:solidFill>
                <a:schemeClr val="tx1"/>
              </a:solidFill>
              <a:latin typeface="Cambria" panose="02040503050406030204" pitchFamily="18" charset="0"/>
              <a:ea typeface="Cambria" panose="02040503050406030204" pitchFamily="18" charset="0"/>
            </a:rPr>
            <a:t>The venue should also be equipped with audio visual facilities, art and other training materials such as, flip chart, crayons, etc. Minimum two computers with internet facilities should also be available at the training venues </a:t>
          </a:r>
          <a:endParaRPr lang="en-IN" sz="1900" dirty="0">
            <a:solidFill>
              <a:schemeClr val="tx1"/>
            </a:solidFill>
          </a:endParaRPr>
        </a:p>
      </dgm:t>
    </dgm:pt>
    <dgm:pt modelId="{F5E59729-E7A1-478D-9D8B-DB170F0F8F50}" type="parTrans" cxnId="{07201FAE-A247-43B7-924F-9C8C5E40A0DC}">
      <dgm:prSet/>
      <dgm:spPr/>
      <dgm:t>
        <a:bodyPr/>
        <a:lstStyle/>
        <a:p>
          <a:endParaRPr lang="en-IN"/>
        </a:p>
      </dgm:t>
    </dgm:pt>
    <dgm:pt modelId="{CE8D08AC-A952-40A0-9E93-E1002534D97A}" type="sibTrans" cxnId="{07201FAE-A247-43B7-924F-9C8C5E40A0DC}">
      <dgm:prSet/>
      <dgm:spPr/>
      <dgm:t>
        <a:bodyPr/>
        <a:lstStyle/>
        <a:p>
          <a:endParaRPr lang="en-IN"/>
        </a:p>
      </dgm:t>
    </dgm:pt>
    <dgm:pt modelId="{B4B9381E-8B7B-47C0-95A9-A9EFE787C948}">
      <dgm:prSet phldrT="[Text]" custT="1"/>
      <dgm:spPr>
        <a:solidFill>
          <a:srgbClr val="CEEEEA"/>
        </a:solidFill>
        <a:ln w="28575">
          <a:solidFill>
            <a:schemeClr val="accent1"/>
          </a:solidFill>
        </a:ln>
      </dgm:spPr>
      <dgm:t>
        <a:bodyPr/>
        <a:lstStyle/>
        <a:p>
          <a:pPr algn="just"/>
          <a:r>
            <a:rPr lang="en-US" sz="1900" b="1" dirty="0">
              <a:solidFill>
                <a:srgbClr val="FF0000"/>
              </a:solidFill>
              <a:latin typeface="Cambria" panose="02040503050406030204" pitchFamily="18" charset="0"/>
              <a:ea typeface="Cambria" panose="02040503050406030204" pitchFamily="18" charset="0"/>
            </a:rPr>
            <a:t>Arrange for translation and printing of training modules </a:t>
          </a:r>
          <a:r>
            <a:rPr lang="en-US" sz="1900" dirty="0">
              <a:solidFill>
                <a:schemeClr val="tx1"/>
              </a:solidFill>
              <a:latin typeface="Cambria" panose="02040503050406030204" pitchFamily="18" charset="0"/>
              <a:ea typeface="Cambria" panose="02040503050406030204" pitchFamily="18" charset="0"/>
            </a:rPr>
            <a:t>in regional languages. Funds for printing of modules have already been approved in the PAB meetings.</a:t>
          </a:r>
          <a:endParaRPr lang="en-IN" sz="1900" dirty="0">
            <a:solidFill>
              <a:schemeClr val="tx1"/>
            </a:solidFill>
          </a:endParaRPr>
        </a:p>
      </dgm:t>
    </dgm:pt>
    <dgm:pt modelId="{9C36C530-5627-4463-884D-F931BFF80918}" type="parTrans" cxnId="{A2C22769-2378-406E-9F45-82B0BA23CA9A}">
      <dgm:prSet/>
      <dgm:spPr/>
      <dgm:t>
        <a:bodyPr/>
        <a:lstStyle/>
        <a:p>
          <a:endParaRPr lang="en-IN"/>
        </a:p>
      </dgm:t>
    </dgm:pt>
    <dgm:pt modelId="{66477024-9CCC-45E0-AFFE-355424B510E6}" type="sibTrans" cxnId="{A2C22769-2378-406E-9F45-82B0BA23CA9A}">
      <dgm:prSet/>
      <dgm:spPr/>
      <dgm:t>
        <a:bodyPr/>
        <a:lstStyle/>
        <a:p>
          <a:endParaRPr lang="en-IN"/>
        </a:p>
      </dgm:t>
    </dgm:pt>
    <dgm:pt modelId="{EE21C37F-FA31-4CC6-ACF9-879CDA6F1F3B}">
      <dgm:prSet custT="1"/>
      <dgm:spPr>
        <a:solidFill>
          <a:srgbClr val="CEEEEA"/>
        </a:solidFill>
        <a:ln w="28575">
          <a:solidFill>
            <a:schemeClr val="accent1"/>
          </a:solidFill>
        </a:ln>
      </dgm:spPr>
      <dgm:t>
        <a:bodyPr/>
        <a:lstStyle/>
        <a:p>
          <a:pPr algn="just"/>
          <a:r>
            <a:rPr lang="en-US" sz="1900" dirty="0">
              <a:solidFill>
                <a:schemeClr val="tx1"/>
              </a:solidFill>
              <a:latin typeface="Cambria" panose="02040503050406030204" pitchFamily="18" charset="0"/>
              <a:ea typeface="Cambria" panose="02040503050406030204" pitchFamily="18" charset="0"/>
            </a:rPr>
            <a:t>NISHTHA Web Portal (</a:t>
          </a:r>
          <a:r>
            <a:rPr lang="en-US" sz="1900" u="sng" dirty="0">
              <a:solidFill>
                <a:schemeClr val="tx1"/>
              </a:solidFill>
              <a:latin typeface="Cambria" panose="02040503050406030204" pitchFamily="18" charset="0"/>
              <a:ea typeface="Cambria" panose="02040503050406030204" pitchFamily="18" charset="0"/>
              <a:hlinkClick xmlns:r="http://schemas.openxmlformats.org/officeDocument/2006/relationships" r:id="rId1"/>
            </a:rPr>
            <a:t>https://itpd.ncert.gov.in/</a:t>
          </a:r>
          <a:r>
            <a:rPr lang="en-US" sz="1900" dirty="0">
              <a:solidFill>
                <a:schemeClr val="tx1"/>
              </a:solidFill>
              <a:latin typeface="Cambria" panose="02040503050406030204" pitchFamily="18" charset="0"/>
              <a:ea typeface="Cambria" panose="02040503050406030204" pitchFamily="18" charset="0"/>
            </a:rPr>
            <a:t>) created for the online monitoring and support of the programme. </a:t>
          </a:r>
          <a:r>
            <a:rPr lang="en-US" sz="1900" b="1" dirty="0">
              <a:solidFill>
                <a:srgbClr val="FF0000"/>
              </a:solidFill>
              <a:latin typeface="Cambria" panose="02040503050406030204" pitchFamily="18" charset="0"/>
              <a:ea typeface="Cambria" panose="02040503050406030204" pitchFamily="18" charset="0"/>
            </a:rPr>
            <a:t>A nodal person with technical expertise may be nominated </a:t>
          </a:r>
          <a:r>
            <a:rPr lang="en-US" sz="1900" dirty="0">
              <a:solidFill>
                <a:schemeClr val="tx1"/>
              </a:solidFill>
              <a:latin typeface="Cambria" panose="02040503050406030204" pitchFamily="18" charset="0"/>
              <a:ea typeface="Cambria" panose="02040503050406030204" pitchFamily="18" charset="0"/>
            </a:rPr>
            <a:t>for managing the activities related to the portal, e.g., data based attendance, testing, participation in online forum, etc. </a:t>
          </a:r>
          <a:endParaRPr lang="en-IN" sz="1900" dirty="0">
            <a:solidFill>
              <a:schemeClr val="tx1"/>
            </a:solidFill>
          </a:endParaRPr>
        </a:p>
      </dgm:t>
    </dgm:pt>
    <dgm:pt modelId="{92CC42EC-FA9B-4FBB-8BDC-5AFA4F328DAC}" type="parTrans" cxnId="{F24CAE62-213D-471B-AEE6-D4228ED77B34}">
      <dgm:prSet/>
      <dgm:spPr/>
      <dgm:t>
        <a:bodyPr/>
        <a:lstStyle/>
        <a:p>
          <a:endParaRPr lang="en-IN"/>
        </a:p>
      </dgm:t>
    </dgm:pt>
    <dgm:pt modelId="{57022B7C-F891-464D-AF51-1E446C84AAF6}" type="sibTrans" cxnId="{F24CAE62-213D-471B-AEE6-D4228ED77B34}">
      <dgm:prSet/>
      <dgm:spPr/>
      <dgm:t>
        <a:bodyPr/>
        <a:lstStyle/>
        <a:p>
          <a:endParaRPr lang="en-IN"/>
        </a:p>
      </dgm:t>
    </dgm:pt>
    <dgm:pt modelId="{1207C1B9-0036-4731-844F-2A9BE8EFE0BD}">
      <dgm:prSet custT="1"/>
      <dgm:spPr>
        <a:solidFill>
          <a:srgbClr val="CEEEEA"/>
        </a:solidFill>
        <a:ln w="28575">
          <a:solidFill>
            <a:schemeClr val="accent1"/>
          </a:solidFill>
        </a:ln>
      </dgm:spPr>
      <dgm:t>
        <a:bodyPr/>
        <a:lstStyle/>
        <a:p>
          <a:pPr algn="just"/>
          <a:r>
            <a:rPr lang="en-IN" sz="1900" dirty="0">
              <a:solidFill>
                <a:schemeClr val="tx1"/>
              </a:solidFill>
              <a:latin typeface="Cambria" panose="02040503050406030204" pitchFamily="18" charset="0"/>
              <a:ea typeface="Cambria" panose="02040503050406030204" pitchFamily="18" charset="0"/>
            </a:rPr>
            <a:t>States and UTs are also required to </a:t>
          </a:r>
          <a:r>
            <a:rPr lang="en-IN" sz="1900" dirty="0">
              <a:solidFill>
                <a:srgbClr val="FF0000"/>
              </a:solidFill>
              <a:latin typeface="Cambria" panose="02040503050406030204" pitchFamily="18" charset="0"/>
              <a:ea typeface="Cambria" panose="02040503050406030204" pitchFamily="18" charset="0"/>
            </a:rPr>
            <a:t>prepared teachers training plan to ensure completion in a time bound manner</a:t>
          </a:r>
        </a:p>
      </dgm:t>
    </dgm:pt>
    <dgm:pt modelId="{5C6618E4-545C-4EFB-848E-145FABDCF1A4}" type="parTrans" cxnId="{2E75662E-7F64-4B15-B736-23E9542B1CCE}">
      <dgm:prSet/>
      <dgm:spPr/>
      <dgm:t>
        <a:bodyPr/>
        <a:lstStyle/>
        <a:p>
          <a:endParaRPr lang="en-IN"/>
        </a:p>
      </dgm:t>
    </dgm:pt>
    <dgm:pt modelId="{82D92F1E-3EAA-4A4A-807B-69F460198233}" type="sibTrans" cxnId="{2E75662E-7F64-4B15-B736-23E9542B1CCE}">
      <dgm:prSet/>
      <dgm:spPr/>
      <dgm:t>
        <a:bodyPr/>
        <a:lstStyle/>
        <a:p>
          <a:endParaRPr lang="en-IN"/>
        </a:p>
      </dgm:t>
    </dgm:pt>
    <dgm:pt modelId="{54AAB35A-5256-4994-AB45-7C17752946A7}" type="pres">
      <dgm:prSet presAssocID="{226CC54A-D537-4506-8B45-EF7C262ECA21}" presName="linear" presStyleCnt="0">
        <dgm:presLayoutVars>
          <dgm:animLvl val="lvl"/>
          <dgm:resizeHandles val="exact"/>
        </dgm:presLayoutVars>
      </dgm:prSet>
      <dgm:spPr/>
    </dgm:pt>
    <dgm:pt modelId="{5E21520F-89D7-48C7-8F03-29724E7781B0}" type="pres">
      <dgm:prSet presAssocID="{0D06C97D-418C-4923-AD77-3A937F69414D}" presName="parentText" presStyleLbl="node1" presStyleIdx="0" presStyleCnt="7">
        <dgm:presLayoutVars>
          <dgm:chMax val="0"/>
          <dgm:bulletEnabled val="1"/>
        </dgm:presLayoutVars>
      </dgm:prSet>
      <dgm:spPr/>
    </dgm:pt>
    <dgm:pt modelId="{6F3DD71B-D723-42DF-B0DE-95E61DF33F29}" type="pres">
      <dgm:prSet presAssocID="{B2D52F88-A78D-4898-849D-B2CF1BEFC06F}" presName="spacer" presStyleCnt="0"/>
      <dgm:spPr/>
    </dgm:pt>
    <dgm:pt modelId="{8A3315AE-8060-40BA-913F-D52C228FC0C6}" type="pres">
      <dgm:prSet presAssocID="{E462FD57-4E12-4508-A51C-92C518FC9EF3}" presName="parentText" presStyleLbl="node1" presStyleIdx="1" presStyleCnt="7">
        <dgm:presLayoutVars>
          <dgm:chMax val="0"/>
          <dgm:bulletEnabled val="1"/>
        </dgm:presLayoutVars>
      </dgm:prSet>
      <dgm:spPr/>
    </dgm:pt>
    <dgm:pt modelId="{D1DE1C0A-2D1B-4A6B-8BF4-3232E0428D85}" type="pres">
      <dgm:prSet presAssocID="{C43ACAE6-355B-4295-AAB3-4AA6817D3B23}" presName="spacer" presStyleCnt="0"/>
      <dgm:spPr/>
    </dgm:pt>
    <dgm:pt modelId="{D851B215-37D1-44B6-BFF9-5F58523ABE4A}" type="pres">
      <dgm:prSet presAssocID="{B8AB6CF1-E4C7-45D6-9334-F72AA9C57960}" presName="parentText" presStyleLbl="node1" presStyleIdx="2" presStyleCnt="7">
        <dgm:presLayoutVars>
          <dgm:chMax val="0"/>
          <dgm:bulletEnabled val="1"/>
        </dgm:presLayoutVars>
      </dgm:prSet>
      <dgm:spPr/>
    </dgm:pt>
    <dgm:pt modelId="{25255999-A392-4362-B908-9681500EBEFC}" type="pres">
      <dgm:prSet presAssocID="{8610C686-5C5C-4EAC-B0CE-C55EF3CF67F9}" presName="spacer" presStyleCnt="0"/>
      <dgm:spPr/>
    </dgm:pt>
    <dgm:pt modelId="{5CD109EE-06EE-4863-8733-5AA9DF45B563}" type="pres">
      <dgm:prSet presAssocID="{6DC423CC-70A1-41E0-9FDE-20BD89BCFBD4}" presName="parentText" presStyleLbl="node1" presStyleIdx="3" presStyleCnt="7">
        <dgm:presLayoutVars>
          <dgm:chMax val="0"/>
          <dgm:bulletEnabled val="1"/>
        </dgm:presLayoutVars>
      </dgm:prSet>
      <dgm:spPr/>
    </dgm:pt>
    <dgm:pt modelId="{4CD41F90-E91B-43C3-AC51-375DE8FE8F2A}" type="pres">
      <dgm:prSet presAssocID="{CE8D08AC-A952-40A0-9E93-E1002534D97A}" presName="spacer" presStyleCnt="0"/>
      <dgm:spPr/>
    </dgm:pt>
    <dgm:pt modelId="{A0C3F424-11EF-40BB-A97D-3FF711DD5610}" type="pres">
      <dgm:prSet presAssocID="{B4B9381E-8B7B-47C0-95A9-A9EFE787C948}" presName="parentText" presStyleLbl="node1" presStyleIdx="4" presStyleCnt="7">
        <dgm:presLayoutVars>
          <dgm:chMax val="0"/>
          <dgm:bulletEnabled val="1"/>
        </dgm:presLayoutVars>
      </dgm:prSet>
      <dgm:spPr/>
    </dgm:pt>
    <dgm:pt modelId="{BC9C6F8D-5EE5-44FE-B708-5BDC9089957D}" type="pres">
      <dgm:prSet presAssocID="{66477024-9CCC-45E0-AFFE-355424B510E6}" presName="spacer" presStyleCnt="0"/>
      <dgm:spPr/>
    </dgm:pt>
    <dgm:pt modelId="{5D04D5F5-4A57-42E0-B10B-B17209724709}" type="pres">
      <dgm:prSet presAssocID="{EE21C37F-FA31-4CC6-ACF9-879CDA6F1F3B}" presName="parentText" presStyleLbl="node1" presStyleIdx="5" presStyleCnt="7">
        <dgm:presLayoutVars>
          <dgm:chMax val="0"/>
          <dgm:bulletEnabled val="1"/>
        </dgm:presLayoutVars>
      </dgm:prSet>
      <dgm:spPr/>
    </dgm:pt>
    <dgm:pt modelId="{F5720C32-DA48-4C28-8CF1-BBC0FB5F60E0}" type="pres">
      <dgm:prSet presAssocID="{57022B7C-F891-464D-AF51-1E446C84AAF6}" presName="spacer" presStyleCnt="0"/>
      <dgm:spPr/>
    </dgm:pt>
    <dgm:pt modelId="{72E9FED0-BA0C-4BEC-B315-AE2C7461BCC9}" type="pres">
      <dgm:prSet presAssocID="{1207C1B9-0036-4731-844F-2A9BE8EFE0BD}" presName="parentText" presStyleLbl="node1" presStyleIdx="6" presStyleCnt="7">
        <dgm:presLayoutVars>
          <dgm:chMax val="0"/>
          <dgm:bulletEnabled val="1"/>
        </dgm:presLayoutVars>
      </dgm:prSet>
      <dgm:spPr/>
    </dgm:pt>
  </dgm:ptLst>
  <dgm:cxnLst>
    <dgm:cxn modelId="{EDCB411F-38C8-412C-AA69-91AAE13498FC}" srcId="{226CC54A-D537-4506-8B45-EF7C262ECA21}" destId="{E462FD57-4E12-4508-A51C-92C518FC9EF3}" srcOrd="1" destOrd="0" parTransId="{49D3F692-8527-46F6-96F0-90A9BA8D9D5A}" sibTransId="{C43ACAE6-355B-4295-AAB3-4AA6817D3B23}"/>
    <dgm:cxn modelId="{DDD2D12C-A663-4BEB-9411-5DEDE7EEA7D3}" srcId="{226CC54A-D537-4506-8B45-EF7C262ECA21}" destId="{0D06C97D-418C-4923-AD77-3A937F69414D}" srcOrd="0" destOrd="0" parTransId="{FAB1A422-5777-4E18-AE24-A4990CF00195}" sibTransId="{B2D52F88-A78D-4898-849D-B2CF1BEFC06F}"/>
    <dgm:cxn modelId="{2E75662E-7F64-4B15-B736-23E9542B1CCE}" srcId="{226CC54A-D537-4506-8B45-EF7C262ECA21}" destId="{1207C1B9-0036-4731-844F-2A9BE8EFE0BD}" srcOrd="6" destOrd="0" parTransId="{5C6618E4-545C-4EFB-848E-145FABDCF1A4}" sibTransId="{82D92F1E-3EAA-4A4A-807B-69F460198233}"/>
    <dgm:cxn modelId="{5EA2B75F-7BF3-4F2D-BE69-D5ADB3AC2C3A}" type="presOf" srcId="{E462FD57-4E12-4508-A51C-92C518FC9EF3}" destId="{8A3315AE-8060-40BA-913F-D52C228FC0C6}" srcOrd="0" destOrd="0" presId="urn:microsoft.com/office/officeart/2005/8/layout/vList2"/>
    <dgm:cxn modelId="{F24CAE62-213D-471B-AEE6-D4228ED77B34}" srcId="{226CC54A-D537-4506-8B45-EF7C262ECA21}" destId="{EE21C37F-FA31-4CC6-ACF9-879CDA6F1F3B}" srcOrd="5" destOrd="0" parTransId="{92CC42EC-FA9B-4FBB-8BDC-5AFA4F328DAC}" sibTransId="{57022B7C-F891-464D-AF51-1E446C84AAF6}"/>
    <dgm:cxn modelId="{30F6F044-3B10-4942-B56F-237EC8078365}" type="presOf" srcId="{0D06C97D-418C-4923-AD77-3A937F69414D}" destId="{5E21520F-89D7-48C7-8F03-29724E7781B0}" srcOrd="0" destOrd="0" presId="urn:microsoft.com/office/officeart/2005/8/layout/vList2"/>
    <dgm:cxn modelId="{A2C22769-2378-406E-9F45-82B0BA23CA9A}" srcId="{226CC54A-D537-4506-8B45-EF7C262ECA21}" destId="{B4B9381E-8B7B-47C0-95A9-A9EFE787C948}" srcOrd="4" destOrd="0" parTransId="{9C36C530-5627-4463-884D-F931BFF80918}" sibTransId="{66477024-9CCC-45E0-AFFE-355424B510E6}"/>
    <dgm:cxn modelId="{FF736769-740E-42A8-939F-B531E138C4E0}" type="presOf" srcId="{226CC54A-D537-4506-8B45-EF7C262ECA21}" destId="{54AAB35A-5256-4994-AB45-7C17752946A7}" srcOrd="0" destOrd="0" presId="urn:microsoft.com/office/officeart/2005/8/layout/vList2"/>
    <dgm:cxn modelId="{8C775F7B-AFE7-400F-815D-EAA80E6BCE1D}" type="presOf" srcId="{EE21C37F-FA31-4CC6-ACF9-879CDA6F1F3B}" destId="{5D04D5F5-4A57-42E0-B10B-B17209724709}" srcOrd="0" destOrd="0" presId="urn:microsoft.com/office/officeart/2005/8/layout/vList2"/>
    <dgm:cxn modelId="{5C8A2980-8506-40CD-BAAB-E2487CD41DFC}" type="presOf" srcId="{B4B9381E-8B7B-47C0-95A9-A9EFE787C948}" destId="{A0C3F424-11EF-40BB-A97D-3FF711DD5610}" srcOrd="0" destOrd="0" presId="urn:microsoft.com/office/officeart/2005/8/layout/vList2"/>
    <dgm:cxn modelId="{F7952A87-8540-46C5-9E5A-E50F5E335B65}" type="presOf" srcId="{6DC423CC-70A1-41E0-9FDE-20BD89BCFBD4}" destId="{5CD109EE-06EE-4863-8733-5AA9DF45B563}" srcOrd="0" destOrd="0" presId="urn:microsoft.com/office/officeart/2005/8/layout/vList2"/>
    <dgm:cxn modelId="{07201FAE-A247-43B7-924F-9C8C5E40A0DC}" srcId="{226CC54A-D537-4506-8B45-EF7C262ECA21}" destId="{6DC423CC-70A1-41E0-9FDE-20BD89BCFBD4}" srcOrd="3" destOrd="0" parTransId="{F5E59729-E7A1-478D-9D8B-DB170F0F8F50}" sibTransId="{CE8D08AC-A952-40A0-9E93-E1002534D97A}"/>
    <dgm:cxn modelId="{47DD11B6-DBCA-4641-9E72-5FF58F2C797A}" type="presOf" srcId="{B8AB6CF1-E4C7-45D6-9334-F72AA9C57960}" destId="{D851B215-37D1-44B6-BFF9-5F58523ABE4A}" srcOrd="0" destOrd="0" presId="urn:microsoft.com/office/officeart/2005/8/layout/vList2"/>
    <dgm:cxn modelId="{5704CBD6-0BFA-4E9C-BA1D-293C823CF68F}" type="presOf" srcId="{1207C1B9-0036-4731-844F-2A9BE8EFE0BD}" destId="{72E9FED0-BA0C-4BEC-B315-AE2C7461BCC9}" srcOrd="0" destOrd="0" presId="urn:microsoft.com/office/officeart/2005/8/layout/vList2"/>
    <dgm:cxn modelId="{164C1AE8-11C7-4705-A8E7-09BF3A067EAD}" srcId="{226CC54A-D537-4506-8B45-EF7C262ECA21}" destId="{B8AB6CF1-E4C7-45D6-9334-F72AA9C57960}" srcOrd="2" destOrd="0" parTransId="{C8E2420B-0F57-4C90-A049-45E79F36B022}" sibTransId="{8610C686-5C5C-4EAC-B0CE-C55EF3CF67F9}"/>
    <dgm:cxn modelId="{E80051BC-4816-4900-8DD5-84472D0C8CB5}" type="presParOf" srcId="{54AAB35A-5256-4994-AB45-7C17752946A7}" destId="{5E21520F-89D7-48C7-8F03-29724E7781B0}" srcOrd="0" destOrd="0" presId="urn:microsoft.com/office/officeart/2005/8/layout/vList2"/>
    <dgm:cxn modelId="{20D50849-74C8-4777-B316-83060935830D}" type="presParOf" srcId="{54AAB35A-5256-4994-AB45-7C17752946A7}" destId="{6F3DD71B-D723-42DF-B0DE-95E61DF33F29}" srcOrd="1" destOrd="0" presId="urn:microsoft.com/office/officeart/2005/8/layout/vList2"/>
    <dgm:cxn modelId="{C3FCCF96-37EF-4492-9FA2-D6C6C2A52F7B}" type="presParOf" srcId="{54AAB35A-5256-4994-AB45-7C17752946A7}" destId="{8A3315AE-8060-40BA-913F-D52C228FC0C6}" srcOrd="2" destOrd="0" presId="urn:microsoft.com/office/officeart/2005/8/layout/vList2"/>
    <dgm:cxn modelId="{BDCDCCCE-71DD-4DC2-9666-68B655529874}" type="presParOf" srcId="{54AAB35A-5256-4994-AB45-7C17752946A7}" destId="{D1DE1C0A-2D1B-4A6B-8BF4-3232E0428D85}" srcOrd="3" destOrd="0" presId="urn:microsoft.com/office/officeart/2005/8/layout/vList2"/>
    <dgm:cxn modelId="{BCF3512C-38BF-4A84-8280-5DADE5DD3F7A}" type="presParOf" srcId="{54AAB35A-5256-4994-AB45-7C17752946A7}" destId="{D851B215-37D1-44B6-BFF9-5F58523ABE4A}" srcOrd="4" destOrd="0" presId="urn:microsoft.com/office/officeart/2005/8/layout/vList2"/>
    <dgm:cxn modelId="{362C70F6-372E-4418-B705-D5264AEF599B}" type="presParOf" srcId="{54AAB35A-5256-4994-AB45-7C17752946A7}" destId="{25255999-A392-4362-B908-9681500EBEFC}" srcOrd="5" destOrd="0" presId="urn:microsoft.com/office/officeart/2005/8/layout/vList2"/>
    <dgm:cxn modelId="{B123632D-28D2-4D0D-9D8C-62735D350504}" type="presParOf" srcId="{54AAB35A-5256-4994-AB45-7C17752946A7}" destId="{5CD109EE-06EE-4863-8733-5AA9DF45B563}" srcOrd="6" destOrd="0" presId="urn:microsoft.com/office/officeart/2005/8/layout/vList2"/>
    <dgm:cxn modelId="{36E85E88-7277-43E2-A6F5-9891E9E123DF}" type="presParOf" srcId="{54AAB35A-5256-4994-AB45-7C17752946A7}" destId="{4CD41F90-E91B-43C3-AC51-375DE8FE8F2A}" srcOrd="7" destOrd="0" presId="urn:microsoft.com/office/officeart/2005/8/layout/vList2"/>
    <dgm:cxn modelId="{7825BE78-DE5F-4B0C-8B0F-77D76320A2EE}" type="presParOf" srcId="{54AAB35A-5256-4994-AB45-7C17752946A7}" destId="{A0C3F424-11EF-40BB-A97D-3FF711DD5610}" srcOrd="8" destOrd="0" presId="urn:microsoft.com/office/officeart/2005/8/layout/vList2"/>
    <dgm:cxn modelId="{84F563B1-166A-4807-9603-1B610245EDCD}" type="presParOf" srcId="{54AAB35A-5256-4994-AB45-7C17752946A7}" destId="{BC9C6F8D-5EE5-44FE-B708-5BDC9089957D}" srcOrd="9" destOrd="0" presId="urn:microsoft.com/office/officeart/2005/8/layout/vList2"/>
    <dgm:cxn modelId="{762F9314-8BE2-41E2-A82D-F98B0727AA0F}" type="presParOf" srcId="{54AAB35A-5256-4994-AB45-7C17752946A7}" destId="{5D04D5F5-4A57-42E0-B10B-B17209724709}" srcOrd="10" destOrd="0" presId="urn:microsoft.com/office/officeart/2005/8/layout/vList2"/>
    <dgm:cxn modelId="{C63C9A22-BBD7-4B47-B471-0166D1720DE9}" type="presParOf" srcId="{54AAB35A-5256-4994-AB45-7C17752946A7}" destId="{F5720C32-DA48-4C28-8CF1-BBC0FB5F60E0}" srcOrd="11" destOrd="0" presId="urn:microsoft.com/office/officeart/2005/8/layout/vList2"/>
    <dgm:cxn modelId="{B1358A3D-EA59-494C-87AE-A4BF434D44C5}" type="presParOf" srcId="{54AAB35A-5256-4994-AB45-7C17752946A7}" destId="{72E9FED0-BA0C-4BEC-B315-AE2C7461BCC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EFA75F-C177-49D6-B413-DFC772CB2F3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IN"/>
        </a:p>
      </dgm:t>
    </dgm:pt>
    <dgm:pt modelId="{5C21DF08-2F1E-4AA7-9437-1805FE5B7FAF}">
      <dgm:prSet phldrT="[Text]" custT="1"/>
      <dgm:spPr>
        <a:solidFill>
          <a:schemeClr val="accent5">
            <a:lumMod val="20000"/>
            <a:lumOff val="80000"/>
          </a:schemeClr>
        </a:solidFill>
      </dgm:spPr>
      <dgm:t>
        <a:bodyPr/>
        <a:lstStyle/>
        <a:p>
          <a:pPr algn="just"/>
          <a:r>
            <a:rPr lang="en-US" sz="2000" dirty="0">
              <a:solidFill>
                <a:schemeClr val="tx1"/>
              </a:solidFill>
              <a:latin typeface="Cambria" panose="02040503050406030204" pitchFamily="18" charset="0"/>
              <a:ea typeface="Cambria" panose="02040503050406030204" pitchFamily="18" charset="0"/>
            </a:rPr>
            <a:t>Nodal officers should have continuous dialogue with NCERT and also take responsibility of responding to any communications from NCERT related to the conduct of training program. </a:t>
          </a:r>
          <a:endParaRPr lang="en-IN" sz="2000" dirty="0">
            <a:solidFill>
              <a:schemeClr val="tx1"/>
            </a:solidFill>
          </a:endParaRPr>
        </a:p>
      </dgm:t>
    </dgm:pt>
    <dgm:pt modelId="{A751193E-50ED-4D36-BDBC-390499C4681D}" type="parTrans" cxnId="{6DB059BF-45B2-40D6-942C-09B609EF103A}">
      <dgm:prSet/>
      <dgm:spPr/>
      <dgm:t>
        <a:bodyPr/>
        <a:lstStyle/>
        <a:p>
          <a:endParaRPr lang="en-IN"/>
        </a:p>
      </dgm:t>
    </dgm:pt>
    <dgm:pt modelId="{4AFCE072-C94F-4912-A69E-C851BAD844CB}" type="sibTrans" cxnId="{6DB059BF-45B2-40D6-942C-09B609EF103A}">
      <dgm:prSet/>
      <dgm:spPr>
        <a:solidFill>
          <a:srgbClr val="FF0000">
            <a:alpha val="90000"/>
          </a:srgbClr>
        </a:solidFill>
      </dgm:spPr>
      <dgm:t>
        <a:bodyPr/>
        <a:lstStyle/>
        <a:p>
          <a:endParaRPr lang="en-IN"/>
        </a:p>
      </dgm:t>
    </dgm:pt>
    <dgm:pt modelId="{FE5DDE8F-5C28-44F0-9CAD-8B6A5E19D341}">
      <dgm:prSet phldrT="[Text]" custT="1"/>
      <dgm:spPr>
        <a:solidFill>
          <a:schemeClr val="accent5">
            <a:lumMod val="20000"/>
            <a:lumOff val="80000"/>
          </a:schemeClr>
        </a:solidFill>
      </dgm:spPr>
      <dgm:t>
        <a:bodyPr/>
        <a:lstStyle/>
        <a:p>
          <a:pPr algn="just"/>
          <a:r>
            <a:rPr lang="en-US" sz="1900" dirty="0">
              <a:solidFill>
                <a:schemeClr val="tx1"/>
              </a:solidFill>
              <a:latin typeface="Cambria" panose="02040503050406030204" pitchFamily="18" charset="0"/>
              <a:ea typeface="Cambria" panose="02040503050406030204" pitchFamily="18" charset="0"/>
            </a:rPr>
            <a:t>Nodal Officer responsible for managing the MIS on integrated teacher training at the State level, with the help of technical staff and also dissemination of modules among KRPs, Teachers, School Heads and Key Functionaries.</a:t>
          </a:r>
          <a:endParaRPr lang="en-IN" sz="1900" dirty="0">
            <a:solidFill>
              <a:schemeClr val="tx1"/>
            </a:solidFill>
            <a:latin typeface="Cambria" panose="02040503050406030204" pitchFamily="18" charset="0"/>
            <a:ea typeface="Cambria" panose="02040503050406030204" pitchFamily="18" charset="0"/>
          </a:endParaRPr>
        </a:p>
      </dgm:t>
    </dgm:pt>
    <dgm:pt modelId="{540A97F7-4464-46AC-9AAC-687FD37428CA}" type="parTrans" cxnId="{1FA8D289-957B-4119-BF7B-8B4E5FAAC206}">
      <dgm:prSet/>
      <dgm:spPr/>
      <dgm:t>
        <a:bodyPr/>
        <a:lstStyle/>
        <a:p>
          <a:endParaRPr lang="en-IN"/>
        </a:p>
      </dgm:t>
    </dgm:pt>
    <dgm:pt modelId="{3230B007-B09D-42AA-AF2F-D3A3F41BEC30}" type="sibTrans" cxnId="{1FA8D289-957B-4119-BF7B-8B4E5FAAC206}">
      <dgm:prSet/>
      <dgm:spPr>
        <a:solidFill>
          <a:srgbClr val="FF0000">
            <a:alpha val="90000"/>
          </a:srgbClr>
        </a:solidFill>
      </dgm:spPr>
      <dgm:t>
        <a:bodyPr/>
        <a:lstStyle/>
        <a:p>
          <a:endParaRPr lang="en-IN"/>
        </a:p>
      </dgm:t>
    </dgm:pt>
    <dgm:pt modelId="{576E85CF-9A1D-4819-967D-82EF3451493A}">
      <dgm:prSet custT="1"/>
      <dgm:spPr>
        <a:solidFill>
          <a:schemeClr val="accent5">
            <a:lumMod val="20000"/>
            <a:lumOff val="80000"/>
          </a:schemeClr>
        </a:solidFill>
      </dgm:spPr>
      <dgm:t>
        <a:bodyPr/>
        <a:lstStyle/>
        <a:p>
          <a:pPr algn="just"/>
          <a:r>
            <a:rPr lang="en-US" sz="2000" dirty="0">
              <a:solidFill>
                <a:schemeClr val="tx1"/>
              </a:solidFill>
              <a:latin typeface="Cambria" panose="02040503050406030204" pitchFamily="18" charset="0"/>
              <a:ea typeface="Cambria" panose="02040503050406030204" pitchFamily="18" charset="0"/>
            </a:rPr>
            <a:t>Nodal officers responsible for getting the modules translated in the regional languages being used in the State and UT. </a:t>
          </a:r>
          <a:endParaRPr lang="en-IN" sz="2000" dirty="0">
            <a:solidFill>
              <a:schemeClr val="tx1"/>
            </a:solidFill>
            <a:latin typeface="Cambria" panose="02040503050406030204" pitchFamily="18" charset="0"/>
            <a:ea typeface="Cambria" panose="02040503050406030204" pitchFamily="18" charset="0"/>
          </a:endParaRPr>
        </a:p>
      </dgm:t>
    </dgm:pt>
    <dgm:pt modelId="{A731DA5E-D313-431C-BD7E-AABB2B1C66A8}" type="parTrans" cxnId="{D45945EC-6B7F-44EF-8586-EA0CB0387F92}">
      <dgm:prSet/>
      <dgm:spPr/>
      <dgm:t>
        <a:bodyPr/>
        <a:lstStyle/>
        <a:p>
          <a:endParaRPr lang="en-IN"/>
        </a:p>
      </dgm:t>
    </dgm:pt>
    <dgm:pt modelId="{6D5AB2DB-2A29-454A-ABC5-029BF9AF1E1F}" type="sibTrans" cxnId="{D45945EC-6B7F-44EF-8586-EA0CB0387F92}">
      <dgm:prSet/>
      <dgm:spPr>
        <a:solidFill>
          <a:srgbClr val="FF0000">
            <a:alpha val="90000"/>
          </a:srgbClr>
        </a:solidFill>
      </dgm:spPr>
      <dgm:t>
        <a:bodyPr/>
        <a:lstStyle/>
        <a:p>
          <a:endParaRPr lang="en-IN"/>
        </a:p>
      </dgm:t>
    </dgm:pt>
    <dgm:pt modelId="{4C645D05-3769-4814-87A2-DF1912C434C4}">
      <dgm:prSet phldrT="[Text]" custT="1"/>
      <dgm:spPr>
        <a:solidFill>
          <a:schemeClr val="accent5">
            <a:lumMod val="20000"/>
            <a:lumOff val="80000"/>
          </a:schemeClr>
        </a:solidFill>
      </dgm:spPr>
      <dgm:t>
        <a:bodyPr/>
        <a:lstStyle/>
        <a:p>
          <a:pPr algn="just"/>
          <a:r>
            <a:rPr lang="en-US" sz="2000" dirty="0">
              <a:solidFill>
                <a:schemeClr val="tx1"/>
              </a:solidFill>
              <a:latin typeface="Cambria" panose="02040503050406030204" pitchFamily="18" charset="0"/>
              <a:ea typeface="Cambria" panose="02040503050406030204" pitchFamily="18" charset="0"/>
            </a:rPr>
            <a:t>Nodal Officer responsible for monitoring of the training programmes at all the stages i.e., up to the block level.</a:t>
          </a:r>
          <a:endParaRPr lang="en-IN" sz="2000" dirty="0">
            <a:solidFill>
              <a:schemeClr val="tx1"/>
            </a:solidFill>
            <a:latin typeface="Cambria" panose="02040503050406030204" pitchFamily="18" charset="0"/>
            <a:ea typeface="Cambria" panose="02040503050406030204" pitchFamily="18" charset="0"/>
          </a:endParaRPr>
        </a:p>
      </dgm:t>
    </dgm:pt>
    <dgm:pt modelId="{80AA7591-64D7-43ED-A7B1-E1C55701331A}" type="parTrans" cxnId="{C31ADD7E-F0A9-4138-B6FB-9A8AE2630A9F}">
      <dgm:prSet/>
      <dgm:spPr/>
      <dgm:t>
        <a:bodyPr/>
        <a:lstStyle/>
        <a:p>
          <a:endParaRPr lang="en-IN"/>
        </a:p>
      </dgm:t>
    </dgm:pt>
    <dgm:pt modelId="{FD13F8D5-B3A7-4FF0-BA73-7E6A4482B475}" type="sibTrans" cxnId="{C31ADD7E-F0A9-4138-B6FB-9A8AE2630A9F}">
      <dgm:prSet/>
      <dgm:spPr/>
      <dgm:t>
        <a:bodyPr/>
        <a:lstStyle/>
        <a:p>
          <a:endParaRPr lang="en-IN"/>
        </a:p>
      </dgm:t>
    </dgm:pt>
    <dgm:pt modelId="{2E9F349F-E69C-43EB-BC13-0CD49C11DEF1}" type="pres">
      <dgm:prSet presAssocID="{B2EFA75F-C177-49D6-B413-DFC772CB2F32}" presName="outerComposite" presStyleCnt="0">
        <dgm:presLayoutVars>
          <dgm:chMax val="5"/>
          <dgm:dir/>
          <dgm:resizeHandles val="exact"/>
        </dgm:presLayoutVars>
      </dgm:prSet>
      <dgm:spPr/>
    </dgm:pt>
    <dgm:pt modelId="{D385756A-77AB-48D7-B594-50356D7C6BA8}" type="pres">
      <dgm:prSet presAssocID="{B2EFA75F-C177-49D6-B413-DFC772CB2F32}" presName="dummyMaxCanvas" presStyleCnt="0">
        <dgm:presLayoutVars/>
      </dgm:prSet>
      <dgm:spPr/>
    </dgm:pt>
    <dgm:pt modelId="{097B6277-DE19-4272-A0BE-9C57E443CD98}" type="pres">
      <dgm:prSet presAssocID="{B2EFA75F-C177-49D6-B413-DFC772CB2F32}" presName="FourNodes_1" presStyleLbl="node1" presStyleIdx="0" presStyleCnt="4" custLinFactNeighborY="2814">
        <dgm:presLayoutVars>
          <dgm:bulletEnabled val="1"/>
        </dgm:presLayoutVars>
      </dgm:prSet>
      <dgm:spPr/>
    </dgm:pt>
    <dgm:pt modelId="{112EEAB7-DA0C-45C2-9BC9-1287D313EC69}" type="pres">
      <dgm:prSet presAssocID="{B2EFA75F-C177-49D6-B413-DFC772CB2F32}" presName="FourNodes_2" presStyleLbl="node1" presStyleIdx="1" presStyleCnt="4">
        <dgm:presLayoutVars>
          <dgm:bulletEnabled val="1"/>
        </dgm:presLayoutVars>
      </dgm:prSet>
      <dgm:spPr/>
    </dgm:pt>
    <dgm:pt modelId="{6C8E262B-48CC-45AC-8A20-581CFA2DF3F0}" type="pres">
      <dgm:prSet presAssocID="{B2EFA75F-C177-49D6-B413-DFC772CB2F32}" presName="FourNodes_3" presStyleLbl="node1" presStyleIdx="2" presStyleCnt="4">
        <dgm:presLayoutVars>
          <dgm:bulletEnabled val="1"/>
        </dgm:presLayoutVars>
      </dgm:prSet>
      <dgm:spPr/>
    </dgm:pt>
    <dgm:pt modelId="{E06D52A5-1C0B-4420-BB13-B4F4DF67CE22}" type="pres">
      <dgm:prSet presAssocID="{B2EFA75F-C177-49D6-B413-DFC772CB2F32}" presName="FourNodes_4" presStyleLbl="node1" presStyleIdx="3" presStyleCnt="4">
        <dgm:presLayoutVars>
          <dgm:bulletEnabled val="1"/>
        </dgm:presLayoutVars>
      </dgm:prSet>
      <dgm:spPr/>
    </dgm:pt>
    <dgm:pt modelId="{67B4826D-9F16-4747-B65B-FAAEC7B1C337}" type="pres">
      <dgm:prSet presAssocID="{B2EFA75F-C177-49D6-B413-DFC772CB2F32}" presName="FourConn_1-2" presStyleLbl="fgAccFollowNode1" presStyleIdx="0" presStyleCnt="3">
        <dgm:presLayoutVars>
          <dgm:bulletEnabled val="1"/>
        </dgm:presLayoutVars>
      </dgm:prSet>
      <dgm:spPr/>
    </dgm:pt>
    <dgm:pt modelId="{709CEEEA-1A1C-4133-8C9A-8131BE31256E}" type="pres">
      <dgm:prSet presAssocID="{B2EFA75F-C177-49D6-B413-DFC772CB2F32}" presName="FourConn_2-3" presStyleLbl="fgAccFollowNode1" presStyleIdx="1" presStyleCnt="3">
        <dgm:presLayoutVars>
          <dgm:bulletEnabled val="1"/>
        </dgm:presLayoutVars>
      </dgm:prSet>
      <dgm:spPr/>
    </dgm:pt>
    <dgm:pt modelId="{D0040978-4BC8-435D-ABF5-1B80A6235544}" type="pres">
      <dgm:prSet presAssocID="{B2EFA75F-C177-49D6-B413-DFC772CB2F32}" presName="FourConn_3-4" presStyleLbl="fgAccFollowNode1" presStyleIdx="2" presStyleCnt="3">
        <dgm:presLayoutVars>
          <dgm:bulletEnabled val="1"/>
        </dgm:presLayoutVars>
      </dgm:prSet>
      <dgm:spPr/>
    </dgm:pt>
    <dgm:pt modelId="{E302122A-F3BB-4799-BD16-61C1D942E352}" type="pres">
      <dgm:prSet presAssocID="{B2EFA75F-C177-49D6-B413-DFC772CB2F32}" presName="FourNodes_1_text" presStyleLbl="node1" presStyleIdx="3" presStyleCnt="4">
        <dgm:presLayoutVars>
          <dgm:bulletEnabled val="1"/>
        </dgm:presLayoutVars>
      </dgm:prSet>
      <dgm:spPr/>
    </dgm:pt>
    <dgm:pt modelId="{6D223653-57C9-436D-9E02-6F8FB54C665D}" type="pres">
      <dgm:prSet presAssocID="{B2EFA75F-C177-49D6-B413-DFC772CB2F32}" presName="FourNodes_2_text" presStyleLbl="node1" presStyleIdx="3" presStyleCnt="4">
        <dgm:presLayoutVars>
          <dgm:bulletEnabled val="1"/>
        </dgm:presLayoutVars>
      </dgm:prSet>
      <dgm:spPr/>
    </dgm:pt>
    <dgm:pt modelId="{9DF259B4-5149-4446-AFF2-4190F67D5422}" type="pres">
      <dgm:prSet presAssocID="{B2EFA75F-C177-49D6-B413-DFC772CB2F32}" presName="FourNodes_3_text" presStyleLbl="node1" presStyleIdx="3" presStyleCnt="4">
        <dgm:presLayoutVars>
          <dgm:bulletEnabled val="1"/>
        </dgm:presLayoutVars>
      </dgm:prSet>
      <dgm:spPr/>
    </dgm:pt>
    <dgm:pt modelId="{9F6C77B9-F870-481B-AA0E-0A9FF58227EC}" type="pres">
      <dgm:prSet presAssocID="{B2EFA75F-C177-49D6-B413-DFC772CB2F32}" presName="FourNodes_4_text" presStyleLbl="node1" presStyleIdx="3" presStyleCnt="4">
        <dgm:presLayoutVars>
          <dgm:bulletEnabled val="1"/>
        </dgm:presLayoutVars>
      </dgm:prSet>
      <dgm:spPr/>
    </dgm:pt>
  </dgm:ptLst>
  <dgm:cxnLst>
    <dgm:cxn modelId="{C12B9202-866F-4E39-8216-0D572D43BCBE}" type="presOf" srcId="{4C645D05-3769-4814-87A2-DF1912C434C4}" destId="{9F6C77B9-F870-481B-AA0E-0A9FF58227EC}" srcOrd="1" destOrd="0" presId="urn:microsoft.com/office/officeart/2005/8/layout/vProcess5"/>
    <dgm:cxn modelId="{43845E1B-2E5F-4BB8-87A2-247CB985976E}" type="presOf" srcId="{576E85CF-9A1D-4819-967D-82EF3451493A}" destId="{6D223653-57C9-436D-9E02-6F8FB54C665D}" srcOrd="1" destOrd="0" presId="urn:microsoft.com/office/officeart/2005/8/layout/vProcess5"/>
    <dgm:cxn modelId="{DB871C37-918D-4907-8052-3AFE4D6F0105}" type="presOf" srcId="{FE5DDE8F-5C28-44F0-9CAD-8B6A5E19D341}" destId="{6C8E262B-48CC-45AC-8A20-581CFA2DF3F0}" srcOrd="0" destOrd="0" presId="urn:microsoft.com/office/officeart/2005/8/layout/vProcess5"/>
    <dgm:cxn modelId="{1078DC3A-8E70-4AFD-A19C-0FC8923D1594}" type="presOf" srcId="{576E85CF-9A1D-4819-967D-82EF3451493A}" destId="{112EEAB7-DA0C-45C2-9BC9-1287D313EC69}" srcOrd="0" destOrd="0" presId="urn:microsoft.com/office/officeart/2005/8/layout/vProcess5"/>
    <dgm:cxn modelId="{0908F16A-FFAE-4618-A122-5E5A2789A83A}" type="presOf" srcId="{3230B007-B09D-42AA-AF2F-D3A3F41BEC30}" destId="{D0040978-4BC8-435D-ABF5-1B80A6235544}" srcOrd="0" destOrd="0" presId="urn:microsoft.com/office/officeart/2005/8/layout/vProcess5"/>
    <dgm:cxn modelId="{738A0950-D5EA-4A95-A284-A34E6A8F5A91}" type="presOf" srcId="{5C21DF08-2F1E-4AA7-9437-1805FE5B7FAF}" destId="{097B6277-DE19-4272-A0BE-9C57E443CD98}" srcOrd="0" destOrd="0" presId="urn:microsoft.com/office/officeart/2005/8/layout/vProcess5"/>
    <dgm:cxn modelId="{AF560E71-894D-4812-8C44-593331B96378}" type="presOf" srcId="{5C21DF08-2F1E-4AA7-9437-1805FE5B7FAF}" destId="{E302122A-F3BB-4799-BD16-61C1D942E352}" srcOrd="1" destOrd="0" presId="urn:microsoft.com/office/officeart/2005/8/layout/vProcess5"/>
    <dgm:cxn modelId="{C31ADD7E-F0A9-4138-B6FB-9A8AE2630A9F}" srcId="{B2EFA75F-C177-49D6-B413-DFC772CB2F32}" destId="{4C645D05-3769-4814-87A2-DF1912C434C4}" srcOrd="3" destOrd="0" parTransId="{80AA7591-64D7-43ED-A7B1-E1C55701331A}" sibTransId="{FD13F8D5-B3A7-4FF0-BA73-7E6A4482B475}"/>
    <dgm:cxn modelId="{1FA8D289-957B-4119-BF7B-8B4E5FAAC206}" srcId="{B2EFA75F-C177-49D6-B413-DFC772CB2F32}" destId="{FE5DDE8F-5C28-44F0-9CAD-8B6A5E19D341}" srcOrd="2" destOrd="0" parTransId="{540A97F7-4464-46AC-9AAC-687FD37428CA}" sibTransId="{3230B007-B09D-42AA-AF2F-D3A3F41BEC30}"/>
    <dgm:cxn modelId="{AD7945A1-6C3A-4D6B-BD62-B4BD59A4B073}" type="presOf" srcId="{FE5DDE8F-5C28-44F0-9CAD-8B6A5E19D341}" destId="{9DF259B4-5149-4446-AFF2-4190F67D5422}" srcOrd="1" destOrd="0" presId="urn:microsoft.com/office/officeart/2005/8/layout/vProcess5"/>
    <dgm:cxn modelId="{BD76D0BA-BC35-4815-809F-B3356932B31A}" type="presOf" srcId="{4C645D05-3769-4814-87A2-DF1912C434C4}" destId="{E06D52A5-1C0B-4420-BB13-B4F4DF67CE22}" srcOrd="0" destOrd="0" presId="urn:microsoft.com/office/officeart/2005/8/layout/vProcess5"/>
    <dgm:cxn modelId="{6DB059BF-45B2-40D6-942C-09B609EF103A}" srcId="{B2EFA75F-C177-49D6-B413-DFC772CB2F32}" destId="{5C21DF08-2F1E-4AA7-9437-1805FE5B7FAF}" srcOrd="0" destOrd="0" parTransId="{A751193E-50ED-4D36-BDBC-390499C4681D}" sibTransId="{4AFCE072-C94F-4912-A69E-C851BAD844CB}"/>
    <dgm:cxn modelId="{5F6866C7-B955-456D-B676-CDBE9D6B98A8}" type="presOf" srcId="{6D5AB2DB-2A29-454A-ABC5-029BF9AF1E1F}" destId="{709CEEEA-1A1C-4133-8C9A-8131BE31256E}" srcOrd="0" destOrd="0" presId="urn:microsoft.com/office/officeart/2005/8/layout/vProcess5"/>
    <dgm:cxn modelId="{5F18B1D5-50CD-41DF-A3B9-2F95D0EAA7F2}" type="presOf" srcId="{B2EFA75F-C177-49D6-B413-DFC772CB2F32}" destId="{2E9F349F-E69C-43EB-BC13-0CD49C11DEF1}" srcOrd="0" destOrd="0" presId="urn:microsoft.com/office/officeart/2005/8/layout/vProcess5"/>
    <dgm:cxn modelId="{ABA632E3-09BD-412F-AD50-227B1F9C9148}" type="presOf" srcId="{4AFCE072-C94F-4912-A69E-C851BAD844CB}" destId="{67B4826D-9F16-4747-B65B-FAAEC7B1C337}" srcOrd="0" destOrd="0" presId="urn:microsoft.com/office/officeart/2005/8/layout/vProcess5"/>
    <dgm:cxn modelId="{D45945EC-6B7F-44EF-8586-EA0CB0387F92}" srcId="{B2EFA75F-C177-49D6-B413-DFC772CB2F32}" destId="{576E85CF-9A1D-4819-967D-82EF3451493A}" srcOrd="1" destOrd="0" parTransId="{A731DA5E-D313-431C-BD7E-AABB2B1C66A8}" sibTransId="{6D5AB2DB-2A29-454A-ABC5-029BF9AF1E1F}"/>
    <dgm:cxn modelId="{BBEA128F-06DC-419B-993E-65AA9426E30C}" type="presParOf" srcId="{2E9F349F-E69C-43EB-BC13-0CD49C11DEF1}" destId="{D385756A-77AB-48D7-B594-50356D7C6BA8}" srcOrd="0" destOrd="0" presId="urn:microsoft.com/office/officeart/2005/8/layout/vProcess5"/>
    <dgm:cxn modelId="{E232FD60-8BE2-4F3D-95E4-CA51ABE8FA47}" type="presParOf" srcId="{2E9F349F-E69C-43EB-BC13-0CD49C11DEF1}" destId="{097B6277-DE19-4272-A0BE-9C57E443CD98}" srcOrd="1" destOrd="0" presId="urn:microsoft.com/office/officeart/2005/8/layout/vProcess5"/>
    <dgm:cxn modelId="{3B4E8C50-449A-4A05-A9CC-B38A605D0631}" type="presParOf" srcId="{2E9F349F-E69C-43EB-BC13-0CD49C11DEF1}" destId="{112EEAB7-DA0C-45C2-9BC9-1287D313EC69}" srcOrd="2" destOrd="0" presId="urn:microsoft.com/office/officeart/2005/8/layout/vProcess5"/>
    <dgm:cxn modelId="{CF72CBA6-7D56-4B4C-9400-7E7483317403}" type="presParOf" srcId="{2E9F349F-E69C-43EB-BC13-0CD49C11DEF1}" destId="{6C8E262B-48CC-45AC-8A20-581CFA2DF3F0}" srcOrd="3" destOrd="0" presId="urn:microsoft.com/office/officeart/2005/8/layout/vProcess5"/>
    <dgm:cxn modelId="{21CD64CD-1AB1-4823-82CA-E168CA80FB80}" type="presParOf" srcId="{2E9F349F-E69C-43EB-BC13-0CD49C11DEF1}" destId="{E06D52A5-1C0B-4420-BB13-B4F4DF67CE22}" srcOrd="4" destOrd="0" presId="urn:microsoft.com/office/officeart/2005/8/layout/vProcess5"/>
    <dgm:cxn modelId="{CB8CF06E-68C6-4F15-95B4-C2A1ED9E6F6F}" type="presParOf" srcId="{2E9F349F-E69C-43EB-BC13-0CD49C11DEF1}" destId="{67B4826D-9F16-4747-B65B-FAAEC7B1C337}" srcOrd="5" destOrd="0" presId="urn:microsoft.com/office/officeart/2005/8/layout/vProcess5"/>
    <dgm:cxn modelId="{D7607E8A-0AEB-4B8B-AD9D-E98D90C814BB}" type="presParOf" srcId="{2E9F349F-E69C-43EB-BC13-0CD49C11DEF1}" destId="{709CEEEA-1A1C-4133-8C9A-8131BE31256E}" srcOrd="6" destOrd="0" presId="urn:microsoft.com/office/officeart/2005/8/layout/vProcess5"/>
    <dgm:cxn modelId="{581429BD-5845-4574-8AA7-884FC7CFCA7A}" type="presParOf" srcId="{2E9F349F-E69C-43EB-BC13-0CD49C11DEF1}" destId="{D0040978-4BC8-435D-ABF5-1B80A6235544}" srcOrd="7" destOrd="0" presId="urn:microsoft.com/office/officeart/2005/8/layout/vProcess5"/>
    <dgm:cxn modelId="{0EE57D4C-F6E4-4866-8A59-FDD3EC7C2DDF}" type="presParOf" srcId="{2E9F349F-E69C-43EB-BC13-0CD49C11DEF1}" destId="{E302122A-F3BB-4799-BD16-61C1D942E352}" srcOrd="8" destOrd="0" presId="urn:microsoft.com/office/officeart/2005/8/layout/vProcess5"/>
    <dgm:cxn modelId="{265E2DBA-D491-4493-9D71-331D81900238}" type="presParOf" srcId="{2E9F349F-E69C-43EB-BC13-0CD49C11DEF1}" destId="{6D223653-57C9-436D-9E02-6F8FB54C665D}" srcOrd="9" destOrd="0" presId="urn:microsoft.com/office/officeart/2005/8/layout/vProcess5"/>
    <dgm:cxn modelId="{E7986FD5-C778-45F3-86D6-243C9A5A06C4}" type="presParOf" srcId="{2E9F349F-E69C-43EB-BC13-0CD49C11DEF1}" destId="{9DF259B4-5149-4446-AFF2-4190F67D5422}" srcOrd="10" destOrd="0" presId="urn:microsoft.com/office/officeart/2005/8/layout/vProcess5"/>
    <dgm:cxn modelId="{AFC6406D-64F2-4225-A41D-8A6DC716AA77}" type="presParOf" srcId="{2E9F349F-E69C-43EB-BC13-0CD49C11DEF1}" destId="{9F6C77B9-F870-481B-AA0E-0A9FF58227E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FFE34D-1545-463D-98A6-322E2E0A93A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3CFE3279-8AF3-412A-A5AE-593FC0FBAA56}">
      <dgm:prSet phldrT="[Text]" custT="1"/>
      <dgm:spPr>
        <a:solidFill>
          <a:schemeClr val="accent6">
            <a:lumMod val="60000"/>
            <a:lumOff val="40000"/>
          </a:schemeClr>
        </a:solidFill>
        <a:ln w="28575">
          <a:solidFill>
            <a:schemeClr val="accent6">
              <a:lumMod val="75000"/>
            </a:schemeClr>
          </a:solidFill>
        </a:ln>
      </dgm:spPr>
      <dgm:t>
        <a:bodyPr/>
        <a:lstStyle/>
        <a:p>
          <a:r>
            <a:rPr lang="en-US" sz="2100" dirty="0">
              <a:solidFill>
                <a:schemeClr val="tx1"/>
              </a:solidFill>
              <a:latin typeface="Cambria" panose="02040503050406030204" pitchFamily="18" charset="0"/>
              <a:ea typeface="Cambria" panose="02040503050406030204" pitchFamily="18" charset="0"/>
            </a:rPr>
            <a:t>States and UTs will </a:t>
          </a:r>
          <a:r>
            <a:rPr lang="en-US" sz="2100" dirty="0">
              <a:solidFill>
                <a:srgbClr val="FF0000"/>
              </a:solidFill>
              <a:latin typeface="Cambria" panose="02040503050406030204" pitchFamily="18" charset="0"/>
              <a:ea typeface="Cambria" panose="02040503050406030204" pitchFamily="18" charset="0"/>
            </a:rPr>
            <a:t>nominate two nodal persons to supervise and coordinate </a:t>
          </a:r>
          <a:r>
            <a:rPr lang="en-US" sz="2100" dirty="0">
              <a:solidFill>
                <a:schemeClr val="tx1"/>
              </a:solidFill>
              <a:latin typeface="Cambria" panose="02040503050406030204" pitchFamily="18" charset="0"/>
              <a:ea typeface="Cambria" panose="02040503050406030204" pitchFamily="18" charset="0"/>
            </a:rPr>
            <a:t>this program i.e., State Project Director of </a:t>
          </a:r>
          <a:r>
            <a:rPr lang="en-US" sz="2100" dirty="0" err="1">
              <a:solidFill>
                <a:schemeClr val="tx1"/>
              </a:solidFill>
              <a:latin typeface="Cambria" panose="02040503050406030204" pitchFamily="18" charset="0"/>
              <a:ea typeface="Cambria" panose="02040503050406030204" pitchFamily="18" charset="0"/>
            </a:rPr>
            <a:t>Samagra</a:t>
          </a:r>
          <a:r>
            <a:rPr lang="en-US" sz="2100" dirty="0">
              <a:solidFill>
                <a:schemeClr val="tx1"/>
              </a:solidFill>
              <a:latin typeface="Cambria" panose="02040503050406030204" pitchFamily="18" charset="0"/>
              <a:ea typeface="Cambria" panose="02040503050406030204" pitchFamily="18" charset="0"/>
            </a:rPr>
            <a:t> </a:t>
          </a:r>
          <a:r>
            <a:rPr lang="en-US" sz="2100" dirty="0" err="1">
              <a:solidFill>
                <a:schemeClr val="tx1"/>
              </a:solidFill>
              <a:latin typeface="Cambria" panose="02040503050406030204" pitchFamily="18" charset="0"/>
              <a:ea typeface="Cambria" panose="02040503050406030204" pitchFamily="18" charset="0"/>
            </a:rPr>
            <a:t>Shiksha</a:t>
          </a:r>
          <a:r>
            <a:rPr lang="en-US" sz="2100" dirty="0">
              <a:solidFill>
                <a:schemeClr val="tx1"/>
              </a:solidFill>
              <a:latin typeface="Cambria" panose="02040503050406030204" pitchFamily="18" charset="0"/>
              <a:ea typeface="Cambria" panose="02040503050406030204" pitchFamily="18" charset="0"/>
            </a:rPr>
            <a:t> and Director SCERT. </a:t>
          </a:r>
          <a:endParaRPr lang="en-IN" sz="2100" dirty="0">
            <a:solidFill>
              <a:schemeClr val="tx1"/>
            </a:solidFill>
          </a:endParaRPr>
        </a:p>
      </dgm:t>
    </dgm:pt>
    <dgm:pt modelId="{170353C5-D24D-4160-B7D2-E57ACDA8AF9C}" type="parTrans" cxnId="{EA9DB819-1F20-48DE-9F01-5F33BFCC56C3}">
      <dgm:prSet/>
      <dgm:spPr/>
      <dgm:t>
        <a:bodyPr/>
        <a:lstStyle/>
        <a:p>
          <a:endParaRPr lang="en-IN"/>
        </a:p>
      </dgm:t>
    </dgm:pt>
    <dgm:pt modelId="{4BEAE38D-A41A-4269-910B-DEA68FAB8FD5}" type="sibTrans" cxnId="{EA9DB819-1F20-48DE-9F01-5F33BFCC56C3}">
      <dgm:prSet/>
      <dgm:spPr/>
      <dgm:t>
        <a:bodyPr/>
        <a:lstStyle/>
        <a:p>
          <a:endParaRPr lang="en-IN"/>
        </a:p>
      </dgm:t>
    </dgm:pt>
    <dgm:pt modelId="{FD1DBBF5-1424-4EE7-B9D5-6C450840A351}">
      <dgm:prSet phldrT="[Text]" custT="1"/>
      <dgm:spPr>
        <a:solidFill>
          <a:schemeClr val="accent6">
            <a:lumMod val="60000"/>
            <a:lumOff val="40000"/>
          </a:schemeClr>
        </a:solidFill>
        <a:ln w="28575">
          <a:solidFill>
            <a:schemeClr val="accent6">
              <a:lumMod val="75000"/>
            </a:schemeClr>
          </a:solidFill>
        </a:ln>
      </dgm:spPr>
      <dgm:t>
        <a:bodyPr/>
        <a:lstStyle/>
        <a:p>
          <a:pPr algn="just"/>
          <a:r>
            <a:rPr lang="en-US" sz="2100" dirty="0">
              <a:solidFill>
                <a:srgbClr val="FF0000"/>
              </a:solidFill>
              <a:latin typeface="Cambria" panose="02040503050406030204" pitchFamily="18" charset="0"/>
              <a:ea typeface="Cambria" panose="02040503050406030204" pitchFamily="18" charset="0"/>
            </a:rPr>
            <a:t>Regular visits by the DEOs, BRCs and CRCs </a:t>
          </a:r>
          <a:r>
            <a:rPr lang="en-US" sz="2100" dirty="0">
              <a:solidFill>
                <a:schemeClr val="tx1"/>
              </a:solidFill>
              <a:latin typeface="Cambria" panose="02040503050406030204" pitchFamily="18" charset="0"/>
              <a:ea typeface="Cambria" panose="02040503050406030204" pitchFamily="18" charset="0"/>
            </a:rPr>
            <a:t>to schools for continuous </a:t>
          </a:r>
          <a:r>
            <a:rPr lang="en-US" sz="2100" dirty="0">
              <a:solidFill>
                <a:srgbClr val="FF0000"/>
              </a:solidFill>
              <a:latin typeface="Cambria" panose="02040503050406030204" pitchFamily="18" charset="0"/>
              <a:ea typeface="Cambria" panose="02040503050406030204" pitchFamily="18" charset="0"/>
            </a:rPr>
            <a:t>monitoring, follow-ups</a:t>
          </a:r>
          <a:r>
            <a:rPr lang="en-US" sz="2100" dirty="0">
              <a:solidFill>
                <a:schemeClr val="tx1"/>
              </a:solidFill>
              <a:latin typeface="Cambria" panose="02040503050406030204" pitchFamily="18" charset="0"/>
              <a:ea typeface="Cambria" panose="02040503050406030204" pitchFamily="18" charset="0"/>
            </a:rPr>
            <a:t> and to ensure that learnings from training are translated in classroom transactions. </a:t>
          </a:r>
          <a:endParaRPr lang="en-IN" sz="2100" dirty="0">
            <a:solidFill>
              <a:schemeClr val="tx1"/>
            </a:solidFill>
            <a:latin typeface="Cambria" panose="02040503050406030204" pitchFamily="18" charset="0"/>
            <a:ea typeface="Cambria" panose="02040503050406030204" pitchFamily="18" charset="0"/>
          </a:endParaRPr>
        </a:p>
      </dgm:t>
    </dgm:pt>
    <dgm:pt modelId="{CADDAB18-23E4-4A48-B8C8-D9511FC8CEA8}" type="parTrans" cxnId="{BEB695A8-5129-4F6C-8DE2-8868CB52E3E9}">
      <dgm:prSet/>
      <dgm:spPr/>
      <dgm:t>
        <a:bodyPr/>
        <a:lstStyle/>
        <a:p>
          <a:endParaRPr lang="en-IN"/>
        </a:p>
      </dgm:t>
    </dgm:pt>
    <dgm:pt modelId="{6F346215-5126-4DAE-8D03-AE20210E1312}" type="sibTrans" cxnId="{BEB695A8-5129-4F6C-8DE2-8868CB52E3E9}">
      <dgm:prSet/>
      <dgm:spPr/>
      <dgm:t>
        <a:bodyPr/>
        <a:lstStyle/>
        <a:p>
          <a:endParaRPr lang="en-IN"/>
        </a:p>
      </dgm:t>
    </dgm:pt>
    <dgm:pt modelId="{7E707110-B2A1-404C-9A91-0DCBC49745C4}">
      <dgm:prSet phldrT="[Text]" custT="1"/>
      <dgm:spPr>
        <a:solidFill>
          <a:schemeClr val="accent6">
            <a:lumMod val="60000"/>
            <a:lumOff val="40000"/>
          </a:schemeClr>
        </a:solidFill>
        <a:ln w="28575">
          <a:solidFill>
            <a:schemeClr val="accent6">
              <a:lumMod val="75000"/>
            </a:schemeClr>
          </a:solidFill>
        </a:ln>
      </dgm:spPr>
      <dgm:t>
        <a:bodyPr/>
        <a:lstStyle/>
        <a:p>
          <a:pPr algn="just"/>
          <a:r>
            <a:rPr lang="en-US" sz="2000" dirty="0">
              <a:solidFill>
                <a:srgbClr val="FF0000"/>
              </a:solidFill>
              <a:latin typeface="Cambria" panose="02040503050406030204" pitchFamily="18" charset="0"/>
              <a:ea typeface="Cambria" panose="02040503050406030204" pitchFamily="18" charset="0"/>
            </a:rPr>
            <a:t>Mechanism for online reporting </a:t>
          </a:r>
          <a:r>
            <a:rPr lang="en-US" sz="2000" dirty="0">
              <a:solidFill>
                <a:schemeClr val="tx1"/>
              </a:solidFill>
              <a:latin typeface="Cambria" panose="02040503050406030204" pitchFamily="18" charset="0"/>
              <a:ea typeface="Cambria" panose="02040503050406030204" pitchFamily="18" charset="0"/>
            </a:rPr>
            <a:t>will be available and reports will have two parts: </a:t>
          </a:r>
        </a:p>
        <a:p>
          <a:pPr algn="just"/>
          <a:r>
            <a:rPr lang="en-US" sz="2000" dirty="0">
              <a:solidFill>
                <a:schemeClr val="tx1"/>
              </a:solidFill>
              <a:latin typeface="Cambria" panose="02040503050406030204" pitchFamily="18" charset="0"/>
              <a:ea typeface="Cambria" panose="02040503050406030204" pitchFamily="18" charset="0"/>
            </a:rPr>
            <a:t>(</a:t>
          </a:r>
          <a:r>
            <a:rPr lang="en-US" sz="2000" dirty="0" err="1">
              <a:solidFill>
                <a:schemeClr val="tx1"/>
              </a:solidFill>
              <a:latin typeface="Cambria" panose="02040503050406030204" pitchFamily="18" charset="0"/>
              <a:ea typeface="Cambria" panose="02040503050406030204" pitchFamily="18" charset="0"/>
            </a:rPr>
            <a:t>i</a:t>
          </a:r>
          <a:r>
            <a:rPr lang="en-US" sz="2000" dirty="0">
              <a:solidFill>
                <a:schemeClr val="tx1"/>
              </a:solidFill>
              <a:latin typeface="Cambria" panose="02040503050406030204" pitchFamily="18" charset="0"/>
              <a:ea typeface="Cambria" panose="02040503050406030204" pitchFamily="18" charset="0"/>
            </a:rPr>
            <a:t>) Administrative and Governance Issues </a:t>
          </a:r>
        </a:p>
        <a:p>
          <a:pPr algn="just"/>
          <a:r>
            <a:rPr lang="en-US" sz="2000" dirty="0">
              <a:solidFill>
                <a:schemeClr val="tx1"/>
              </a:solidFill>
              <a:latin typeface="Cambria" panose="02040503050406030204" pitchFamily="18" charset="0"/>
              <a:ea typeface="Cambria" panose="02040503050406030204" pitchFamily="18" charset="0"/>
            </a:rPr>
            <a:t>(ii) Improvement in Learning Outcomes. BRCs and CRCs will send their reports on the Mobile App, which can be seen and analyzed across different levels.</a:t>
          </a:r>
          <a:endParaRPr lang="en-IN" sz="2000" dirty="0">
            <a:solidFill>
              <a:schemeClr val="tx1"/>
            </a:solidFill>
            <a:latin typeface="Cambria" panose="02040503050406030204" pitchFamily="18" charset="0"/>
            <a:ea typeface="Cambria" panose="02040503050406030204" pitchFamily="18" charset="0"/>
          </a:endParaRPr>
        </a:p>
      </dgm:t>
    </dgm:pt>
    <dgm:pt modelId="{25193C71-47E8-4ECE-812B-84F8F14326BB}" type="parTrans" cxnId="{722F92B5-F740-4E0A-BD1C-681ACC770640}">
      <dgm:prSet/>
      <dgm:spPr/>
      <dgm:t>
        <a:bodyPr/>
        <a:lstStyle/>
        <a:p>
          <a:endParaRPr lang="en-IN"/>
        </a:p>
      </dgm:t>
    </dgm:pt>
    <dgm:pt modelId="{332AEE32-5048-4B20-873E-9A3ED866B24E}" type="sibTrans" cxnId="{722F92B5-F740-4E0A-BD1C-681ACC770640}">
      <dgm:prSet/>
      <dgm:spPr/>
      <dgm:t>
        <a:bodyPr/>
        <a:lstStyle/>
        <a:p>
          <a:endParaRPr lang="en-IN"/>
        </a:p>
      </dgm:t>
    </dgm:pt>
    <dgm:pt modelId="{41E0403B-01DC-41D5-B0A0-C648A907AA23}" type="pres">
      <dgm:prSet presAssocID="{2AFFE34D-1545-463D-98A6-322E2E0A93A4}" presName="Name0" presStyleCnt="0">
        <dgm:presLayoutVars>
          <dgm:chMax val="7"/>
          <dgm:chPref val="7"/>
          <dgm:dir/>
        </dgm:presLayoutVars>
      </dgm:prSet>
      <dgm:spPr/>
    </dgm:pt>
    <dgm:pt modelId="{34E2C0C3-1834-4579-B3EC-4A73E81229E1}" type="pres">
      <dgm:prSet presAssocID="{2AFFE34D-1545-463D-98A6-322E2E0A93A4}" presName="Name1" presStyleCnt="0"/>
      <dgm:spPr/>
    </dgm:pt>
    <dgm:pt modelId="{97EFE601-8A53-45CE-A236-8550FA371C6E}" type="pres">
      <dgm:prSet presAssocID="{2AFFE34D-1545-463D-98A6-322E2E0A93A4}" presName="cycle" presStyleCnt="0"/>
      <dgm:spPr/>
    </dgm:pt>
    <dgm:pt modelId="{57D5BCED-5926-453B-B61D-AE64D073357B}" type="pres">
      <dgm:prSet presAssocID="{2AFFE34D-1545-463D-98A6-322E2E0A93A4}" presName="srcNode" presStyleLbl="node1" presStyleIdx="0" presStyleCnt="3"/>
      <dgm:spPr/>
    </dgm:pt>
    <dgm:pt modelId="{DBB83592-DB04-4C01-97FD-89C6F34238EF}" type="pres">
      <dgm:prSet presAssocID="{2AFFE34D-1545-463D-98A6-322E2E0A93A4}" presName="conn" presStyleLbl="parChTrans1D2" presStyleIdx="0" presStyleCnt="1"/>
      <dgm:spPr/>
    </dgm:pt>
    <dgm:pt modelId="{8983DD80-D617-4CB7-ADC9-E060F7BE7C29}" type="pres">
      <dgm:prSet presAssocID="{2AFFE34D-1545-463D-98A6-322E2E0A93A4}" presName="extraNode" presStyleLbl="node1" presStyleIdx="0" presStyleCnt="3"/>
      <dgm:spPr/>
    </dgm:pt>
    <dgm:pt modelId="{C07223CD-FD29-405C-9088-89B647352AAE}" type="pres">
      <dgm:prSet presAssocID="{2AFFE34D-1545-463D-98A6-322E2E0A93A4}" presName="dstNode" presStyleLbl="node1" presStyleIdx="0" presStyleCnt="3"/>
      <dgm:spPr/>
    </dgm:pt>
    <dgm:pt modelId="{100CCAA1-242F-4095-8DE7-26A90D88D71C}" type="pres">
      <dgm:prSet presAssocID="{3CFE3279-8AF3-412A-A5AE-593FC0FBAA56}" presName="text_1" presStyleLbl="node1" presStyleIdx="0" presStyleCnt="3" custScaleY="119036">
        <dgm:presLayoutVars>
          <dgm:bulletEnabled val="1"/>
        </dgm:presLayoutVars>
      </dgm:prSet>
      <dgm:spPr/>
    </dgm:pt>
    <dgm:pt modelId="{672E61F7-B171-4381-B77A-0C1C2519590F}" type="pres">
      <dgm:prSet presAssocID="{3CFE3279-8AF3-412A-A5AE-593FC0FBAA56}" presName="accent_1" presStyleCnt="0"/>
      <dgm:spPr/>
    </dgm:pt>
    <dgm:pt modelId="{099F2F65-686F-483E-880D-18DB84F3627C}" type="pres">
      <dgm:prSet presAssocID="{3CFE3279-8AF3-412A-A5AE-593FC0FBAA56}" presName="accentRepeatNode" presStyleLbl="solidFgAcc1" presStyleIdx="0" presStyleCnt="3"/>
      <dgm:spPr>
        <a:solidFill>
          <a:srgbClr val="FFC000"/>
        </a:solidFill>
        <a:ln w="28575">
          <a:solidFill>
            <a:srgbClr val="0070C0"/>
          </a:solidFill>
        </a:ln>
      </dgm:spPr>
    </dgm:pt>
    <dgm:pt modelId="{F3FD94E5-CC26-4D27-9CD1-18516641C224}" type="pres">
      <dgm:prSet presAssocID="{FD1DBBF5-1424-4EE7-B9D5-6C450840A351}" presName="text_2" presStyleLbl="node1" presStyleIdx="1" presStyleCnt="3" custScaleY="120625">
        <dgm:presLayoutVars>
          <dgm:bulletEnabled val="1"/>
        </dgm:presLayoutVars>
      </dgm:prSet>
      <dgm:spPr/>
    </dgm:pt>
    <dgm:pt modelId="{891387EA-DFAA-464A-B313-AE43CDF15E70}" type="pres">
      <dgm:prSet presAssocID="{FD1DBBF5-1424-4EE7-B9D5-6C450840A351}" presName="accent_2" presStyleCnt="0"/>
      <dgm:spPr/>
    </dgm:pt>
    <dgm:pt modelId="{B296B440-0C1C-40AD-9CB6-920D2E29F37A}" type="pres">
      <dgm:prSet presAssocID="{FD1DBBF5-1424-4EE7-B9D5-6C450840A351}" presName="accentRepeatNode" presStyleLbl="solidFgAcc1" presStyleIdx="1" presStyleCnt="3"/>
      <dgm:spPr>
        <a:solidFill>
          <a:srgbClr val="FFC000"/>
        </a:solidFill>
        <a:ln w="28575">
          <a:solidFill>
            <a:schemeClr val="accent5">
              <a:lumMod val="75000"/>
            </a:schemeClr>
          </a:solidFill>
        </a:ln>
      </dgm:spPr>
    </dgm:pt>
    <dgm:pt modelId="{157DC56D-DD0A-496F-9953-9258ADEB3CEB}" type="pres">
      <dgm:prSet presAssocID="{7E707110-B2A1-404C-9A91-0DCBC49745C4}" presName="text_3" presStyleLbl="node1" presStyleIdx="2" presStyleCnt="3" custScaleY="119722">
        <dgm:presLayoutVars>
          <dgm:bulletEnabled val="1"/>
        </dgm:presLayoutVars>
      </dgm:prSet>
      <dgm:spPr/>
    </dgm:pt>
    <dgm:pt modelId="{49AC8639-1644-46E3-A860-EB1D8A3074FA}" type="pres">
      <dgm:prSet presAssocID="{7E707110-B2A1-404C-9A91-0DCBC49745C4}" presName="accent_3" presStyleCnt="0"/>
      <dgm:spPr/>
    </dgm:pt>
    <dgm:pt modelId="{7F0EDDC0-4A09-489C-A344-E4421CCE0EEA}" type="pres">
      <dgm:prSet presAssocID="{7E707110-B2A1-404C-9A91-0DCBC49745C4}" presName="accentRepeatNode" presStyleLbl="solidFgAcc1" presStyleIdx="2" presStyleCnt="3"/>
      <dgm:spPr>
        <a:solidFill>
          <a:srgbClr val="FFC000"/>
        </a:solidFill>
        <a:ln w="28575">
          <a:solidFill>
            <a:schemeClr val="accent5">
              <a:lumMod val="75000"/>
            </a:schemeClr>
          </a:solidFill>
        </a:ln>
      </dgm:spPr>
    </dgm:pt>
  </dgm:ptLst>
  <dgm:cxnLst>
    <dgm:cxn modelId="{EA9DB819-1F20-48DE-9F01-5F33BFCC56C3}" srcId="{2AFFE34D-1545-463D-98A6-322E2E0A93A4}" destId="{3CFE3279-8AF3-412A-A5AE-593FC0FBAA56}" srcOrd="0" destOrd="0" parTransId="{170353C5-D24D-4160-B7D2-E57ACDA8AF9C}" sibTransId="{4BEAE38D-A41A-4269-910B-DEA68FAB8FD5}"/>
    <dgm:cxn modelId="{B016FB6F-9B8A-4218-A2DD-C25958513723}" type="presOf" srcId="{FD1DBBF5-1424-4EE7-B9D5-6C450840A351}" destId="{F3FD94E5-CC26-4D27-9CD1-18516641C224}" srcOrd="0" destOrd="0" presId="urn:microsoft.com/office/officeart/2008/layout/VerticalCurvedList"/>
    <dgm:cxn modelId="{0E964278-5A17-41B5-90EC-1CEDEC17BA1B}" type="presOf" srcId="{3CFE3279-8AF3-412A-A5AE-593FC0FBAA56}" destId="{100CCAA1-242F-4095-8DE7-26A90D88D71C}" srcOrd="0" destOrd="0" presId="urn:microsoft.com/office/officeart/2008/layout/VerticalCurvedList"/>
    <dgm:cxn modelId="{BEB695A8-5129-4F6C-8DE2-8868CB52E3E9}" srcId="{2AFFE34D-1545-463D-98A6-322E2E0A93A4}" destId="{FD1DBBF5-1424-4EE7-B9D5-6C450840A351}" srcOrd="1" destOrd="0" parTransId="{CADDAB18-23E4-4A48-B8C8-D9511FC8CEA8}" sibTransId="{6F346215-5126-4DAE-8D03-AE20210E1312}"/>
    <dgm:cxn modelId="{35A7B6AC-C253-4D78-84D3-AC6A2E3885AC}" type="presOf" srcId="{4BEAE38D-A41A-4269-910B-DEA68FAB8FD5}" destId="{DBB83592-DB04-4C01-97FD-89C6F34238EF}" srcOrd="0" destOrd="0" presId="urn:microsoft.com/office/officeart/2008/layout/VerticalCurvedList"/>
    <dgm:cxn modelId="{722F92B5-F740-4E0A-BD1C-681ACC770640}" srcId="{2AFFE34D-1545-463D-98A6-322E2E0A93A4}" destId="{7E707110-B2A1-404C-9A91-0DCBC49745C4}" srcOrd="2" destOrd="0" parTransId="{25193C71-47E8-4ECE-812B-84F8F14326BB}" sibTransId="{332AEE32-5048-4B20-873E-9A3ED866B24E}"/>
    <dgm:cxn modelId="{A3E0EFB9-2155-4FB5-A05C-85A3E31ED8AC}" type="presOf" srcId="{7E707110-B2A1-404C-9A91-0DCBC49745C4}" destId="{157DC56D-DD0A-496F-9953-9258ADEB3CEB}" srcOrd="0" destOrd="0" presId="urn:microsoft.com/office/officeart/2008/layout/VerticalCurvedList"/>
    <dgm:cxn modelId="{E334E6C1-5F3D-4F0C-B61D-97E1CD7CDB52}" type="presOf" srcId="{2AFFE34D-1545-463D-98A6-322E2E0A93A4}" destId="{41E0403B-01DC-41D5-B0A0-C648A907AA23}" srcOrd="0" destOrd="0" presId="urn:microsoft.com/office/officeart/2008/layout/VerticalCurvedList"/>
    <dgm:cxn modelId="{BE6BFA5A-905A-450C-8F9A-84B74ED052A1}" type="presParOf" srcId="{41E0403B-01DC-41D5-B0A0-C648A907AA23}" destId="{34E2C0C3-1834-4579-B3EC-4A73E81229E1}" srcOrd="0" destOrd="0" presId="urn:microsoft.com/office/officeart/2008/layout/VerticalCurvedList"/>
    <dgm:cxn modelId="{8507514F-41DD-45EA-AB97-DAF9A143678C}" type="presParOf" srcId="{34E2C0C3-1834-4579-B3EC-4A73E81229E1}" destId="{97EFE601-8A53-45CE-A236-8550FA371C6E}" srcOrd="0" destOrd="0" presId="urn:microsoft.com/office/officeart/2008/layout/VerticalCurvedList"/>
    <dgm:cxn modelId="{40F6B26F-4210-4EB2-8E4F-38ABD86BF284}" type="presParOf" srcId="{97EFE601-8A53-45CE-A236-8550FA371C6E}" destId="{57D5BCED-5926-453B-B61D-AE64D073357B}" srcOrd="0" destOrd="0" presId="urn:microsoft.com/office/officeart/2008/layout/VerticalCurvedList"/>
    <dgm:cxn modelId="{CE9B77B0-4486-4A04-8727-F5968EBAC7B1}" type="presParOf" srcId="{97EFE601-8A53-45CE-A236-8550FA371C6E}" destId="{DBB83592-DB04-4C01-97FD-89C6F34238EF}" srcOrd="1" destOrd="0" presId="urn:microsoft.com/office/officeart/2008/layout/VerticalCurvedList"/>
    <dgm:cxn modelId="{6B829137-F12B-4AF5-A4CD-9D7F13F2103E}" type="presParOf" srcId="{97EFE601-8A53-45CE-A236-8550FA371C6E}" destId="{8983DD80-D617-4CB7-ADC9-E060F7BE7C29}" srcOrd="2" destOrd="0" presId="urn:microsoft.com/office/officeart/2008/layout/VerticalCurvedList"/>
    <dgm:cxn modelId="{68955F10-DEA9-43B4-8CD4-E015D91C6C25}" type="presParOf" srcId="{97EFE601-8A53-45CE-A236-8550FA371C6E}" destId="{C07223CD-FD29-405C-9088-89B647352AAE}" srcOrd="3" destOrd="0" presId="urn:microsoft.com/office/officeart/2008/layout/VerticalCurvedList"/>
    <dgm:cxn modelId="{6E8FB6FC-C955-4D3A-9DD0-070951EE3FA7}" type="presParOf" srcId="{34E2C0C3-1834-4579-B3EC-4A73E81229E1}" destId="{100CCAA1-242F-4095-8DE7-26A90D88D71C}" srcOrd="1" destOrd="0" presId="urn:microsoft.com/office/officeart/2008/layout/VerticalCurvedList"/>
    <dgm:cxn modelId="{E0BD71B0-A05E-4106-92BA-7C3B5529E8B6}" type="presParOf" srcId="{34E2C0C3-1834-4579-B3EC-4A73E81229E1}" destId="{672E61F7-B171-4381-B77A-0C1C2519590F}" srcOrd="2" destOrd="0" presId="urn:microsoft.com/office/officeart/2008/layout/VerticalCurvedList"/>
    <dgm:cxn modelId="{013A11D3-B3F1-42C1-94AA-EF6DA9809FE7}" type="presParOf" srcId="{672E61F7-B171-4381-B77A-0C1C2519590F}" destId="{099F2F65-686F-483E-880D-18DB84F3627C}" srcOrd="0" destOrd="0" presId="urn:microsoft.com/office/officeart/2008/layout/VerticalCurvedList"/>
    <dgm:cxn modelId="{348385D9-8246-4DC4-95B2-10281281F164}" type="presParOf" srcId="{34E2C0C3-1834-4579-B3EC-4A73E81229E1}" destId="{F3FD94E5-CC26-4D27-9CD1-18516641C224}" srcOrd="3" destOrd="0" presId="urn:microsoft.com/office/officeart/2008/layout/VerticalCurvedList"/>
    <dgm:cxn modelId="{1746301F-C60F-4B04-8EB6-631592E3ABD0}" type="presParOf" srcId="{34E2C0C3-1834-4579-B3EC-4A73E81229E1}" destId="{891387EA-DFAA-464A-B313-AE43CDF15E70}" srcOrd="4" destOrd="0" presId="urn:microsoft.com/office/officeart/2008/layout/VerticalCurvedList"/>
    <dgm:cxn modelId="{6FE85155-297C-48C6-81B6-1277CC02F22A}" type="presParOf" srcId="{891387EA-DFAA-464A-B313-AE43CDF15E70}" destId="{B296B440-0C1C-40AD-9CB6-920D2E29F37A}" srcOrd="0" destOrd="0" presId="urn:microsoft.com/office/officeart/2008/layout/VerticalCurvedList"/>
    <dgm:cxn modelId="{B45C0E5A-2921-4E05-8126-097D7855413D}" type="presParOf" srcId="{34E2C0C3-1834-4579-B3EC-4A73E81229E1}" destId="{157DC56D-DD0A-496F-9953-9258ADEB3CEB}" srcOrd="5" destOrd="0" presId="urn:microsoft.com/office/officeart/2008/layout/VerticalCurvedList"/>
    <dgm:cxn modelId="{D259EFB0-EF5D-4496-AB0F-B4C82AB01054}" type="presParOf" srcId="{34E2C0C3-1834-4579-B3EC-4A73E81229E1}" destId="{49AC8639-1644-46E3-A860-EB1D8A3074FA}" srcOrd="6" destOrd="0" presId="urn:microsoft.com/office/officeart/2008/layout/VerticalCurvedList"/>
    <dgm:cxn modelId="{813C95A0-0CC8-427B-8229-5A9C8AAA7103}" type="presParOf" srcId="{49AC8639-1644-46E3-A860-EB1D8A3074FA}" destId="{7F0EDDC0-4A09-489C-A344-E4421CCE0EE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FFE34D-1545-463D-98A6-322E2E0A93A4}"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IN"/>
        </a:p>
      </dgm:t>
    </dgm:pt>
    <dgm:pt modelId="{5D821502-2ACE-4968-A423-8303D31EE3C2}">
      <dgm:prSet phldrT="[Text]" custT="1"/>
      <dgm:spPr>
        <a:solidFill>
          <a:schemeClr val="accent1">
            <a:lumMod val="60000"/>
            <a:lumOff val="40000"/>
          </a:schemeClr>
        </a:solidFill>
        <a:ln w="28575">
          <a:solidFill>
            <a:srgbClr val="002060"/>
          </a:solidFill>
        </a:ln>
      </dgm:spPr>
      <dgm:t>
        <a:bodyPr/>
        <a:lstStyle/>
        <a:p>
          <a:r>
            <a:rPr lang="en-US" sz="2000" dirty="0">
              <a:solidFill>
                <a:schemeClr val="tx1"/>
              </a:solidFill>
              <a:latin typeface="Cambria" panose="02040503050406030204" pitchFamily="18" charset="0"/>
              <a:ea typeface="Cambria" panose="02040503050406030204" pitchFamily="18" charset="0"/>
            </a:rPr>
            <a:t>Any </a:t>
          </a:r>
          <a:r>
            <a:rPr lang="en-US" sz="2000" dirty="0">
              <a:solidFill>
                <a:srgbClr val="FF0000"/>
              </a:solidFill>
              <a:latin typeface="Cambria" panose="02040503050406030204" pitchFamily="18" charset="0"/>
              <a:ea typeface="Cambria" panose="02040503050406030204" pitchFamily="18" charset="0"/>
            </a:rPr>
            <a:t>material </a:t>
          </a:r>
          <a:r>
            <a:rPr lang="en-US" sz="2000" dirty="0">
              <a:solidFill>
                <a:schemeClr val="tx1"/>
              </a:solidFill>
              <a:latin typeface="Cambria" panose="02040503050406030204" pitchFamily="18" charset="0"/>
              <a:ea typeface="Cambria" panose="02040503050406030204" pitchFamily="18" charset="0"/>
            </a:rPr>
            <a:t>such as Lesson Plan, Testimonials, Case Studies, preferably with photographs, </a:t>
          </a:r>
          <a:r>
            <a:rPr lang="en-US" sz="2000" dirty="0">
              <a:solidFill>
                <a:srgbClr val="FF0000"/>
              </a:solidFill>
              <a:latin typeface="Cambria" panose="02040503050406030204" pitchFamily="18" charset="0"/>
              <a:ea typeface="Cambria" panose="02040503050406030204" pitchFamily="18" charset="0"/>
            </a:rPr>
            <a:t>can be shared by the teachers.</a:t>
          </a:r>
          <a:endParaRPr lang="en-IN" sz="2000" dirty="0">
            <a:solidFill>
              <a:srgbClr val="FF0000"/>
            </a:solidFill>
            <a:latin typeface="Cambria" panose="02040503050406030204" pitchFamily="18" charset="0"/>
            <a:ea typeface="Cambria" panose="02040503050406030204" pitchFamily="18" charset="0"/>
          </a:endParaRPr>
        </a:p>
      </dgm:t>
    </dgm:pt>
    <dgm:pt modelId="{C788D121-51B5-4B2E-8E10-996A9B147268}" type="parTrans" cxnId="{3162E210-3DE6-4466-9BC8-7680CD1D49E1}">
      <dgm:prSet/>
      <dgm:spPr/>
      <dgm:t>
        <a:bodyPr/>
        <a:lstStyle/>
        <a:p>
          <a:endParaRPr lang="en-IN"/>
        </a:p>
      </dgm:t>
    </dgm:pt>
    <dgm:pt modelId="{3EFB3CAF-5D1C-48F1-9BD6-8AC74F315D40}" type="sibTrans" cxnId="{3162E210-3DE6-4466-9BC8-7680CD1D49E1}">
      <dgm:prSet/>
      <dgm:spPr>
        <a:solidFill>
          <a:srgbClr val="FF0000"/>
        </a:solidFill>
      </dgm:spPr>
      <dgm:t>
        <a:bodyPr/>
        <a:lstStyle/>
        <a:p>
          <a:endParaRPr lang="en-IN"/>
        </a:p>
      </dgm:t>
    </dgm:pt>
    <dgm:pt modelId="{14BCCEF5-8A4F-43CA-8888-57BFAC181C40}">
      <dgm:prSet phldrT="[Text]" custT="1"/>
      <dgm:spPr>
        <a:solidFill>
          <a:schemeClr val="accent1">
            <a:lumMod val="60000"/>
            <a:lumOff val="40000"/>
          </a:schemeClr>
        </a:solidFill>
        <a:ln w="28575">
          <a:solidFill>
            <a:srgbClr val="002060"/>
          </a:solidFill>
        </a:ln>
      </dgm:spPr>
      <dgm:t>
        <a:bodyPr/>
        <a:lstStyle/>
        <a:p>
          <a:r>
            <a:rPr lang="en-US" sz="2000" dirty="0">
              <a:solidFill>
                <a:srgbClr val="FF0000"/>
              </a:solidFill>
              <a:latin typeface="Cambria" panose="02040503050406030204" pitchFamily="18" charset="0"/>
              <a:ea typeface="Cambria" panose="02040503050406030204" pitchFamily="18" charset="0"/>
            </a:rPr>
            <a:t>Online monitoring of each activity and expenditure</a:t>
          </a:r>
          <a:r>
            <a:rPr lang="en-US" sz="2000" dirty="0">
              <a:solidFill>
                <a:schemeClr val="tx1"/>
              </a:solidFill>
              <a:latin typeface="Cambria" panose="02040503050406030204" pitchFamily="18" charset="0"/>
              <a:ea typeface="Cambria" panose="02040503050406030204" pitchFamily="18" charset="0"/>
            </a:rPr>
            <a:t> incurred will be done to ensure accountability and optimum utilization of resources. </a:t>
          </a:r>
          <a:endParaRPr lang="en-IN" sz="2000" dirty="0">
            <a:solidFill>
              <a:schemeClr val="tx1"/>
            </a:solidFill>
          </a:endParaRPr>
        </a:p>
      </dgm:t>
    </dgm:pt>
    <dgm:pt modelId="{09DFA770-0E3E-4687-B83D-8FFF3D30163A}" type="parTrans" cxnId="{8C4E7621-B7A1-48FB-9AFE-7E557ED32CC3}">
      <dgm:prSet/>
      <dgm:spPr/>
      <dgm:t>
        <a:bodyPr/>
        <a:lstStyle/>
        <a:p>
          <a:endParaRPr lang="en-IN"/>
        </a:p>
      </dgm:t>
    </dgm:pt>
    <dgm:pt modelId="{4FF85A7F-1089-4033-BBA5-42AE06AC1E9F}" type="sibTrans" cxnId="{8C4E7621-B7A1-48FB-9AFE-7E557ED32CC3}">
      <dgm:prSet/>
      <dgm:spPr>
        <a:solidFill>
          <a:srgbClr val="FF0000"/>
        </a:solidFill>
      </dgm:spPr>
      <dgm:t>
        <a:bodyPr/>
        <a:lstStyle/>
        <a:p>
          <a:endParaRPr lang="en-IN"/>
        </a:p>
      </dgm:t>
    </dgm:pt>
    <dgm:pt modelId="{A35437DB-019C-424F-8886-078E29F756F9}">
      <dgm:prSet phldrT="[Text]" custT="1"/>
      <dgm:spPr>
        <a:solidFill>
          <a:schemeClr val="accent1">
            <a:lumMod val="60000"/>
            <a:lumOff val="40000"/>
          </a:schemeClr>
        </a:solidFill>
        <a:ln w="28575">
          <a:solidFill>
            <a:srgbClr val="002060"/>
          </a:solidFill>
        </a:ln>
      </dgm:spPr>
      <dgm:t>
        <a:bodyPr/>
        <a:lstStyle/>
        <a:p>
          <a:r>
            <a:rPr lang="en-US" sz="2000" dirty="0">
              <a:solidFill>
                <a:srgbClr val="FF0000"/>
              </a:solidFill>
              <a:latin typeface="Cambria" panose="02040503050406030204" pitchFamily="18" charset="0"/>
              <a:ea typeface="Cambria" panose="02040503050406030204" pitchFamily="18" charset="0"/>
            </a:rPr>
            <a:t>A one-minute Video of Classroom Transaction</a:t>
          </a:r>
          <a:r>
            <a:rPr lang="en-US" sz="2000" dirty="0">
              <a:solidFill>
                <a:schemeClr val="tx1"/>
              </a:solidFill>
              <a:latin typeface="Cambria" panose="02040503050406030204" pitchFamily="18" charset="0"/>
              <a:ea typeface="Cambria" panose="02040503050406030204" pitchFamily="18" charset="0"/>
            </a:rPr>
            <a:t>, Activities at various levels can be uploaded by the teachers on the NCERT portal.</a:t>
          </a:r>
          <a:endParaRPr lang="en-IN" sz="2000" dirty="0">
            <a:solidFill>
              <a:schemeClr val="tx1"/>
            </a:solidFill>
          </a:endParaRPr>
        </a:p>
      </dgm:t>
    </dgm:pt>
    <dgm:pt modelId="{2CF3D566-737A-43F0-8464-194B2F1702BB}" type="parTrans" cxnId="{3901FEF7-CC29-438C-908E-BC309C274615}">
      <dgm:prSet/>
      <dgm:spPr/>
      <dgm:t>
        <a:bodyPr/>
        <a:lstStyle/>
        <a:p>
          <a:endParaRPr lang="en-IN"/>
        </a:p>
      </dgm:t>
    </dgm:pt>
    <dgm:pt modelId="{EF858EC5-EE85-47BC-A5DB-DD0DC386385B}" type="sibTrans" cxnId="{3901FEF7-CC29-438C-908E-BC309C274615}">
      <dgm:prSet/>
      <dgm:spPr>
        <a:solidFill>
          <a:srgbClr val="FF0000"/>
        </a:solidFill>
      </dgm:spPr>
      <dgm:t>
        <a:bodyPr/>
        <a:lstStyle/>
        <a:p>
          <a:endParaRPr lang="en-IN"/>
        </a:p>
      </dgm:t>
    </dgm:pt>
    <dgm:pt modelId="{DAC3ACD9-6D23-4F30-8115-0296289F03BF}">
      <dgm:prSet phldrT="[Text]" custT="1"/>
      <dgm:spPr>
        <a:solidFill>
          <a:schemeClr val="accent1">
            <a:lumMod val="60000"/>
            <a:lumOff val="40000"/>
          </a:schemeClr>
        </a:solidFill>
        <a:ln w="28575">
          <a:solidFill>
            <a:srgbClr val="002060"/>
          </a:solidFill>
        </a:ln>
      </dgm:spPr>
      <dgm:t>
        <a:bodyPr/>
        <a:lstStyle/>
        <a:p>
          <a:r>
            <a:rPr lang="en-US" sz="2000" dirty="0">
              <a:solidFill>
                <a:srgbClr val="FF0000"/>
              </a:solidFill>
              <a:latin typeface="Cambria" panose="02040503050406030204" pitchFamily="18" charset="0"/>
              <a:ea typeface="Cambria" panose="02040503050406030204" pitchFamily="18" charset="0"/>
            </a:rPr>
            <a:t>Blog</a:t>
          </a:r>
          <a:r>
            <a:rPr lang="en-US" sz="2000" dirty="0">
              <a:solidFill>
                <a:schemeClr val="tx1"/>
              </a:solidFill>
              <a:latin typeface="Cambria" panose="02040503050406030204" pitchFamily="18" charset="0"/>
              <a:ea typeface="Cambria" panose="02040503050406030204" pitchFamily="18" charset="0"/>
            </a:rPr>
            <a:t>- A teacher can express the innovative practices taken up for classroom transaction.</a:t>
          </a:r>
          <a:endParaRPr lang="en-IN" sz="2000" dirty="0">
            <a:solidFill>
              <a:schemeClr val="tx1"/>
            </a:solidFill>
          </a:endParaRPr>
        </a:p>
      </dgm:t>
    </dgm:pt>
    <dgm:pt modelId="{A85F0DD2-4023-4D2D-80C6-016577F6140E}" type="parTrans" cxnId="{F1F032ED-A4C8-4C59-8CC8-FAAA20384E15}">
      <dgm:prSet/>
      <dgm:spPr/>
      <dgm:t>
        <a:bodyPr/>
        <a:lstStyle/>
        <a:p>
          <a:endParaRPr lang="en-IN"/>
        </a:p>
      </dgm:t>
    </dgm:pt>
    <dgm:pt modelId="{9C605FA7-4430-460B-A01F-3B32BE733FB3}" type="sibTrans" cxnId="{F1F032ED-A4C8-4C59-8CC8-FAAA20384E15}">
      <dgm:prSet/>
      <dgm:spPr>
        <a:solidFill>
          <a:srgbClr val="FF0000"/>
        </a:solidFill>
      </dgm:spPr>
      <dgm:t>
        <a:bodyPr/>
        <a:lstStyle/>
        <a:p>
          <a:endParaRPr lang="en-IN"/>
        </a:p>
      </dgm:t>
    </dgm:pt>
    <dgm:pt modelId="{E7321BFF-EE9B-4590-B17D-01664E2A38C2}">
      <dgm:prSet phldrT="[Text]" custT="1"/>
      <dgm:spPr>
        <a:solidFill>
          <a:schemeClr val="accent1">
            <a:lumMod val="60000"/>
            <a:lumOff val="40000"/>
          </a:schemeClr>
        </a:solidFill>
        <a:ln w="28575">
          <a:solidFill>
            <a:srgbClr val="002060"/>
          </a:solidFill>
        </a:ln>
      </dgm:spPr>
      <dgm:t>
        <a:bodyPr/>
        <a:lstStyle/>
        <a:p>
          <a:r>
            <a:rPr lang="en-US" sz="2000" dirty="0">
              <a:solidFill>
                <a:schemeClr val="tx1"/>
              </a:solidFill>
              <a:latin typeface="Cambria" panose="02040503050406030204" pitchFamily="18" charset="0"/>
              <a:ea typeface="Cambria" panose="02040503050406030204" pitchFamily="18" charset="0"/>
            </a:rPr>
            <a:t>After the </a:t>
          </a:r>
          <a:r>
            <a:rPr lang="en-US" sz="2000" dirty="0">
              <a:solidFill>
                <a:srgbClr val="FF0000"/>
              </a:solidFill>
              <a:latin typeface="Cambria" panose="02040503050406030204" pitchFamily="18" charset="0"/>
              <a:ea typeface="Cambria" panose="02040503050406030204" pitchFamily="18" charset="0"/>
            </a:rPr>
            <a:t>completion of KRP training, NRGs will regularly be in touch with KRPs </a:t>
          </a:r>
          <a:r>
            <a:rPr lang="en-US" sz="2000" dirty="0">
              <a:solidFill>
                <a:schemeClr val="tx1"/>
              </a:solidFill>
              <a:latin typeface="Cambria" panose="02040503050406030204" pitchFamily="18" charset="0"/>
              <a:ea typeface="Cambria" panose="02040503050406030204" pitchFamily="18" charset="0"/>
            </a:rPr>
            <a:t>through WhatsApp groups/ Facebook Workspace and random visits.</a:t>
          </a:r>
          <a:endParaRPr lang="en-IN" sz="2000" dirty="0">
            <a:solidFill>
              <a:schemeClr val="tx1"/>
            </a:solidFill>
            <a:latin typeface="Cambria" panose="02040503050406030204" pitchFamily="18" charset="0"/>
            <a:ea typeface="Cambria" panose="02040503050406030204" pitchFamily="18" charset="0"/>
          </a:endParaRPr>
        </a:p>
      </dgm:t>
    </dgm:pt>
    <dgm:pt modelId="{829DFD22-1270-41DF-8735-D091D3E164CA}" type="parTrans" cxnId="{ECBDBEBF-F502-4378-A309-FFA38952B467}">
      <dgm:prSet/>
      <dgm:spPr/>
      <dgm:t>
        <a:bodyPr/>
        <a:lstStyle/>
        <a:p>
          <a:endParaRPr lang="en-IN"/>
        </a:p>
      </dgm:t>
    </dgm:pt>
    <dgm:pt modelId="{853B853A-25F7-4802-AA78-46426B593406}" type="sibTrans" cxnId="{ECBDBEBF-F502-4378-A309-FFA38952B467}">
      <dgm:prSet/>
      <dgm:spPr/>
      <dgm:t>
        <a:bodyPr/>
        <a:lstStyle/>
        <a:p>
          <a:endParaRPr lang="en-IN"/>
        </a:p>
      </dgm:t>
    </dgm:pt>
    <dgm:pt modelId="{D51059B2-1AD8-4ADA-BF81-62648EE4809F}" type="pres">
      <dgm:prSet presAssocID="{2AFFE34D-1545-463D-98A6-322E2E0A93A4}" presName="Name0" presStyleCnt="0">
        <dgm:presLayoutVars>
          <dgm:dir/>
          <dgm:resizeHandles/>
        </dgm:presLayoutVars>
      </dgm:prSet>
      <dgm:spPr/>
    </dgm:pt>
    <dgm:pt modelId="{4F60D046-A8F3-4255-BA1B-791FAC95E5C3}" type="pres">
      <dgm:prSet presAssocID="{A35437DB-019C-424F-8886-078E29F756F9}" presName="compNode" presStyleCnt="0"/>
      <dgm:spPr/>
    </dgm:pt>
    <dgm:pt modelId="{98B6A724-84D5-4EA8-B495-16F8AADB05D3}" type="pres">
      <dgm:prSet presAssocID="{A35437DB-019C-424F-8886-078E29F756F9}" presName="dummyConnPt" presStyleCnt="0"/>
      <dgm:spPr/>
    </dgm:pt>
    <dgm:pt modelId="{B51FF99A-EAC5-4571-A265-A220E16B4FCF}" type="pres">
      <dgm:prSet presAssocID="{A35437DB-019C-424F-8886-078E29F756F9}" presName="node" presStyleLbl="node1" presStyleIdx="0" presStyleCnt="5" custScaleX="220502">
        <dgm:presLayoutVars>
          <dgm:bulletEnabled val="1"/>
        </dgm:presLayoutVars>
      </dgm:prSet>
      <dgm:spPr/>
    </dgm:pt>
    <dgm:pt modelId="{6BAF2C07-FB93-401D-8229-9B690A1FD1F9}" type="pres">
      <dgm:prSet presAssocID="{EF858EC5-EE85-47BC-A5DB-DD0DC386385B}" presName="sibTrans" presStyleLbl="bgSibTrans2D1" presStyleIdx="0" presStyleCnt="4"/>
      <dgm:spPr/>
    </dgm:pt>
    <dgm:pt modelId="{0F7856AB-6C10-40CE-92D1-716A0880A5E4}" type="pres">
      <dgm:prSet presAssocID="{DAC3ACD9-6D23-4F30-8115-0296289F03BF}" presName="compNode" presStyleCnt="0"/>
      <dgm:spPr/>
    </dgm:pt>
    <dgm:pt modelId="{89969D2A-4925-4762-B028-3CFC61FDCD92}" type="pres">
      <dgm:prSet presAssocID="{DAC3ACD9-6D23-4F30-8115-0296289F03BF}" presName="dummyConnPt" presStyleCnt="0"/>
      <dgm:spPr/>
    </dgm:pt>
    <dgm:pt modelId="{94DBDB17-9192-4912-B635-A5071222C617}" type="pres">
      <dgm:prSet presAssocID="{DAC3ACD9-6D23-4F30-8115-0296289F03BF}" presName="node" presStyleLbl="node1" presStyleIdx="1" presStyleCnt="5" custScaleX="220488">
        <dgm:presLayoutVars>
          <dgm:bulletEnabled val="1"/>
        </dgm:presLayoutVars>
      </dgm:prSet>
      <dgm:spPr/>
    </dgm:pt>
    <dgm:pt modelId="{899CBA59-AACD-4209-BCDC-AFC8A85E379C}" type="pres">
      <dgm:prSet presAssocID="{9C605FA7-4430-460B-A01F-3B32BE733FB3}" presName="sibTrans" presStyleLbl="bgSibTrans2D1" presStyleIdx="1" presStyleCnt="4"/>
      <dgm:spPr/>
    </dgm:pt>
    <dgm:pt modelId="{AA7D0882-BDDB-481F-BF3A-39042B7E9644}" type="pres">
      <dgm:prSet presAssocID="{14BCCEF5-8A4F-43CA-8888-57BFAC181C40}" presName="compNode" presStyleCnt="0"/>
      <dgm:spPr/>
    </dgm:pt>
    <dgm:pt modelId="{CC00F0BB-1907-4DAD-9C8A-74BFA7F6DE1D}" type="pres">
      <dgm:prSet presAssocID="{14BCCEF5-8A4F-43CA-8888-57BFAC181C40}" presName="dummyConnPt" presStyleCnt="0"/>
      <dgm:spPr/>
    </dgm:pt>
    <dgm:pt modelId="{BD2DF3F6-1F2C-4CE6-82B7-6BD40D2BB4B6}" type="pres">
      <dgm:prSet presAssocID="{14BCCEF5-8A4F-43CA-8888-57BFAC181C40}" presName="node" presStyleLbl="node1" presStyleIdx="2" presStyleCnt="5" custScaleX="226089">
        <dgm:presLayoutVars>
          <dgm:bulletEnabled val="1"/>
        </dgm:presLayoutVars>
      </dgm:prSet>
      <dgm:spPr/>
    </dgm:pt>
    <dgm:pt modelId="{9F7E3C44-395C-44E5-83B8-1EA1A29E22F9}" type="pres">
      <dgm:prSet presAssocID="{4FF85A7F-1089-4033-BBA5-42AE06AC1E9F}" presName="sibTrans" presStyleLbl="bgSibTrans2D1" presStyleIdx="2" presStyleCnt="4" custLinFactY="86720" custLinFactNeighborY="100000"/>
      <dgm:spPr/>
    </dgm:pt>
    <dgm:pt modelId="{95A39938-EE1A-4CBA-B4B3-1CA3456A6A61}" type="pres">
      <dgm:prSet presAssocID="{5D821502-2ACE-4968-A423-8303D31EE3C2}" presName="compNode" presStyleCnt="0"/>
      <dgm:spPr/>
    </dgm:pt>
    <dgm:pt modelId="{85ADC254-C6FA-47C1-ADB8-ABCE1B6F9EDA}" type="pres">
      <dgm:prSet presAssocID="{5D821502-2ACE-4968-A423-8303D31EE3C2}" presName="dummyConnPt" presStyleCnt="0"/>
      <dgm:spPr/>
    </dgm:pt>
    <dgm:pt modelId="{953B02CA-0888-46A6-804B-BA30641BA1E7}" type="pres">
      <dgm:prSet presAssocID="{5D821502-2ACE-4968-A423-8303D31EE3C2}" presName="node" presStyleLbl="node1" presStyleIdx="3" presStyleCnt="5" custScaleX="223289">
        <dgm:presLayoutVars>
          <dgm:bulletEnabled val="1"/>
        </dgm:presLayoutVars>
      </dgm:prSet>
      <dgm:spPr/>
    </dgm:pt>
    <dgm:pt modelId="{9C61E632-9ABD-4CE8-8A49-43CEA12066C4}" type="pres">
      <dgm:prSet presAssocID="{3EFB3CAF-5D1C-48F1-9BD6-8AC74F315D40}" presName="sibTrans" presStyleLbl="bgSibTrans2D1" presStyleIdx="3" presStyleCnt="4"/>
      <dgm:spPr/>
    </dgm:pt>
    <dgm:pt modelId="{2E31A7EC-43BB-44E0-AE42-D28151C7C857}" type="pres">
      <dgm:prSet presAssocID="{E7321BFF-EE9B-4590-B17D-01664E2A38C2}" presName="compNode" presStyleCnt="0"/>
      <dgm:spPr/>
    </dgm:pt>
    <dgm:pt modelId="{358BD5B8-E9D3-415D-B1EA-379408116F99}" type="pres">
      <dgm:prSet presAssocID="{E7321BFF-EE9B-4590-B17D-01664E2A38C2}" presName="dummyConnPt" presStyleCnt="0"/>
      <dgm:spPr/>
    </dgm:pt>
    <dgm:pt modelId="{59D7B901-C82C-4DF8-8E2F-4CD5A36806C1}" type="pres">
      <dgm:prSet presAssocID="{E7321BFF-EE9B-4590-B17D-01664E2A38C2}" presName="node" presStyleLbl="node1" presStyleIdx="4" presStyleCnt="5" custScaleX="219102">
        <dgm:presLayoutVars>
          <dgm:bulletEnabled val="1"/>
        </dgm:presLayoutVars>
      </dgm:prSet>
      <dgm:spPr/>
    </dgm:pt>
  </dgm:ptLst>
  <dgm:cxnLst>
    <dgm:cxn modelId="{F287B406-0199-4C5A-A866-21E070DF633E}" type="presOf" srcId="{A35437DB-019C-424F-8886-078E29F756F9}" destId="{B51FF99A-EAC5-4571-A265-A220E16B4FCF}" srcOrd="0" destOrd="0" presId="urn:microsoft.com/office/officeart/2005/8/layout/bProcess4"/>
    <dgm:cxn modelId="{3162E210-3DE6-4466-9BC8-7680CD1D49E1}" srcId="{2AFFE34D-1545-463D-98A6-322E2E0A93A4}" destId="{5D821502-2ACE-4968-A423-8303D31EE3C2}" srcOrd="3" destOrd="0" parTransId="{C788D121-51B5-4B2E-8E10-996A9B147268}" sibTransId="{3EFB3CAF-5D1C-48F1-9BD6-8AC74F315D40}"/>
    <dgm:cxn modelId="{8C4E7621-B7A1-48FB-9AFE-7E557ED32CC3}" srcId="{2AFFE34D-1545-463D-98A6-322E2E0A93A4}" destId="{14BCCEF5-8A4F-43CA-8888-57BFAC181C40}" srcOrd="2" destOrd="0" parTransId="{09DFA770-0E3E-4687-B83D-8FFF3D30163A}" sibTransId="{4FF85A7F-1089-4033-BBA5-42AE06AC1E9F}"/>
    <dgm:cxn modelId="{CF30382E-A81F-4698-B0CE-D3C1A7EF29AA}" type="presOf" srcId="{DAC3ACD9-6D23-4F30-8115-0296289F03BF}" destId="{94DBDB17-9192-4912-B635-A5071222C617}" srcOrd="0" destOrd="0" presId="urn:microsoft.com/office/officeart/2005/8/layout/bProcess4"/>
    <dgm:cxn modelId="{3C77A85E-C0A6-4E6E-A5C5-6BD12E9AF35C}" type="presOf" srcId="{3EFB3CAF-5D1C-48F1-9BD6-8AC74F315D40}" destId="{9C61E632-9ABD-4CE8-8A49-43CEA12066C4}" srcOrd="0" destOrd="0" presId="urn:microsoft.com/office/officeart/2005/8/layout/bProcess4"/>
    <dgm:cxn modelId="{66CCE947-C149-4908-8514-8AAF5C667B81}" type="presOf" srcId="{14BCCEF5-8A4F-43CA-8888-57BFAC181C40}" destId="{BD2DF3F6-1F2C-4CE6-82B7-6BD40D2BB4B6}" srcOrd="0" destOrd="0" presId="urn:microsoft.com/office/officeart/2005/8/layout/bProcess4"/>
    <dgm:cxn modelId="{35464A4B-3E23-40F3-BEF9-CE5D3D307DE6}" type="presOf" srcId="{EF858EC5-EE85-47BC-A5DB-DD0DC386385B}" destId="{6BAF2C07-FB93-401D-8229-9B690A1FD1F9}" srcOrd="0" destOrd="0" presId="urn:microsoft.com/office/officeart/2005/8/layout/bProcess4"/>
    <dgm:cxn modelId="{03803755-F83F-4D6B-AEEF-FD7164B18F90}" type="presOf" srcId="{2AFFE34D-1545-463D-98A6-322E2E0A93A4}" destId="{D51059B2-1AD8-4ADA-BF81-62648EE4809F}" srcOrd="0" destOrd="0" presId="urn:microsoft.com/office/officeart/2005/8/layout/bProcess4"/>
    <dgm:cxn modelId="{34290E86-4F9E-43A5-BC8E-ED30AA50A4F0}" type="presOf" srcId="{4FF85A7F-1089-4033-BBA5-42AE06AC1E9F}" destId="{9F7E3C44-395C-44E5-83B8-1EA1A29E22F9}" srcOrd="0" destOrd="0" presId="urn:microsoft.com/office/officeart/2005/8/layout/bProcess4"/>
    <dgm:cxn modelId="{ECBDBEBF-F502-4378-A309-FFA38952B467}" srcId="{2AFFE34D-1545-463D-98A6-322E2E0A93A4}" destId="{E7321BFF-EE9B-4590-B17D-01664E2A38C2}" srcOrd="4" destOrd="0" parTransId="{829DFD22-1270-41DF-8735-D091D3E164CA}" sibTransId="{853B853A-25F7-4802-AA78-46426B593406}"/>
    <dgm:cxn modelId="{14B5EFD2-4F22-4BCB-8619-6FF120310DCC}" type="presOf" srcId="{E7321BFF-EE9B-4590-B17D-01664E2A38C2}" destId="{59D7B901-C82C-4DF8-8E2F-4CD5A36806C1}" srcOrd="0" destOrd="0" presId="urn:microsoft.com/office/officeart/2005/8/layout/bProcess4"/>
    <dgm:cxn modelId="{089E8BDD-BBDA-4DB4-8D3B-374C25B2E94C}" type="presOf" srcId="{9C605FA7-4430-460B-A01F-3B32BE733FB3}" destId="{899CBA59-AACD-4209-BCDC-AFC8A85E379C}" srcOrd="0" destOrd="0" presId="urn:microsoft.com/office/officeart/2005/8/layout/bProcess4"/>
    <dgm:cxn modelId="{1F19B4E3-34E2-4CAE-9122-C7F788D7C3DC}" type="presOf" srcId="{5D821502-2ACE-4968-A423-8303D31EE3C2}" destId="{953B02CA-0888-46A6-804B-BA30641BA1E7}" srcOrd="0" destOrd="0" presId="urn:microsoft.com/office/officeart/2005/8/layout/bProcess4"/>
    <dgm:cxn modelId="{F1F032ED-A4C8-4C59-8CC8-FAAA20384E15}" srcId="{2AFFE34D-1545-463D-98A6-322E2E0A93A4}" destId="{DAC3ACD9-6D23-4F30-8115-0296289F03BF}" srcOrd="1" destOrd="0" parTransId="{A85F0DD2-4023-4D2D-80C6-016577F6140E}" sibTransId="{9C605FA7-4430-460B-A01F-3B32BE733FB3}"/>
    <dgm:cxn modelId="{3901FEF7-CC29-438C-908E-BC309C274615}" srcId="{2AFFE34D-1545-463D-98A6-322E2E0A93A4}" destId="{A35437DB-019C-424F-8886-078E29F756F9}" srcOrd="0" destOrd="0" parTransId="{2CF3D566-737A-43F0-8464-194B2F1702BB}" sibTransId="{EF858EC5-EE85-47BC-A5DB-DD0DC386385B}"/>
    <dgm:cxn modelId="{CC9402E9-6EF3-44C7-8C6C-86CD86FC6F9B}" type="presParOf" srcId="{D51059B2-1AD8-4ADA-BF81-62648EE4809F}" destId="{4F60D046-A8F3-4255-BA1B-791FAC95E5C3}" srcOrd="0" destOrd="0" presId="urn:microsoft.com/office/officeart/2005/8/layout/bProcess4"/>
    <dgm:cxn modelId="{E913E820-6AE8-4C8C-8486-10CA18139CDA}" type="presParOf" srcId="{4F60D046-A8F3-4255-BA1B-791FAC95E5C3}" destId="{98B6A724-84D5-4EA8-B495-16F8AADB05D3}" srcOrd="0" destOrd="0" presId="urn:microsoft.com/office/officeart/2005/8/layout/bProcess4"/>
    <dgm:cxn modelId="{E5D40F39-23E3-4CFC-A9E2-10F0C5F8129A}" type="presParOf" srcId="{4F60D046-A8F3-4255-BA1B-791FAC95E5C3}" destId="{B51FF99A-EAC5-4571-A265-A220E16B4FCF}" srcOrd="1" destOrd="0" presId="urn:microsoft.com/office/officeart/2005/8/layout/bProcess4"/>
    <dgm:cxn modelId="{D2FE3784-594E-4C64-B2DE-325F07A70CC5}" type="presParOf" srcId="{D51059B2-1AD8-4ADA-BF81-62648EE4809F}" destId="{6BAF2C07-FB93-401D-8229-9B690A1FD1F9}" srcOrd="1" destOrd="0" presId="urn:microsoft.com/office/officeart/2005/8/layout/bProcess4"/>
    <dgm:cxn modelId="{7638C7FC-432A-4E8D-88B6-998770F35CB9}" type="presParOf" srcId="{D51059B2-1AD8-4ADA-BF81-62648EE4809F}" destId="{0F7856AB-6C10-40CE-92D1-716A0880A5E4}" srcOrd="2" destOrd="0" presId="urn:microsoft.com/office/officeart/2005/8/layout/bProcess4"/>
    <dgm:cxn modelId="{9D751755-CD90-46B3-BD9D-5F966D3E01AA}" type="presParOf" srcId="{0F7856AB-6C10-40CE-92D1-716A0880A5E4}" destId="{89969D2A-4925-4762-B028-3CFC61FDCD92}" srcOrd="0" destOrd="0" presId="urn:microsoft.com/office/officeart/2005/8/layout/bProcess4"/>
    <dgm:cxn modelId="{C2BF186F-CCBF-449A-8D6B-DE280B7C3D4D}" type="presParOf" srcId="{0F7856AB-6C10-40CE-92D1-716A0880A5E4}" destId="{94DBDB17-9192-4912-B635-A5071222C617}" srcOrd="1" destOrd="0" presId="urn:microsoft.com/office/officeart/2005/8/layout/bProcess4"/>
    <dgm:cxn modelId="{76313B0D-8105-4DED-8309-7F2181095813}" type="presParOf" srcId="{D51059B2-1AD8-4ADA-BF81-62648EE4809F}" destId="{899CBA59-AACD-4209-BCDC-AFC8A85E379C}" srcOrd="3" destOrd="0" presId="urn:microsoft.com/office/officeart/2005/8/layout/bProcess4"/>
    <dgm:cxn modelId="{8FCCF591-65CF-46BD-8D51-7C51AB7C3974}" type="presParOf" srcId="{D51059B2-1AD8-4ADA-BF81-62648EE4809F}" destId="{AA7D0882-BDDB-481F-BF3A-39042B7E9644}" srcOrd="4" destOrd="0" presId="urn:microsoft.com/office/officeart/2005/8/layout/bProcess4"/>
    <dgm:cxn modelId="{4E5EDB9C-7704-430E-AF9F-58CF5F358B0F}" type="presParOf" srcId="{AA7D0882-BDDB-481F-BF3A-39042B7E9644}" destId="{CC00F0BB-1907-4DAD-9C8A-74BFA7F6DE1D}" srcOrd="0" destOrd="0" presId="urn:microsoft.com/office/officeart/2005/8/layout/bProcess4"/>
    <dgm:cxn modelId="{D711D365-904F-4FAF-986C-178C9449D47A}" type="presParOf" srcId="{AA7D0882-BDDB-481F-BF3A-39042B7E9644}" destId="{BD2DF3F6-1F2C-4CE6-82B7-6BD40D2BB4B6}" srcOrd="1" destOrd="0" presId="urn:microsoft.com/office/officeart/2005/8/layout/bProcess4"/>
    <dgm:cxn modelId="{8446489A-472D-419D-B601-CE93A64E561D}" type="presParOf" srcId="{D51059B2-1AD8-4ADA-BF81-62648EE4809F}" destId="{9F7E3C44-395C-44E5-83B8-1EA1A29E22F9}" srcOrd="5" destOrd="0" presId="urn:microsoft.com/office/officeart/2005/8/layout/bProcess4"/>
    <dgm:cxn modelId="{21B6AC9B-4540-44D5-88B0-48498EF5D741}" type="presParOf" srcId="{D51059B2-1AD8-4ADA-BF81-62648EE4809F}" destId="{95A39938-EE1A-4CBA-B4B3-1CA3456A6A61}" srcOrd="6" destOrd="0" presId="urn:microsoft.com/office/officeart/2005/8/layout/bProcess4"/>
    <dgm:cxn modelId="{B252FE22-7B30-44C9-9539-BC7C14E5F7F1}" type="presParOf" srcId="{95A39938-EE1A-4CBA-B4B3-1CA3456A6A61}" destId="{85ADC254-C6FA-47C1-ADB8-ABCE1B6F9EDA}" srcOrd="0" destOrd="0" presId="urn:microsoft.com/office/officeart/2005/8/layout/bProcess4"/>
    <dgm:cxn modelId="{41D79412-EF28-4164-BABF-B0120C4C1F72}" type="presParOf" srcId="{95A39938-EE1A-4CBA-B4B3-1CA3456A6A61}" destId="{953B02CA-0888-46A6-804B-BA30641BA1E7}" srcOrd="1" destOrd="0" presId="urn:microsoft.com/office/officeart/2005/8/layout/bProcess4"/>
    <dgm:cxn modelId="{5D72BFB0-BD44-4456-919A-6B6A274F563F}" type="presParOf" srcId="{D51059B2-1AD8-4ADA-BF81-62648EE4809F}" destId="{9C61E632-9ABD-4CE8-8A49-43CEA12066C4}" srcOrd="7" destOrd="0" presId="urn:microsoft.com/office/officeart/2005/8/layout/bProcess4"/>
    <dgm:cxn modelId="{FDC2D4B2-05FB-487C-8184-DD64D76F21E7}" type="presParOf" srcId="{D51059B2-1AD8-4ADA-BF81-62648EE4809F}" destId="{2E31A7EC-43BB-44E0-AE42-D28151C7C857}" srcOrd="8" destOrd="0" presId="urn:microsoft.com/office/officeart/2005/8/layout/bProcess4"/>
    <dgm:cxn modelId="{D3235BB7-0B56-4C0A-AE8C-D7F3608ED42F}" type="presParOf" srcId="{2E31A7EC-43BB-44E0-AE42-D28151C7C857}" destId="{358BD5B8-E9D3-415D-B1EA-379408116F99}" srcOrd="0" destOrd="0" presId="urn:microsoft.com/office/officeart/2005/8/layout/bProcess4"/>
    <dgm:cxn modelId="{3F314D34-5E11-468C-88A4-56B4A83B9E2E}" type="presParOf" srcId="{2E31A7EC-43BB-44E0-AE42-D28151C7C857}" destId="{59D7B901-C82C-4DF8-8E2F-4CD5A36806C1}"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1F6D7C-CC09-450E-93AF-1937E0FAB75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IN"/>
        </a:p>
      </dgm:t>
    </dgm:pt>
    <dgm:pt modelId="{95F98AA2-7D1D-4A9A-BEA5-5E11884724AE}">
      <dgm:prSet phldrT="[Text]" custT="1"/>
      <dgm:spPr>
        <a:solidFill>
          <a:srgbClr val="E5FECC"/>
        </a:solidFill>
        <a:ln w="38100">
          <a:solidFill>
            <a:schemeClr val="accent6">
              <a:lumMod val="60000"/>
              <a:lumOff val="40000"/>
            </a:schemeClr>
          </a:solidFill>
        </a:ln>
      </dgm:spPr>
      <dgm:t>
        <a:bodyPr/>
        <a:lstStyle/>
        <a:p>
          <a:r>
            <a:rPr lang="en-IN" sz="7200" dirty="0">
              <a:solidFill>
                <a:srgbClr val="0070C0"/>
              </a:solidFill>
              <a:latin typeface="Arial Rounded MT Bold" panose="020F0704030504030204" pitchFamily="34" charset="0"/>
            </a:rPr>
            <a:t>Thanks </a:t>
          </a:r>
          <a:r>
            <a:rPr lang="en-IN" sz="6600" dirty="0">
              <a:solidFill>
                <a:srgbClr val="0070C0"/>
              </a:solidFill>
              <a:latin typeface="Arial Rounded MT Bold" panose="020F0704030504030204" pitchFamily="34" charset="0"/>
            </a:rPr>
            <a:t>!</a:t>
          </a:r>
        </a:p>
      </dgm:t>
    </dgm:pt>
    <dgm:pt modelId="{6D2E1104-59D1-4340-8223-4C7B48A010B8}" type="parTrans" cxnId="{844AFA7A-45F2-4DC3-9539-D2440F4F9EF0}">
      <dgm:prSet/>
      <dgm:spPr/>
      <dgm:t>
        <a:bodyPr/>
        <a:lstStyle/>
        <a:p>
          <a:endParaRPr lang="en-IN"/>
        </a:p>
      </dgm:t>
    </dgm:pt>
    <dgm:pt modelId="{352ACEA4-A189-4E8D-9B22-82F4DFAEDBED}" type="sibTrans" cxnId="{844AFA7A-45F2-4DC3-9539-D2440F4F9EF0}">
      <dgm:prSet/>
      <dgm:spPr/>
      <dgm:t>
        <a:bodyPr/>
        <a:lstStyle/>
        <a:p>
          <a:endParaRPr lang="en-IN"/>
        </a:p>
      </dgm:t>
    </dgm:pt>
    <dgm:pt modelId="{B66FC29C-E024-4AE0-BEBD-8EC3449C8DEC}" type="pres">
      <dgm:prSet presAssocID="{601F6D7C-CC09-450E-93AF-1937E0FAB759}" presName="Name0" presStyleCnt="0">
        <dgm:presLayoutVars>
          <dgm:chPref val="1"/>
          <dgm:dir/>
          <dgm:animOne val="branch"/>
          <dgm:animLvl val="lvl"/>
          <dgm:resizeHandles/>
        </dgm:presLayoutVars>
      </dgm:prSet>
      <dgm:spPr/>
    </dgm:pt>
    <dgm:pt modelId="{2D6FC61C-0E93-48F4-8D3E-2FA2C0C7CE56}" type="pres">
      <dgm:prSet presAssocID="{95F98AA2-7D1D-4A9A-BEA5-5E11884724AE}" presName="vertOne" presStyleCnt="0"/>
      <dgm:spPr/>
    </dgm:pt>
    <dgm:pt modelId="{332B0049-23B3-43ED-ADCA-6365A59FEE02}" type="pres">
      <dgm:prSet presAssocID="{95F98AA2-7D1D-4A9A-BEA5-5E11884724AE}" presName="txOne" presStyleLbl="node0" presStyleIdx="0" presStyleCnt="1" custLinFactNeighborY="350">
        <dgm:presLayoutVars>
          <dgm:chPref val="3"/>
        </dgm:presLayoutVars>
      </dgm:prSet>
      <dgm:spPr/>
    </dgm:pt>
    <dgm:pt modelId="{A3336F0D-01CD-4A6D-9692-A4AC66812937}" type="pres">
      <dgm:prSet presAssocID="{95F98AA2-7D1D-4A9A-BEA5-5E11884724AE}" presName="horzOne" presStyleCnt="0"/>
      <dgm:spPr/>
    </dgm:pt>
  </dgm:ptLst>
  <dgm:cxnLst>
    <dgm:cxn modelId="{A7FB8722-A069-4B52-8148-372D9E2707B6}" type="presOf" srcId="{95F98AA2-7D1D-4A9A-BEA5-5E11884724AE}" destId="{332B0049-23B3-43ED-ADCA-6365A59FEE02}" srcOrd="0" destOrd="0" presId="urn:microsoft.com/office/officeart/2005/8/layout/hierarchy4"/>
    <dgm:cxn modelId="{844AFA7A-45F2-4DC3-9539-D2440F4F9EF0}" srcId="{601F6D7C-CC09-450E-93AF-1937E0FAB759}" destId="{95F98AA2-7D1D-4A9A-BEA5-5E11884724AE}" srcOrd="0" destOrd="0" parTransId="{6D2E1104-59D1-4340-8223-4C7B48A010B8}" sibTransId="{352ACEA4-A189-4E8D-9B22-82F4DFAEDBED}"/>
    <dgm:cxn modelId="{464C24B4-07AB-4B47-8BD1-58AA4A6CE358}" type="presOf" srcId="{601F6D7C-CC09-450E-93AF-1937E0FAB759}" destId="{B66FC29C-E024-4AE0-BEBD-8EC3449C8DEC}" srcOrd="0" destOrd="0" presId="urn:microsoft.com/office/officeart/2005/8/layout/hierarchy4"/>
    <dgm:cxn modelId="{A1BEF875-2D5B-41EF-A12F-90708A37387F}" type="presParOf" srcId="{B66FC29C-E024-4AE0-BEBD-8EC3449C8DEC}" destId="{2D6FC61C-0E93-48F4-8D3E-2FA2C0C7CE56}" srcOrd="0" destOrd="0" presId="urn:microsoft.com/office/officeart/2005/8/layout/hierarchy4"/>
    <dgm:cxn modelId="{817DE0C5-C770-4A90-A081-89BB34F1CC29}" type="presParOf" srcId="{2D6FC61C-0E93-48F4-8D3E-2FA2C0C7CE56}" destId="{332B0049-23B3-43ED-ADCA-6365A59FEE02}" srcOrd="0" destOrd="0" presId="urn:microsoft.com/office/officeart/2005/8/layout/hierarchy4"/>
    <dgm:cxn modelId="{817B3B9D-200C-4F5A-B7A4-B75E697450B6}" type="presParOf" srcId="{2D6FC61C-0E93-48F4-8D3E-2FA2C0C7CE56}" destId="{A3336F0D-01CD-4A6D-9692-A4AC6681293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3BD52-63CC-4477-90A4-19BF32F09A1A}">
      <dsp:nvSpPr>
        <dsp:cNvPr id="0" name=""/>
        <dsp:cNvSpPr/>
      </dsp:nvSpPr>
      <dsp:spPr>
        <a:xfrm>
          <a:off x="0" y="483398"/>
          <a:ext cx="11095037" cy="680400"/>
        </a:xfrm>
        <a:prstGeom prst="rect">
          <a:avLst/>
        </a:prstGeom>
        <a:solidFill>
          <a:schemeClr val="accent6">
            <a:lumMod val="60000"/>
            <a:lumOff val="40000"/>
            <a:alpha val="90000"/>
          </a:schemeClr>
        </a:solidFill>
        <a:ln w="28575" cap="flat" cmpd="sng" algn="ctr">
          <a:noFill/>
          <a:prstDash val="solid"/>
          <a:miter lim="800000"/>
        </a:ln>
        <a:effectLst/>
      </dsp:spPr>
      <dsp:style>
        <a:lnRef idx="2">
          <a:scrgbClr r="0" g="0" b="0"/>
        </a:lnRef>
        <a:fillRef idx="1">
          <a:scrgbClr r="0" g="0" b="0"/>
        </a:fillRef>
        <a:effectRef idx="0">
          <a:scrgbClr r="0" g="0" b="0"/>
        </a:effectRef>
        <a:fontRef idx="minor"/>
      </dsp:style>
    </dsp:sp>
    <dsp:sp modelId="{FB942A0F-B817-4ED8-BFAB-8171140F62AE}">
      <dsp:nvSpPr>
        <dsp:cNvPr id="0" name=""/>
        <dsp:cNvSpPr/>
      </dsp:nvSpPr>
      <dsp:spPr>
        <a:xfrm>
          <a:off x="330102" y="84878"/>
          <a:ext cx="10564111" cy="797040"/>
        </a:xfrm>
        <a:prstGeom prst="roundRect">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556" tIns="0" rIns="293556" bIns="0" numCol="1" spcCol="1270" anchor="ctr" anchorCtr="0">
          <a:noAutofit/>
        </a:bodyPr>
        <a:lstStyle/>
        <a:p>
          <a:pPr marL="0" lvl="0" indent="0" algn="just" defTabSz="977900">
            <a:lnSpc>
              <a:spcPct val="90000"/>
            </a:lnSpc>
            <a:spcBef>
              <a:spcPct val="0"/>
            </a:spcBef>
            <a:spcAft>
              <a:spcPct val="35000"/>
            </a:spcAft>
            <a:buNone/>
          </a:pPr>
          <a:r>
            <a:rPr lang="en-US" sz="2200" b="1" kern="1200" dirty="0">
              <a:solidFill>
                <a:schemeClr val="tx1"/>
              </a:solidFill>
              <a:latin typeface="Cambria" panose="02040503050406030204" pitchFamily="18" charset="0"/>
              <a:ea typeface="Cambria" panose="02040503050406030204" pitchFamily="18" charset="0"/>
            </a:rPr>
            <a:t>There will be 8 NRGs. Each NRG will have a Convener, Member Coordinator and Members. </a:t>
          </a:r>
          <a:endParaRPr lang="en-IN" sz="2200" b="1" kern="1200" dirty="0">
            <a:solidFill>
              <a:schemeClr val="tx1"/>
            </a:solidFill>
          </a:endParaRPr>
        </a:p>
      </dsp:txBody>
      <dsp:txXfrm>
        <a:off x="369010" y="123786"/>
        <a:ext cx="10486295" cy="719224"/>
      </dsp:txXfrm>
    </dsp:sp>
    <dsp:sp modelId="{DBFDE14B-27FC-4510-8073-05277EC28685}">
      <dsp:nvSpPr>
        <dsp:cNvPr id="0" name=""/>
        <dsp:cNvSpPr/>
      </dsp:nvSpPr>
      <dsp:spPr>
        <a:xfrm>
          <a:off x="0" y="1708118"/>
          <a:ext cx="11095037" cy="680400"/>
        </a:xfrm>
        <a:prstGeom prst="rect">
          <a:avLst/>
        </a:prstGeom>
        <a:solidFill>
          <a:schemeClr val="accent5">
            <a:lumMod val="40000"/>
            <a:lumOff val="60000"/>
            <a:alpha val="90000"/>
          </a:schemeClr>
        </a:solidFill>
        <a:ln w="28575" cap="flat" cmpd="sng" algn="ctr">
          <a:noFill/>
          <a:prstDash val="solid"/>
          <a:miter lim="800000"/>
        </a:ln>
        <a:effectLst/>
      </dsp:spPr>
      <dsp:style>
        <a:lnRef idx="2">
          <a:scrgbClr r="0" g="0" b="0"/>
        </a:lnRef>
        <a:fillRef idx="1">
          <a:scrgbClr r="0" g="0" b="0"/>
        </a:fillRef>
        <a:effectRef idx="0">
          <a:scrgbClr r="0" g="0" b="0"/>
        </a:effectRef>
        <a:fontRef idx="minor"/>
      </dsp:style>
    </dsp:sp>
    <dsp:sp modelId="{7365350C-A88E-4501-9511-F35FD3503F39}">
      <dsp:nvSpPr>
        <dsp:cNvPr id="0" name=""/>
        <dsp:cNvSpPr/>
      </dsp:nvSpPr>
      <dsp:spPr>
        <a:xfrm>
          <a:off x="387122" y="1309598"/>
          <a:ext cx="10502595" cy="797040"/>
        </a:xfrm>
        <a:prstGeom prst="roundRect">
          <a:avLst/>
        </a:prstGeom>
        <a:solidFill>
          <a:srgbClr val="FEECFE"/>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556" tIns="0" rIns="293556" bIns="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Convener responsible for creating a communication network with all the members of the group for sharing of training materials, guidelines, schedule of the training program, etc. </a:t>
          </a:r>
          <a:endParaRPr lang="en-IN" sz="2000" kern="1200" dirty="0">
            <a:solidFill>
              <a:schemeClr val="tx1"/>
            </a:solidFill>
            <a:latin typeface="Cambria" panose="02040503050406030204" pitchFamily="18" charset="0"/>
            <a:ea typeface="Cambria" panose="02040503050406030204" pitchFamily="18" charset="0"/>
          </a:endParaRPr>
        </a:p>
      </dsp:txBody>
      <dsp:txXfrm>
        <a:off x="426030" y="1348506"/>
        <a:ext cx="10424779" cy="719224"/>
      </dsp:txXfrm>
    </dsp:sp>
    <dsp:sp modelId="{DADC43CF-BC20-4AE0-96C2-17BE50F0C4DD}">
      <dsp:nvSpPr>
        <dsp:cNvPr id="0" name=""/>
        <dsp:cNvSpPr/>
      </dsp:nvSpPr>
      <dsp:spPr>
        <a:xfrm>
          <a:off x="0" y="2932839"/>
          <a:ext cx="11095037" cy="680400"/>
        </a:xfrm>
        <a:prstGeom prst="rect">
          <a:avLst/>
        </a:prstGeom>
        <a:solidFill>
          <a:schemeClr val="accent5">
            <a:lumMod val="40000"/>
            <a:lumOff val="60000"/>
            <a:alpha val="90000"/>
          </a:schemeClr>
        </a:solidFill>
        <a:ln w="28575" cap="flat" cmpd="sng" algn="ctr">
          <a:noFill/>
          <a:prstDash val="solid"/>
          <a:miter lim="800000"/>
        </a:ln>
        <a:effectLst/>
      </dsp:spPr>
      <dsp:style>
        <a:lnRef idx="2">
          <a:scrgbClr r="0" g="0" b="0"/>
        </a:lnRef>
        <a:fillRef idx="1">
          <a:scrgbClr r="0" g="0" b="0"/>
        </a:fillRef>
        <a:effectRef idx="0">
          <a:scrgbClr r="0" g="0" b="0"/>
        </a:effectRef>
        <a:fontRef idx="minor"/>
      </dsp:style>
    </dsp:sp>
    <dsp:sp modelId="{0668D9C8-4FB4-4FD4-A4C5-518D9D67E051}">
      <dsp:nvSpPr>
        <dsp:cNvPr id="0" name=""/>
        <dsp:cNvSpPr/>
      </dsp:nvSpPr>
      <dsp:spPr>
        <a:xfrm>
          <a:off x="320353" y="2534318"/>
          <a:ext cx="10551031" cy="797040"/>
        </a:xfrm>
        <a:prstGeom prst="roundRect">
          <a:avLst/>
        </a:prstGeom>
        <a:solidFill>
          <a:srgbClr val="FEECFE"/>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556" tIns="0" rIns="293556" bIns="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Convener will provide the required guidance to member–coordinator for the conduct of training of KRPs and SRPs at the State and UT level </a:t>
          </a:r>
          <a:endParaRPr lang="en-IN" sz="2000" kern="1200" dirty="0">
            <a:solidFill>
              <a:schemeClr val="tx1"/>
            </a:solidFill>
            <a:latin typeface="Cambria" panose="02040503050406030204" pitchFamily="18" charset="0"/>
            <a:ea typeface="Cambria" panose="02040503050406030204" pitchFamily="18" charset="0"/>
          </a:endParaRPr>
        </a:p>
      </dsp:txBody>
      <dsp:txXfrm>
        <a:off x="359261" y="2573226"/>
        <a:ext cx="10473215" cy="719224"/>
      </dsp:txXfrm>
    </dsp:sp>
    <dsp:sp modelId="{30A388C4-0AFC-437C-8EBF-EE06B22AD596}">
      <dsp:nvSpPr>
        <dsp:cNvPr id="0" name=""/>
        <dsp:cNvSpPr/>
      </dsp:nvSpPr>
      <dsp:spPr>
        <a:xfrm>
          <a:off x="0" y="4157559"/>
          <a:ext cx="11095037" cy="680400"/>
        </a:xfrm>
        <a:prstGeom prst="rect">
          <a:avLst/>
        </a:prstGeom>
        <a:solidFill>
          <a:schemeClr val="accent5">
            <a:lumMod val="40000"/>
            <a:lumOff val="60000"/>
            <a:alpha val="90000"/>
          </a:schemeClr>
        </a:solidFill>
        <a:ln w="28575" cap="flat" cmpd="sng" algn="ctr">
          <a:noFill/>
          <a:prstDash val="solid"/>
          <a:miter lim="800000"/>
        </a:ln>
        <a:effectLst/>
      </dsp:spPr>
      <dsp:style>
        <a:lnRef idx="2">
          <a:scrgbClr r="0" g="0" b="0"/>
        </a:lnRef>
        <a:fillRef idx="1">
          <a:scrgbClr r="0" g="0" b="0"/>
        </a:fillRef>
        <a:effectRef idx="0">
          <a:scrgbClr r="0" g="0" b="0"/>
        </a:effectRef>
        <a:fontRef idx="minor"/>
      </dsp:style>
    </dsp:sp>
    <dsp:sp modelId="{D00E9426-1358-4C2B-BAF8-E70EF8D4A6D3}">
      <dsp:nvSpPr>
        <dsp:cNvPr id="0" name=""/>
        <dsp:cNvSpPr/>
      </dsp:nvSpPr>
      <dsp:spPr>
        <a:xfrm>
          <a:off x="352283" y="3759039"/>
          <a:ext cx="10537210" cy="797040"/>
        </a:xfrm>
        <a:prstGeom prst="roundRect">
          <a:avLst/>
        </a:prstGeom>
        <a:solidFill>
          <a:srgbClr val="FEECFE"/>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556" tIns="0" rIns="293556" bIns="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Convener responsible for the follow-up of this training programme up to the block level.</a:t>
          </a:r>
          <a:endParaRPr lang="en-IN" sz="2000" kern="1200" dirty="0">
            <a:solidFill>
              <a:schemeClr val="tx1"/>
            </a:solidFill>
            <a:latin typeface="Cambria" panose="02040503050406030204" pitchFamily="18" charset="0"/>
            <a:ea typeface="Cambria" panose="02040503050406030204" pitchFamily="18" charset="0"/>
          </a:endParaRPr>
        </a:p>
      </dsp:txBody>
      <dsp:txXfrm>
        <a:off x="391191" y="3797947"/>
        <a:ext cx="10459394" cy="719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1520F-89D7-48C7-8F03-29724E7781B0}">
      <dsp:nvSpPr>
        <dsp:cNvPr id="0" name=""/>
        <dsp:cNvSpPr/>
      </dsp:nvSpPr>
      <dsp:spPr>
        <a:xfrm>
          <a:off x="0" y="1043"/>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b="1" kern="1200" dirty="0">
              <a:solidFill>
                <a:srgbClr val="FF0000"/>
              </a:solidFill>
              <a:latin typeface="Cambria" panose="02040503050406030204" pitchFamily="18" charset="0"/>
              <a:ea typeface="Cambria" panose="02040503050406030204" pitchFamily="18" charset="0"/>
            </a:rPr>
            <a:t>Nominate two nodal persons </a:t>
          </a:r>
          <a:r>
            <a:rPr lang="en-US" sz="1900" kern="1200" dirty="0">
              <a:solidFill>
                <a:schemeClr val="tx1"/>
              </a:solidFill>
              <a:latin typeface="Cambria" panose="02040503050406030204" pitchFamily="18" charset="0"/>
              <a:ea typeface="Cambria" panose="02040503050406030204" pitchFamily="18" charset="0"/>
            </a:rPr>
            <a:t>to supervise and coordinate. One of these nodal officers should be State Project Director of </a:t>
          </a:r>
          <a:r>
            <a:rPr lang="en-US" sz="1900" kern="1200" dirty="0" err="1">
              <a:solidFill>
                <a:schemeClr val="tx1"/>
              </a:solidFill>
              <a:latin typeface="Cambria" panose="02040503050406030204" pitchFamily="18" charset="0"/>
              <a:ea typeface="Cambria" panose="02040503050406030204" pitchFamily="18" charset="0"/>
            </a:rPr>
            <a:t>Samagra</a:t>
          </a:r>
          <a:r>
            <a:rPr lang="en-US" sz="1900" kern="1200" dirty="0">
              <a:solidFill>
                <a:schemeClr val="tx1"/>
              </a:solidFill>
              <a:latin typeface="Cambria" panose="02040503050406030204" pitchFamily="18" charset="0"/>
              <a:ea typeface="Cambria" panose="02040503050406030204" pitchFamily="18" charset="0"/>
            </a:rPr>
            <a:t> </a:t>
          </a:r>
          <a:r>
            <a:rPr lang="en-US" sz="1900" kern="1200" dirty="0" err="1">
              <a:solidFill>
                <a:schemeClr val="tx1"/>
              </a:solidFill>
              <a:latin typeface="Cambria" panose="02040503050406030204" pitchFamily="18" charset="0"/>
              <a:ea typeface="Cambria" panose="02040503050406030204" pitchFamily="18" charset="0"/>
            </a:rPr>
            <a:t>Shiksha</a:t>
          </a:r>
          <a:r>
            <a:rPr lang="en-US" sz="1900" kern="1200" dirty="0">
              <a:solidFill>
                <a:schemeClr val="tx1"/>
              </a:solidFill>
              <a:latin typeface="Cambria" panose="02040503050406030204" pitchFamily="18" charset="0"/>
              <a:ea typeface="Cambria" panose="02040503050406030204" pitchFamily="18" charset="0"/>
            </a:rPr>
            <a:t> and other may be Director SCERT. </a:t>
          </a:r>
          <a:endParaRPr lang="en-IN" sz="1900" kern="1200" dirty="0">
            <a:solidFill>
              <a:schemeClr val="tx1"/>
            </a:solidFill>
          </a:endParaRPr>
        </a:p>
      </dsp:txBody>
      <dsp:txXfrm>
        <a:off x="39185" y="40228"/>
        <a:ext cx="11549115" cy="724346"/>
      </dsp:txXfrm>
    </dsp:sp>
    <dsp:sp modelId="{8A3315AE-8060-40BA-913F-D52C228FC0C6}">
      <dsp:nvSpPr>
        <dsp:cNvPr id="0" name=""/>
        <dsp:cNvSpPr/>
      </dsp:nvSpPr>
      <dsp:spPr>
        <a:xfrm>
          <a:off x="0" y="814911"/>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solidFill>
                <a:schemeClr val="tx1"/>
              </a:solidFill>
              <a:latin typeface="Cambria" panose="02040503050406030204" pitchFamily="18" charset="0"/>
              <a:ea typeface="Cambria" panose="02040503050406030204" pitchFamily="18" charset="0"/>
            </a:rPr>
            <a:t>For Teacher training conducted at block level</a:t>
          </a:r>
          <a:r>
            <a:rPr lang="en-US" sz="1900" kern="1200" dirty="0">
              <a:solidFill>
                <a:srgbClr val="FF0000"/>
              </a:solidFill>
              <a:latin typeface="Cambria" panose="02040503050406030204" pitchFamily="18" charset="0"/>
              <a:ea typeface="Cambria" panose="02040503050406030204" pitchFamily="18" charset="0"/>
            </a:rPr>
            <a:t>, </a:t>
          </a:r>
          <a:r>
            <a:rPr lang="en-US" sz="1900" b="1" kern="1200" dirty="0">
              <a:solidFill>
                <a:srgbClr val="FF0000"/>
              </a:solidFill>
              <a:latin typeface="Cambria" panose="02040503050406030204" pitchFamily="18" charset="0"/>
              <a:ea typeface="Cambria" panose="02040503050406030204" pitchFamily="18" charset="0"/>
            </a:rPr>
            <a:t>Block Education Officers </a:t>
          </a:r>
          <a:r>
            <a:rPr lang="en-US" sz="1900" kern="1200" dirty="0">
              <a:solidFill>
                <a:srgbClr val="FF0000"/>
              </a:solidFill>
              <a:latin typeface="Cambria" panose="02040503050406030204" pitchFamily="18" charset="0"/>
              <a:ea typeface="Cambria" panose="02040503050406030204" pitchFamily="18" charset="0"/>
            </a:rPr>
            <a:t>may be appointed </a:t>
          </a:r>
          <a:r>
            <a:rPr lang="en-US" sz="1900" b="1" kern="1200" dirty="0">
              <a:solidFill>
                <a:srgbClr val="FF0000"/>
              </a:solidFill>
              <a:latin typeface="Cambria" panose="02040503050406030204" pitchFamily="18" charset="0"/>
              <a:ea typeface="Cambria" panose="02040503050406030204" pitchFamily="18" charset="0"/>
            </a:rPr>
            <a:t>as nodal officers</a:t>
          </a:r>
          <a:r>
            <a:rPr lang="en-US" sz="1900" kern="1200" dirty="0">
              <a:solidFill>
                <a:schemeClr val="tx1"/>
              </a:solidFill>
              <a:latin typeface="Cambria" panose="02040503050406030204" pitchFamily="18" charset="0"/>
              <a:ea typeface="Cambria" panose="02040503050406030204" pitchFamily="18" charset="0"/>
            </a:rPr>
            <a:t>.</a:t>
          </a:r>
          <a:endParaRPr lang="en-IN" sz="1900" kern="1200" dirty="0">
            <a:solidFill>
              <a:schemeClr val="tx1"/>
            </a:solidFill>
          </a:endParaRPr>
        </a:p>
      </dsp:txBody>
      <dsp:txXfrm>
        <a:off x="39185" y="854096"/>
        <a:ext cx="11549115" cy="724346"/>
      </dsp:txXfrm>
    </dsp:sp>
    <dsp:sp modelId="{D851B215-37D1-44B6-BFF9-5F58523ABE4A}">
      <dsp:nvSpPr>
        <dsp:cNvPr id="0" name=""/>
        <dsp:cNvSpPr/>
      </dsp:nvSpPr>
      <dsp:spPr>
        <a:xfrm>
          <a:off x="0" y="1628779"/>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b="1" kern="1200" dirty="0">
              <a:solidFill>
                <a:srgbClr val="FF0000"/>
              </a:solidFill>
              <a:latin typeface="Cambria" panose="02040503050406030204" pitchFamily="18" charset="0"/>
              <a:ea typeface="Cambria" panose="02040503050406030204" pitchFamily="18" charset="0"/>
            </a:rPr>
            <a:t>Identify Key Resource Persons and State Resource Person of NIEPA </a:t>
          </a:r>
          <a:r>
            <a:rPr lang="en-US" sz="1900" kern="1200" dirty="0">
              <a:solidFill>
                <a:schemeClr val="tx1"/>
              </a:solidFill>
              <a:latin typeface="Cambria" panose="02040503050406030204" pitchFamily="18" charset="0"/>
              <a:ea typeface="Cambria" panose="02040503050406030204" pitchFamily="18" charset="0"/>
            </a:rPr>
            <a:t>(HMs/Principals who have undergone leadership training from NIEPA).</a:t>
          </a:r>
          <a:endParaRPr lang="en-IN" sz="1900" kern="1200" dirty="0">
            <a:solidFill>
              <a:schemeClr val="tx1"/>
            </a:solidFill>
          </a:endParaRPr>
        </a:p>
      </dsp:txBody>
      <dsp:txXfrm>
        <a:off x="39185" y="1667964"/>
        <a:ext cx="11549115" cy="724346"/>
      </dsp:txXfrm>
    </dsp:sp>
    <dsp:sp modelId="{5CD109EE-06EE-4863-8733-5AA9DF45B563}">
      <dsp:nvSpPr>
        <dsp:cNvPr id="0" name=""/>
        <dsp:cNvSpPr/>
      </dsp:nvSpPr>
      <dsp:spPr>
        <a:xfrm>
          <a:off x="0" y="2442647"/>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b="1" kern="1200" dirty="0">
              <a:solidFill>
                <a:srgbClr val="FF0000"/>
              </a:solidFill>
              <a:latin typeface="Cambria" panose="02040503050406030204" pitchFamily="18" charset="0"/>
              <a:ea typeface="Cambria" panose="02040503050406030204" pitchFamily="18" charset="0"/>
            </a:rPr>
            <a:t>Identify venues for KRP training with at least five spacious rooms at State headquarters. </a:t>
          </a:r>
          <a:r>
            <a:rPr lang="en-US" sz="1900" kern="1200" dirty="0">
              <a:solidFill>
                <a:schemeClr val="tx1"/>
              </a:solidFill>
              <a:latin typeface="Cambria" panose="02040503050406030204" pitchFamily="18" charset="0"/>
              <a:ea typeface="Cambria" panose="02040503050406030204" pitchFamily="18" charset="0"/>
            </a:rPr>
            <a:t>The venue should also be equipped with audio visual facilities, art and other training materials such as, flip chart, crayons, etc. Minimum two computers with internet facilities should also be available at the training venues </a:t>
          </a:r>
          <a:endParaRPr lang="en-IN" sz="1900" kern="1200" dirty="0">
            <a:solidFill>
              <a:schemeClr val="tx1"/>
            </a:solidFill>
          </a:endParaRPr>
        </a:p>
      </dsp:txBody>
      <dsp:txXfrm>
        <a:off x="39185" y="2481832"/>
        <a:ext cx="11549115" cy="724346"/>
      </dsp:txXfrm>
    </dsp:sp>
    <dsp:sp modelId="{A0C3F424-11EF-40BB-A97D-3FF711DD5610}">
      <dsp:nvSpPr>
        <dsp:cNvPr id="0" name=""/>
        <dsp:cNvSpPr/>
      </dsp:nvSpPr>
      <dsp:spPr>
        <a:xfrm>
          <a:off x="0" y="3256515"/>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b="1" kern="1200" dirty="0">
              <a:solidFill>
                <a:srgbClr val="FF0000"/>
              </a:solidFill>
              <a:latin typeface="Cambria" panose="02040503050406030204" pitchFamily="18" charset="0"/>
              <a:ea typeface="Cambria" panose="02040503050406030204" pitchFamily="18" charset="0"/>
            </a:rPr>
            <a:t>Arrange for translation and printing of training modules </a:t>
          </a:r>
          <a:r>
            <a:rPr lang="en-US" sz="1900" kern="1200" dirty="0">
              <a:solidFill>
                <a:schemeClr val="tx1"/>
              </a:solidFill>
              <a:latin typeface="Cambria" panose="02040503050406030204" pitchFamily="18" charset="0"/>
              <a:ea typeface="Cambria" panose="02040503050406030204" pitchFamily="18" charset="0"/>
            </a:rPr>
            <a:t>in regional languages. Funds for printing of modules have already been approved in the PAB meetings.</a:t>
          </a:r>
          <a:endParaRPr lang="en-IN" sz="1900" kern="1200" dirty="0">
            <a:solidFill>
              <a:schemeClr val="tx1"/>
            </a:solidFill>
          </a:endParaRPr>
        </a:p>
      </dsp:txBody>
      <dsp:txXfrm>
        <a:off x="39185" y="3295700"/>
        <a:ext cx="11549115" cy="724346"/>
      </dsp:txXfrm>
    </dsp:sp>
    <dsp:sp modelId="{5D04D5F5-4A57-42E0-B10B-B17209724709}">
      <dsp:nvSpPr>
        <dsp:cNvPr id="0" name=""/>
        <dsp:cNvSpPr/>
      </dsp:nvSpPr>
      <dsp:spPr>
        <a:xfrm>
          <a:off x="0" y="4070383"/>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solidFill>
                <a:schemeClr val="tx1"/>
              </a:solidFill>
              <a:latin typeface="Cambria" panose="02040503050406030204" pitchFamily="18" charset="0"/>
              <a:ea typeface="Cambria" panose="02040503050406030204" pitchFamily="18" charset="0"/>
            </a:rPr>
            <a:t>NISHTHA Web Portal (</a:t>
          </a:r>
          <a:r>
            <a:rPr lang="en-US" sz="1900" u="sng" kern="1200" dirty="0">
              <a:solidFill>
                <a:schemeClr val="tx1"/>
              </a:solidFill>
              <a:latin typeface="Cambria" panose="02040503050406030204" pitchFamily="18" charset="0"/>
              <a:ea typeface="Cambria" panose="02040503050406030204" pitchFamily="18" charset="0"/>
              <a:hlinkClick xmlns:r="http://schemas.openxmlformats.org/officeDocument/2006/relationships" r:id="rId1"/>
            </a:rPr>
            <a:t>https://itpd.ncert.gov.in/</a:t>
          </a:r>
          <a:r>
            <a:rPr lang="en-US" sz="1900" kern="1200" dirty="0">
              <a:solidFill>
                <a:schemeClr val="tx1"/>
              </a:solidFill>
              <a:latin typeface="Cambria" panose="02040503050406030204" pitchFamily="18" charset="0"/>
              <a:ea typeface="Cambria" panose="02040503050406030204" pitchFamily="18" charset="0"/>
            </a:rPr>
            <a:t>) created for the online monitoring and support of the programme. </a:t>
          </a:r>
          <a:r>
            <a:rPr lang="en-US" sz="1900" b="1" kern="1200" dirty="0">
              <a:solidFill>
                <a:srgbClr val="FF0000"/>
              </a:solidFill>
              <a:latin typeface="Cambria" panose="02040503050406030204" pitchFamily="18" charset="0"/>
              <a:ea typeface="Cambria" panose="02040503050406030204" pitchFamily="18" charset="0"/>
            </a:rPr>
            <a:t>A nodal person with technical expertise may be nominated </a:t>
          </a:r>
          <a:r>
            <a:rPr lang="en-US" sz="1900" kern="1200" dirty="0">
              <a:solidFill>
                <a:schemeClr val="tx1"/>
              </a:solidFill>
              <a:latin typeface="Cambria" panose="02040503050406030204" pitchFamily="18" charset="0"/>
              <a:ea typeface="Cambria" panose="02040503050406030204" pitchFamily="18" charset="0"/>
            </a:rPr>
            <a:t>for managing the activities related to the portal, e.g., data based attendance, testing, participation in online forum, etc. </a:t>
          </a:r>
          <a:endParaRPr lang="en-IN" sz="1900" kern="1200" dirty="0">
            <a:solidFill>
              <a:schemeClr val="tx1"/>
            </a:solidFill>
          </a:endParaRPr>
        </a:p>
      </dsp:txBody>
      <dsp:txXfrm>
        <a:off x="39185" y="4109568"/>
        <a:ext cx="11549115" cy="724346"/>
      </dsp:txXfrm>
    </dsp:sp>
    <dsp:sp modelId="{72E9FED0-BA0C-4BEC-B315-AE2C7461BCC9}">
      <dsp:nvSpPr>
        <dsp:cNvPr id="0" name=""/>
        <dsp:cNvSpPr/>
      </dsp:nvSpPr>
      <dsp:spPr>
        <a:xfrm>
          <a:off x="0" y="4884251"/>
          <a:ext cx="11627485" cy="802716"/>
        </a:xfrm>
        <a:prstGeom prst="roundRect">
          <a:avLst/>
        </a:prstGeom>
        <a:solidFill>
          <a:srgbClr val="CEEEEA"/>
        </a:solidFill>
        <a:ln w="28575"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IN" sz="1900" kern="1200" dirty="0">
              <a:solidFill>
                <a:schemeClr val="tx1"/>
              </a:solidFill>
              <a:latin typeface="Cambria" panose="02040503050406030204" pitchFamily="18" charset="0"/>
              <a:ea typeface="Cambria" panose="02040503050406030204" pitchFamily="18" charset="0"/>
            </a:rPr>
            <a:t>States and UTs are also required to </a:t>
          </a:r>
          <a:r>
            <a:rPr lang="en-IN" sz="1900" kern="1200" dirty="0">
              <a:solidFill>
                <a:srgbClr val="FF0000"/>
              </a:solidFill>
              <a:latin typeface="Cambria" panose="02040503050406030204" pitchFamily="18" charset="0"/>
              <a:ea typeface="Cambria" panose="02040503050406030204" pitchFamily="18" charset="0"/>
            </a:rPr>
            <a:t>prepared teachers training plan to ensure completion in a time bound manner</a:t>
          </a:r>
        </a:p>
      </dsp:txBody>
      <dsp:txXfrm>
        <a:off x="39185" y="4923436"/>
        <a:ext cx="11549115" cy="724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B6277-DE19-4272-A0BE-9C57E443CD98}">
      <dsp:nvSpPr>
        <dsp:cNvPr id="0" name=""/>
        <dsp:cNvSpPr/>
      </dsp:nvSpPr>
      <dsp:spPr>
        <a:xfrm>
          <a:off x="0" y="30476"/>
          <a:ext cx="8876029" cy="1083024"/>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Nodal officers should have continuous dialogue with NCERT and also take responsibility of responding to any communications from NCERT related to the conduct of training program. </a:t>
          </a:r>
          <a:endParaRPr lang="en-IN" sz="2000" kern="1200" dirty="0">
            <a:solidFill>
              <a:schemeClr val="tx1"/>
            </a:solidFill>
          </a:endParaRPr>
        </a:p>
      </dsp:txBody>
      <dsp:txXfrm>
        <a:off x="31721" y="62197"/>
        <a:ext cx="7615845" cy="1019582"/>
      </dsp:txXfrm>
    </dsp:sp>
    <dsp:sp modelId="{112EEAB7-DA0C-45C2-9BC9-1287D313EC69}">
      <dsp:nvSpPr>
        <dsp:cNvPr id="0" name=""/>
        <dsp:cNvSpPr/>
      </dsp:nvSpPr>
      <dsp:spPr>
        <a:xfrm>
          <a:off x="743367" y="1279937"/>
          <a:ext cx="8876029" cy="1083024"/>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Nodal officers responsible for getting the modules translated in the regional languages being used in the State and UT. </a:t>
          </a:r>
          <a:endParaRPr lang="en-IN" sz="2000" kern="1200" dirty="0">
            <a:solidFill>
              <a:schemeClr val="tx1"/>
            </a:solidFill>
            <a:latin typeface="Cambria" panose="02040503050406030204" pitchFamily="18" charset="0"/>
            <a:ea typeface="Cambria" panose="02040503050406030204" pitchFamily="18" charset="0"/>
          </a:endParaRPr>
        </a:p>
      </dsp:txBody>
      <dsp:txXfrm>
        <a:off x="775088" y="1311658"/>
        <a:ext cx="7365254" cy="1019582"/>
      </dsp:txXfrm>
    </dsp:sp>
    <dsp:sp modelId="{6C8E262B-48CC-45AC-8A20-581CFA2DF3F0}">
      <dsp:nvSpPr>
        <dsp:cNvPr id="0" name=""/>
        <dsp:cNvSpPr/>
      </dsp:nvSpPr>
      <dsp:spPr>
        <a:xfrm>
          <a:off x="1475639" y="2559875"/>
          <a:ext cx="8876029" cy="1083024"/>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US" sz="1900" kern="1200" dirty="0">
              <a:solidFill>
                <a:schemeClr val="tx1"/>
              </a:solidFill>
              <a:latin typeface="Cambria" panose="02040503050406030204" pitchFamily="18" charset="0"/>
              <a:ea typeface="Cambria" panose="02040503050406030204" pitchFamily="18" charset="0"/>
            </a:rPr>
            <a:t>Nodal Officer responsible for managing the MIS on integrated teacher training at the State level, with the help of technical staff and also dissemination of modules among KRPs, Teachers, School Heads and Key Functionaries.</a:t>
          </a:r>
          <a:endParaRPr lang="en-IN" sz="1900" kern="1200" dirty="0">
            <a:solidFill>
              <a:schemeClr val="tx1"/>
            </a:solidFill>
            <a:latin typeface="Cambria" panose="02040503050406030204" pitchFamily="18" charset="0"/>
            <a:ea typeface="Cambria" panose="02040503050406030204" pitchFamily="18" charset="0"/>
          </a:endParaRPr>
        </a:p>
      </dsp:txBody>
      <dsp:txXfrm>
        <a:off x="1507360" y="2591596"/>
        <a:ext cx="7376349" cy="1019582"/>
      </dsp:txXfrm>
    </dsp:sp>
    <dsp:sp modelId="{E06D52A5-1C0B-4420-BB13-B4F4DF67CE22}">
      <dsp:nvSpPr>
        <dsp:cNvPr id="0" name=""/>
        <dsp:cNvSpPr/>
      </dsp:nvSpPr>
      <dsp:spPr>
        <a:xfrm>
          <a:off x="2219007" y="3839813"/>
          <a:ext cx="8876029" cy="1083024"/>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Nodal Officer responsible for monitoring of the training programmes at all the stages i.e., up to the block level.</a:t>
          </a:r>
          <a:endParaRPr lang="en-IN" sz="2000" kern="1200" dirty="0">
            <a:solidFill>
              <a:schemeClr val="tx1"/>
            </a:solidFill>
            <a:latin typeface="Cambria" panose="02040503050406030204" pitchFamily="18" charset="0"/>
            <a:ea typeface="Cambria" panose="02040503050406030204" pitchFamily="18" charset="0"/>
          </a:endParaRPr>
        </a:p>
      </dsp:txBody>
      <dsp:txXfrm>
        <a:off x="2250728" y="3871534"/>
        <a:ext cx="7365254" cy="1019582"/>
      </dsp:txXfrm>
    </dsp:sp>
    <dsp:sp modelId="{67B4826D-9F16-4747-B65B-FAAEC7B1C337}">
      <dsp:nvSpPr>
        <dsp:cNvPr id="0" name=""/>
        <dsp:cNvSpPr/>
      </dsp:nvSpPr>
      <dsp:spPr>
        <a:xfrm>
          <a:off x="8172063" y="829498"/>
          <a:ext cx="703965" cy="703965"/>
        </a:xfrm>
        <a:prstGeom prst="downArrow">
          <a:avLst>
            <a:gd name="adj1" fmla="val 55000"/>
            <a:gd name="adj2" fmla="val 45000"/>
          </a:avLst>
        </a:prstGeom>
        <a:solidFill>
          <a:srgbClr val="FF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IN" sz="3200" kern="1200"/>
        </a:p>
      </dsp:txBody>
      <dsp:txXfrm>
        <a:off x="8330455" y="829498"/>
        <a:ext cx="387181" cy="529734"/>
      </dsp:txXfrm>
    </dsp:sp>
    <dsp:sp modelId="{709CEEEA-1A1C-4133-8C9A-8131BE31256E}">
      <dsp:nvSpPr>
        <dsp:cNvPr id="0" name=""/>
        <dsp:cNvSpPr/>
      </dsp:nvSpPr>
      <dsp:spPr>
        <a:xfrm>
          <a:off x="8915431" y="2109436"/>
          <a:ext cx="703965" cy="703965"/>
        </a:xfrm>
        <a:prstGeom prst="downArrow">
          <a:avLst>
            <a:gd name="adj1" fmla="val 55000"/>
            <a:gd name="adj2" fmla="val 45000"/>
          </a:avLst>
        </a:prstGeom>
        <a:solidFill>
          <a:srgbClr val="FF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IN" sz="3200" kern="1200"/>
        </a:p>
      </dsp:txBody>
      <dsp:txXfrm>
        <a:off x="9073823" y="2109436"/>
        <a:ext cx="387181" cy="529734"/>
      </dsp:txXfrm>
    </dsp:sp>
    <dsp:sp modelId="{D0040978-4BC8-435D-ABF5-1B80A6235544}">
      <dsp:nvSpPr>
        <dsp:cNvPr id="0" name=""/>
        <dsp:cNvSpPr/>
      </dsp:nvSpPr>
      <dsp:spPr>
        <a:xfrm>
          <a:off x="9647703" y="3389373"/>
          <a:ext cx="703965" cy="703965"/>
        </a:xfrm>
        <a:prstGeom prst="downArrow">
          <a:avLst>
            <a:gd name="adj1" fmla="val 55000"/>
            <a:gd name="adj2" fmla="val 45000"/>
          </a:avLst>
        </a:prstGeom>
        <a:solidFill>
          <a:srgbClr val="FF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IN" sz="3200" kern="1200"/>
        </a:p>
      </dsp:txBody>
      <dsp:txXfrm>
        <a:off x="9806095" y="3389373"/>
        <a:ext cx="387181" cy="5297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83592-DB04-4C01-97FD-89C6F34238EF}">
      <dsp:nvSpPr>
        <dsp:cNvPr id="0" name=""/>
        <dsp:cNvSpPr/>
      </dsp:nvSpPr>
      <dsp:spPr>
        <a:xfrm>
          <a:off x="-6910946" y="-1057079"/>
          <a:ext cx="8228573" cy="8228573"/>
        </a:xfrm>
        <a:prstGeom prst="blockArc">
          <a:avLst>
            <a:gd name="adj1" fmla="val 18900000"/>
            <a:gd name="adj2" fmla="val 2700000"/>
            <a:gd name="adj3" fmla="val 26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0CCAA1-242F-4095-8DE7-26A90D88D71C}">
      <dsp:nvSpPr>
        <dsp:cNvPr id="0" name=""/>
        <dsp:cNvSpPr/>
      </dsp:nvSpPr>
      <dsp:spPr>
        <a:xfrm>
          <a:off x="848680" y="495047"/>
          <a:ext cx="10479478" cy="1455671"/>
        </a:xfrm>
        <a:prstGeom prst="rect">
          <a:avLst/>
        </a:prstGeom>
        <a:solidFill>
          <a:schemeClr val="accent6">
            <a:lumMod val="60000"/>
            <a:lumOff val="4000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0663"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Cambria" panose="02040503050406030204" pitchFamily="18" charset="0"/>
              <a:ea typeface="Cambria" panose="02040503050406030204" pitchFamily="18" charset="0"/>
            </a:rPr>
            <a:t>States and UTs will </a:t>
          </a:r>
          <a:r>
            <a:rPr lang="en-US" sz="2100" kern="1200" dirty="0">
              <a:solidFill>
                <a:srgbClr val="FF0000"/>
              </a:solidFill>
              <a:latin typeface="Cambria" panose="02040503050406030204" pitchFamily="18" charset="0"/>
              <a:ea typeface="Cambria" panose="02040503050406030204" pitchFamily="18" charset="0"/>
            </a:rPr>
            <a:t>nominate two nodal persons to supervise and coordinate </a:t>
          </a:r>
          <a:r>
            <a:rPr lang="en-US" sz="2100" kern="1200" dirty="0">
              <a:solidFill>
                <a:schemeClr val="tx1"/>
              </a:solidFill>
              <a:latin typeface="Cambria" panose="02040503050406030204" pitchFamily="18" charset="0"/>
              <a:ea typeface="Cambria" panose="02040503050406030204" pitchFamily="18" charset="0"/>
            </a:rPr>
            <a:t>this program i.e., State Project Director of </a:t>
          </a:r>
          <a:r>
            <a:rPr lang="en-US" sz="2100" kern="1200" dirty="0" err="1">
              <a:solidFill>
                <a:schemeClr val="tx1"/>
              </a:solidFill>
              <a:latin typeface="Cambria" panose="02040503050406030204" pitchFamily="18" charset="0"/>
              <a:ea typeface="Cambria" panose="02040503050406030204" pitchFamily="18" charset="0"/>
            </a:rPr>
            <a:t>Samagra</a:t>
          </a:r>
          <a:r>
            <a:rPr lang="en-US" sz="2100" kern="1200" dirty="0">
              <a:solidFill>
                <a:schemeClr val="tx1"/>
              </a:solidFill>
              <a:latin typeface="Cambria" panose="02040503050406030204" pitchFamily="18" charset="0"/>
              <a:ea typeface="Cambria" panose="02040503050406030204" pitchFamily="18" charset="0"/>
            </a:rPr>
            <a:t> </a:t>
          </a:r>
          <a:r>
            <a:rPr lang="en-US" sz="2100" kern="1200" dirty="0" err="1">
              <a:solidFill>
                <a:schemeClr val="tx1"/>
              </a:solidFill>
              <a:latin typeface="Cambria" panose="02040503050406030204" pitchFamily="18" charset="0"/>
              <a:ea typeface="Cambria" panose="02040503050406030204" pitchFamily="18" charset="0"/>
            </a:rPr>
            <a:t>Shiksha</a:t>
          </a:r>
          <a:r>
            <a:rPr lang="en-US" sz="2100" kern="1200" dirty="0">
              <a:solidFill>
                <a:schemeClr val="tx1"/>
              </a:solidFill>
              <a:latin typeface="Cambria" panose="02040503050406030204" pitchFamily="18" charset="0"/>
              <a:ea typeface="Cambria" panose="02040503050406030204" pitchFamily="18" charset="0"/>
            </a:rPr>
            <a:t> and Director SCERT. </a:t>
          </a:r>
          <a:endParaRPr lang="en-IN" sz="2100" kern="1200" dirty="0">
            <a:solidFill>
              <a:schemeClr val="tx1"/>
            </a:solidFill>
          </a:endParaRPr>
        </a:p>
      </dsp:txBody>
      <dsp:txXfrm>
        <a:off x="848680" y="495047"/>
        <a:ext cx="10479478" cy="1455671"/>
      </dsp:txXfrm>
    </dsp:sp>
    <dsp:sp modelId="{099F2F65-686F-483E-880D-18DB84F3627C}">
      <dsp:nvSpPr>
        <dsp:cNvPr id="0" name=""/>
        <dsp:cNvSpPr/>
      </dsp:nvSpPr>
      <dsp:spPr>
        <a:xfrm>
          <a:off x="84378" y="458581"/>
          <a:ext cx="1528603" cy="1528603"/>
        </a:xfrm>
        <a:prstGeom prst="ellipse">
          <a:avLst/>
        </a:prstGeom>
        <a:solidFill>
          <a:srgbClr val="FFC000"/>
        </a:solidFill>
        <a:ln w="28575" cap="flat" cmpd="sng" algn="ctr">
          <a:solidFill>
            <a:srgbClr val="0070C0"/>
          </a:solidFill>
          <a:prstDash val="solid"/>
          <a:miter lim="800000"/>
        </a:ln>
        <a:effectLst/>
      </dsp:spPr>
      <dsp:style>
        <a:lnRef idx="2">
          <a:scrgbClr r="0" g="0" b="0"/>
        </a:lnRef>
        <a:fillRef idx="1">
          <a:scrgbClr r="0" g="0" b="0"/>
        </a:fillRef>
        <a:effectRef idx="0">
          <a:scrgbClr r="0" g="0" b="0"/>
        </a:effectRef>
        <a:fontRef idx="minor"/>
      </dsp:style>
    </dsp:sp>
    <dsp:sp modelId="{F3FD94E5-CC26-4D27-9CD1-18516641C224}">
      <dsp:nvSpPr>
        <dsp:cNvPr id="0" name=""/>
        <dsp:cNvSpPr/>
      </dsp:nvSpPr>
      <dsp:spPr>
        <a:xfrm>
          <a:off x="1293198" y="2319656"/>
          <a:ext cx="10034960" cy="1475102"/>
        </a:xfrm>
        <a:prstGeom prst="rect">
          <a:avLst/>
        </a:prstGeom>
        <a:solidFill>
          <a:schemeClr val="accent6">
            <a:lumMod val="60000"/>
            <a:lumOff val="4000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0663" tIns="53340" rIns="53340" bIns="53340" numCol="1" spcCol="1270" anchor="ctr" anchorCtr="0">
          <a:noAutofit/>
        </a:bodyPr>
        <a:lstStyle/>
        <a:p>
          <a:pPr marL="0" lvl="0" indent="0" algn="just" defTabSz="933450">
            <a:lnSpc>
              <a:spcPct val="90000"/>
            </a:lnSpc>
            <a:spcBef>
              <a:spcPct val="0"/>
            </a:spcBef>
            <a:spcAft>
              <a:spcPct val="35000"/>
            </a:spcAft>
            <a:buNone/>
          </a:pPr>
          <a:r>
            <a:rPr lang="en-US" sz="2100" kern="1200" dirty="0">
              <a:solidFill>
                <a:srgbClr val="FF0000"/>
              </a:solidFill>
              <a:latin typeface="Cambria" panose="02040503050406030204" pitchFamily="18" charset="0"/>
              <a:ea typeface="Cambria" panose="02040503050406030204" pitchFamily="18" charset="0"/>
            </a:rPr>
            <a:t>Regular visits by the DEOs, BRCs and CRCs </a:t>
          </a:r>
          <a:r>
            <a:rPr lang="en-US" sz="2100" kern="1200" dirty="0">
              <a:solidFill>
                <a:schemeClr val="tx1"/>
              </a:solidFill>
              <a:latin typeface="Cambria" panose="02040503050406030204" pitchFamily="18" charset="0"/>
              <a:ea typeface="Cambria" panose="02040503050406030204" pitchFamily="18" charset="0"/>
            </a:rPr>
            <a:t>to schools for continuous </a:t>
          </a:r>
          <a:r>
            <a:rPr lang="en-US" sz="2100" kern="1200" dirty="0">
              <a:solidFill>
                <a:srgbClr val="FF0000"/>
              </a:solidFill>
              <a:latin typeface="Cambria" panose="02040503050406030204" pitchFamily="18" charset="0"/>
              <a:ea typeface="Cambria" panose="02040503050406030204" pitchFamily="18" charset="0"/>
            </a:rPr>
            <a:t>monitoring, follow-ups</a:t>
          </a:r>
          <a:r>
            <a:rPr lang="en-US" sz="2100" kern="1200" dirty="0">
              <a:solidFill>
                <a:schemeClr val="tx1"/>
              </a:solidFill>
              <a:latin typeface="Cambria" panose="02040503050406030204" pitchFamily="18" charset="0"/>
              <a:ea typeface="Cambria" panose="02040503050406030204" pitchFamily="18" charset="0"/>
            </a:rPr>
            <a:t> and to ensure that learnings from training are translated in classroom transactions. </a:t>
          </a:r>
          <a:endParaRPr lang="en-IN" sz="2100" kern="1200" dirty="0">
            <a:solidFill>
              <a:schemeClr val="tx1"/>
            </a:solidFill>
            <a:latin typeface="Cambria" panose="02040503050406030204" pitchFamily="18" charset="0"/>
            <a:ea typeface="Cambria" panose="02040503050406030204" pitchFamily="18" charset="0"/>
          </a:endParaRPr>
        </a:p>
      </dsp:txBody>
      <dsp:txXfrm>
        <a:off x="1293198" y="2319656"/>
        <a:ext cx="10034960" cy="1475102"/>
      </dsp:txXfrm>
    </dsp:sp>
    <dsp:sp modelId="{B296B440-0C1C-40AD-9CB6-920D2E29F37A}">
      <dsp:nvSpPr>
        <dsp:cNvPr id="0" name=""/>
        <dsp:cNvSpPr/>
      </dsp:nvSpPr>
      <dsp:spPr>
        <a:xfrm>
          <a:off x="528896" y="2292905"/>
          <a:ext cx="1528603" cy="1528603"/>
        </a:xfrm>
        <a:prstGeom prst="ellipse">
          <a:avLst/>
        </a:prstGeom>
        <a:solidFill>
          <a:srgbClr val="FFC000"/>
        </a:solidFill>
        <a:ln w="28575"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157DC56D-DD0A-496F-9953-9258ADEB3CEB}">
      <dsp:nvSpPr>
        <dsp:cNvPr id="0" name=""/>
        <dsp:cNvSpPr/>
      </dsp:nvSpPr>
      <dsp:spPr>
        <a:xfrm>
          <a:off x="848680" y="4159502"/>
          <a:ext cx="10479478" cy="1464059"/>
        </a:xfrm>
        <a:prstGeom prst="rect">
          <a:avLst/>
        </a:prstGeom>
        <a:solidFill>
          <a:schemeClr val="accent6">
            <a:lumMod val="60000"/>
            <a:lumOff val="4000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0663" tIns="50800" rIns="50800" bIns="50800" numCol="1" spcCol="1270" anchor="ctr" anchorCtr="0">
          <a:noAutofit/>
        </a:bodyPr>
        <a:lstStyle/>
        <a:p>
          <a:pPr marL="0" lvl="0" indent="0" algn="just" defTabSz="889000">
            <a:lnSpc>
              <a:spcPct val="90000"/>
            </a:lnSpc>
            <a:spcBef>
              <a:spcPct val="0"/>
            </a:spcBef>
            <a:spcAft>
              <a:spcPct val="35000"/>
            </a:spcAft>
            <a:buNone/>
          </a:pPr>
          <a:r>
            <a:rPr lang="en-US" sz="2000" kern="1200" dirty="0">
              <a:solidFill>
                <a:srgbClr val="FF0000"/>
              </a:solidFill>
              <a:latin typeface="Cambria" panose="02040503050406030204" pitchFamily="18" charset="0"/>
              <a:ea typeface="Cambria" panose="02040503050406030204" pitchFamily="18" charset="0"/>
            </a:rPr>
            <a:t>Mechanism for online reporting </a:t>
          </a:r>
          <a:r>
            <a:rPr lang="en-US" sz="2000" kern="1200" dirty="0">
              <a:solidFill>
                <a:schemeClr val="tx1"/>
              </a:solidFill>
              <a:latin typeface="Cambria" panose="02040503050406030204" pitchFamily="18" charset="0"/>
              <a:ea typeface="Cambria" panose="02040503050406030204" pitchFamily="18" charset="0"/>
            </a:rPr>
            <a:t>will be available and reports will have two parts: </a:t>
          </a:r>
        </a:p>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a:t>
          </a:r>
          <a:r>
            <a:rPr lang="en-US" sz="2000" kern="1200" dirty="0" err="1">
              <a:solidFill>
                <a:schemeClr val="tx1"/>
              </a:solidFill>
              <a:latin typeface="Cambria" panose="02040503050406030204" pitchFamily="18" charset="0"/>
              <a:ea typeface="Cambria" panose="02040503050406030204" pitchFamily="18" charset="0"/>
            </a:rPr>
            <a:t>i</a:t>
          </a:r>
          <a:r>
            <a:rPr lang="en-US" sz="2000" kern="1200" dirty="0">
              <a:solidFill>
                <a:schemeClr val="tx1"/>
              </a:solidFill>
              <a:latin typeface="Cambria" panose="02040503050406030204" pitchFamily="18" charset="0"/>
              <a:ea typeface="Cambria" panose="02040503050406030204" pitchFamily="18" charset="0"/>
            </a:rPr>
            <a:t>) Administrative and Governance Issues </a:t>
          </a:r>
        </a:p>
        <a:p>
          <a:pPr marL="0" lvl="0" indent="0" algn="just"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(ii) Improvement in Learning Outcomes. BRCs and CRCs will send their reports on the Mobile App, which can be seen and analyzed across different levels.</a:t>
          </a:r>
          <a:endParaRPr lang="en-IN" sz="2000" kern="1200" dirty="0">
            <a:solidFill>
              <a:schemeClr val="tx1"/>
            </a:solidFill>
            <a:latin typeface="Cambria" panose="02040503050406030204" pitchFamily="18" charset="0"/>
            <a:ea typeface="Cambria" panose="02040503050406030204" pitchFamily="18" charset="0"/>
          </a:endParaRPr>
        </a:p>
      </dsp:txBody>
      <dsp:txXfrm>
        <a:off x="848680" y="4159502"/>
        <a:ext cx="10479478" cy="1464059"/>
      </dsp:txXfrm>
    </dsp:sp>
    <dsp:sp modelId="{7F0EDDC0-4A09-489C-A344-E4421CCE0EEA}">
      <dsp:nvSpPr>
        <dsp:cNvPr id="0" name=""/>
        <dsp:cNvSpPr/>
      </dsp:nvSpPr>
      <dsp:spPr>
        <a:xfrm>
          <a:off x="84378" y="4127230"/>
          <a:ext cx="1528603" cy="1528603"/>
        </a:xfrm>
        <a:prstGeom prst="ellipse">
          <a:avLst/>
        </a:prstGeom>
        <a:solidFill>
          <a:srgbClr val="FFC000"/>
        </a:solidFill>
        <a:ln w="28575"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F2C07-FB93-401D-8229-9B690A1FD1F9}">
      <dsp:nvSpPr>
        <dsp:cNvPr id="0" name=""/>
        <dsp:cNvSpPr/>
      </dsp:nvSpPr>
      <dsp:spPr>
        <a:xfrm rot="5400000">
          <a:off x="1583498" y="1038982"/>
          <a:ext cx="1626279" cy="195959"/>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B51FF99A-EAC5-4571-A265-A220E16B4FCF}">
      <dsp:nvSpPr>
        <dsp:cNvPr id="0" name=""/>
        <dsp:cNvSpPr/>
      </dsp:nvSpPr>
      <dsp:spPr>
        <a:xfrm>
          <a:off x="645954" y="1394"/>
          <a:ext cx="4801048" cy="1306395"/>
        </a:xfrm>
        <a:prstGeom prst="roundRect">
          <a:avLst>
            <a:gd name="adj" fmla="val 10000"/>
          </a:avLst>
        </a:prstGeom>
        <a:solidFill>
          <a:schemeClr val="accent1">
            <a:lumMod val="60000"/>
            <a:lumOff val="40000"/>
          </a:schemeClr>
        </a:solid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0000"/>
              </a:solidFill>
              <a:latin typeface="Cambria" panose="02040503050406030204" pitchFamily="18" charset="0"/>
              <a:ea typeface="Cambria" panose="02040503050406030204" pitchFamily="18" charset="0"/>
            </a:rPr>
            <a:t>A one-minute Video of Classroom Transaction</a:t>
          </a:r>
          <a:r>
            <a:rPr lang="en-US" sz="2000" kern="1200" dirty="0">
              <a:solidFill>
                <a:schemeClr val="tx1"/>
              </a:solidFill>
              <a:latin typeface="Cambria" panose="02040503050406030204" pitchFamily="18" charset="0"/>
              <a:ea typeface="Cambria" panose="02040503050406030204" pitchFamily="18" charset="0"/>
            </a:rPr>
            <a:t>, Activities at various levels can be uploaded by the teachers on the NCERT portal.</a:t>
          </a:r>
          <a:endParaRPr lang="en-IN" sz="2000" kern="1200" dirty="0">
            <a:solidFill>
              <a:schemeClr val="tx1"/>
            </a:solidFill>
          </a:endParaRPr>
        </a:p>
      </dsp:txBody>
      <dsp:txXfrm>
        <a:off x="684217" y="39657"/>
        <a:ext cx="4724522" cy="1229869"/>
      </dsp:txXfrm>
    </dsp:sp>
    <dsp:sp modelId="{899CBA59-AACD-4209-BCDC-AFC8A85E379C}">
      <dsp:nvSpPr>
        <dsp:cNvPr id="0" name=""/>
        <dsp:cNvSpPr/>
      </dsp:nvSpPr>
      <dsp:spPr>
        <a:xfrm rot="5400000">
          <a:off x="1583498" y="2671977"/>
          <a:ext cx="1626279" cy="195959"/>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94DBDB17-9192-4912-B635-A5071222C617}">
      <dsp:nvSpPr>
        <dsp:cNvPr id="0" name=""/>
        <dsp:cNvSpPr/>
      </dsp:nvSpPr>
      <dsp:spPr>
        <a:xfrm>
          <a:off x="646106" y="1634389"/>
          <a:ext cx="4800743" cy="1306395"/>
        </a:xfrm>
        <a:prstGeom prst="roundRect">
          <a:avLst>
            <a:gd name="adj" fmla="val 10000"/>
          </a:avLst>
        </a:prstGeom>
        <a:solidFill>
          <a:schemeClr val="accent1">
            <a:lumMod val="60000"/>
            <a:lumOff val="40000"/>
          </a:schemeClr>
        </a:solid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0000"/>
              </a:solidFill>
              <a:latin typeface="Cambria" panose="02040503050406030204" pitchFamily="18" charset="0"/>
              <a:ea typeface="Cambria" panose="02040503050406030204" pitchFamily="18" charset="0"/>
            </a:rPr>
            <a:t>Blog</a:t>
          </a:r>
          <a:r>
            <a:rPr lang="en-US" sz="2000" kern="1200" dirty="0">
              <a:solidFill>
                <a:schemeClr val="tx1"/>
              </a:solidFill>
              <a:latin typeface="Cambria" panose="02040503050406030204" pitchFamily="18" charset="0"/>
              <a:ea typeface="Cambria" panose="02040503050406030204" pitchFamily="18" charset="0"/>
            </a:rPr>
            <a:t>- A teacher can express the innovative practices taken up for classroom transaction.</a:t>
          </a:r>
          <a:endParaRPr lang="en-IN" sz="2000" kern="1200" dirty="0">
            <a:solidFill>
              <a:schemeClr val="tx1"/>
            </a:solidFill>
          </a:endParaRPr>
        </a:p>
      </dsp:txBody>
      <dsp:txXfrm>
        <a:off x="684369" y="1672652"/>
        <a:ext cx="4724217" cy="1229869"/>
      </dsp:txXfrm>
    </dsp:sp>
    <dsp:sp modelId="{9F7E3C44-395C-44E5-83B8-1EA1A29E22F9}">
      <dsp:nvSpPr>
        <dsp:cNvPr id="0" name=""/>
        <dsp:cNvSpPr/>
      </dsp:nvSpPr>
      <dsp:spPr>
        <a:xfrm>
          <a:off x="2404228" y="3854369"/>
          <a:ext cx="5595642" cy="195959"/>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BD2DF3F6-1F2C-4CE6-82B7-6BD40D2BB4B6}">
      <dsp:nvSpPr>
        <dsp:cNvPr id="0" name=""/>
        <dsp:cNvSpPr/>
      </dsp:nvSpPr>
      <dsp:spPr>
        <a:xfrm>
          <a:off x="585130" y="3267384"/>
          <a:ext cx="4922695" cy="1306395"/>
        </a:xfrm>
        <a:prstGeom prst="roundRect">
          <a:avLst>
            <a:gd name="adj" fmla="val 10000"/>
          </a:avLst>
        </a:prstGeom>
        <a:solidFill>
          <a:schemeClr val="accent1">
            <a:lumMod val="60000"/>
            <a:lumOff val="40000"/>
          </a:schemeClr>
        </a:solid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0000"/>
              </a:solidFill>
              <a:latin typeface="Cambria" panose="02040503050406030204" pitchFamily="18" charset="0"/>
              <a:ea typeface="Cambria" panose="02040503050406030204" pitchFamily="18" charset="0"/>
            </a:rPr>
            <a:t>Online monitoring of each activity and expenditure</a:t>
          </a:r>
          <a:r>
            <a:rPr lang="en-US" sz="2000" kern="1200" dirty="0">
              <a:solidFill>
                <a:schemeClr val="tx1"/>
              </a:solidFill>
              <a:latin typeface="Cambria" panose="02040503050406030204" pitchFamily="18" charset="0"/>
              <a:ea typeface="Cambria" panose="02040503050406030204" pitchFamily="18" charset="0"/>
            </a:rPr>
            <a:t> incurred will be done to ensure accountability and optimum utilization of resources. </a:t>
          </a:r>
          <a:endParaRPr lang="en-IN" sz="2000" kern="1200" dirty="0">
            <a:solidFill>
              <a:schemeClr val="tx1"/>
            </a:solidFill>
          </a:endParaRPr>
        </a:p>
      </dsp:txBody>
      <dsp:txXfrm>
        <a:off x="623393" y="3305647"/>
        <a:ext cx="4846169" cy="1229869"/>
      </dsp:txXfrm>
    </dsp:sp>
    <dsp:sp modelId="{9C61E632-9ABD-4CE8-8A49-43CEA12066C4}">
      <dsp:nvSpPr>
        <dsp:cNvPr id="0" name=""/>
        <dsp:cNvSpPr/>
      </dsp:nvSpPr>
      <dsp:spPr>
        <a:xfrm rot="16200000">
          <a:off x="7194228" y="2671977"/>
          <a:ext cx="1626279" cy="195959"/>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953B02CA-0888-46A6-804B-BA30641BA1E7}">
      <dsp:nvSpPr>
        <dsp:cNvPr id="0" name=""/>
        <dsp:cNvSpPr/>
      </dsp:nvSpPr>
      <dsp:spPr>
        <a:xfrm>
          <a:off x="6226343" y="3267384"/>
          <a:ext cx="4861730" cy="1306395"/>
        </a:xfrm>
        <a:prstGeom prst="roundRect">
          <a:avLst>
            <a:gd name="adj" fmla="val 10000"/>
          </a:avLst>
        </a:prstGeom>
        <a:solidFill>
          <a:schemeClr val="accent1">
            <a:lumMod val="60000"/>
            <a:lumOff val="40000"/>
          </a:schemeClr>
        </a:solid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Any </a:t>
          </a:r>
          <a:r>
            <a:rPr lang="en-US" sz="2000" kern="1200" dirty="0">
              <a:solidFill>
                <a:srgbClr val="FF0000"/>
              </a:solidFill>
              <a:latin typeface="Cambria" panose="02040503050406030204" pitchFamily="18" charset="0"/>
              <a:ea typeface="Cambria" panose="02040503050406030204" pitchFamily="18" charset="0"/>
            </a:rPr>
            <a:t>material </a:t>
          </a:r>
          <a:r>
            <a:rPr lang="en-US" sz="2000" kern="1200" dirty="0">
              <a:solidFill>
                <a:schemeClr val="tx1"/>
              </a:solidFill>
              <a:latin typeface="Cambria" panose="02040503050406030204" pitchFamily="18" charset="0"/>
              <a:ea typeface="Cambria" panose="02040503050406030204" pitchFamily="18" charset="0"/>
            </a:rPr>
            <a:t>such as Lesson Plan, Testimonials, Case Studies, preferably with photographs, </a:t>
          </a:r>
          <a:r>
            <a:rPr lang="en-US" sz="2000" kern="1200" dirty="0">
              <a:solidFill>
                <a:srgbClr val="FF0000"/>
              </a:solidFill>
              <a:latin typeface="Cambria" panose="02040503050406030204" pitchFamily="18" charset="0"/>
              <a:ea typeface="Cambria" panose="02040503050406030204" pitchFamily="18" charset="0"/>
            </a:rPr>
            <a:t>can be shared by the teachers.</a:t>
          </a:r>
          <a:endParaRPr lang="en-IN" sz="2000" kern="1200" dirty="0">
            <a:solidFill>
              <a:srgbClr val="FF0000"/>
            </a:solidFill>
            <a:latin typeface="Cambria" panose="02040503050406030204" pitchFamily="18" charset="0"/>
            <a:ea typeface="Cambria" panose="02040503050406030204" pitchFamily="18" charset="0"/>
          </a:endParaRPr>
        </a:p>
      </dsp:txBody>
      <dsp:txXfrm>
        <a:off x="6264606" y="3305647"/>
        <a:ext cx="4785204" cy="1229869"/>
      </dsp:txXfrm>
    </dsp:sp>
    <dsp:sp modelId="{59D7B901-C82C-4DF8-8E2F-4CD5A36806C1}">
      <dsp:nvSpPr>
        <dsp:cNvPr id="0" name=""/>
        <dsp:cNvSpPr/>
      </dsp:nvSpPr>
      <dsp:spPr>
        <a:xfrm>
          <a:off x="6271926" y="1634389"/>
          <a:ext cx="4770565" cy="1306395"/>
        </a:xfrm>
        <a:prstGeom prst="roundRect">
          <a:avLst>
            <a:gd name="adj" fmla="val 10000"/>
          </a:avLst>
        </a:prstGeom>
        <a:solidFill>
          <a:schemeClr val="accent1">
            <a:lumMod val="60000"/>
            <a:lumOff val="40000"/>
          </a:schemeClr>
        </a:solidFill>
        <a:ln w="28575"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Cambria" panose="02040503050406030204" pitchFamily="18" charset="0"/>
              <a:ea typeface="Cambria" panose="02040503050406030204" pitchFamily="18" charset="0"/>
            </a:rPr>
            <a:t>After the </a:t>
          </a:r>
          <a:r>
            <a:rPr lang="en-US" sz="2000" kern="1200" dirty="0">
              <a:solidFill>
                <a:srgbClr val="FF0000"/>
              </a:solidFill>
              <a:latin typeface="Cambria" panose="02040503050406030204" pitchFamily="18" charset="0"/>
              <a:ea typeface="Cambria" panose="02040503050406030204" pitchFamily="18" charset="0"/>
            </a:rPr>
            <a:t>completion of KRP training, NRGs will regularly be in touch with KRPs </a:t>
          </a:r>
          <a:r>
            <a:rPr lang="en-US" sz="2000" kern="1200" dirty="0">
              <a:solidFill>
                <a:schemeClr val="tx1"/>
              </a:solidFill>
              <a:latin typeface="Cambria" panose="02040503050406030204" pitchFamily="18" charset="0"/>
              <a:ea typeface="Cambria" panose="02040503050406030204" pitchFamily="18" charset="0"/>
            </a:rPr>
            <a:t>through WhatsApp groups/ Facebook Workspace and random visits.</a:t>
          </a:r>
          <a:endParaRPr lang="en-IN" sz="2000" kern="1200" dirty="0">
            <a:solidFill>
              <a:schemeClr val="tx1"/>
            </a:solidFill>
            <a:latin typeface="Cambria" panose="02040503050406030204" pitchFamily="18" charset="0"/>
            <a:ea typeface="Cambria" panose="02040503050406030204" pitchFamily="18" charset="0"/>
          </a:endParaRPr>
        </a:p>
      </dsp:txBody>
      <dsp:txXfrm>
        <a:off x="6310189" y="1672652"/>
        <a:ext cx="4694039" cy="12298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B0049-23B3-43ED-ADCA-6365A59FEE02}">
      <dsp:nvSpPr>
        <dsp:cNvPr id="0" name=""/>
        <dsp:cNvSpPr/>
      </dsp:nvSpPr>
      <dsp:spPr>
        <a:xfrm>
          <a:off x="0" y="0"/>
          <a:ext cx="10515600" cy="4351338"/>
        </a:xfrm>
        <a:prstGeom prst="roundRect">
          <a:avLst>
            <a:gd name="adj" fmla="val 10000"/>
          </a:avLst>
        </a:prstGeom>
        <a:solidFill>
          <a:srgbClr val="E5FECC"/>
        </a:solidFill>
        <a:ln w="381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marL="0" lvl="0" indent="0" algn="ctr" defTabSz="3200400">
            <a:lnSpc>
              <a:spcPct val="90000"/>
            </a:lnSpc>
            <a:spcBef>
              <a:spcPct val="0"/>
            </a:spcBef>
            <a:spcAft>
              <a:spcPct val="35000"/>
            </a:spcAft>
            <a:buNone/>
          </a:pPr>
          <a:r>
            <a:rPr lang="en-IN" sz="7200" kern="1200" dirty="0">
              <a:solidFill>
                <a:srgbClr val="0070C0"/>
              </a:solidFill>
              <a:latin typeface="Arial Rounded MT Bold" panose="020F0704030504030204" pitchFamily="34" charset="0"/>
            </a:rPr>
            <a:t>Thanks </a:t>
          </a:r>
          <a:r>
            <a:rPr lang="en-IN" sz="6600" kern="1200" dirty="0">
              <a:solidFill>
                <a:srgbClr val="0070C0"/>
              </a:solidFill>
              <a:latin typeface="Arial Rounded MT Bold" panose="020F0704030504030204" pitchFamily="34" charset="0"/>
            </a:rPr>
            <a:t>!</a:t>
          </a:r>
        </a:p>
      </dsp:txBody>
      <dsp:txXfrm>
        <a:off x="127446" y="127446"/>
        <a:ext cx="10260708" cy="409644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805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4" y="2"/>
            <a:ext cx="2945659" cy="498055"/>
          </a:xfrm>
          <a:prstGeom prst="rect">
            <a:avLst/>
          </a:prstGeom>
        </p:spPr>
        <p:txBody>
          <a:bodyPr vert="horz" lIns="91440" tIns="45720" rIns="91440" bIns="45720" rtlCol="0"/>
          <a:lstStyle>
            <a:lvl1pPr algn="r">
              <a:defRPr sz="1200"/>
            </a:lvl1pPr>
          </a:lstStyle>
          <a:p>
            <a:fld id="{4BA1089B-F075-410A-95B2-7B4B15A13631}" type="datetimeFigureOut">
              <a:rPr lang="en-IN" smtClean="0"/>
              <a:t>12-03-2022</a:t>
            </a:fld>
            <a:endParaRPr lang="en-IN"/>
          </a:p>
        </p:txBody>
      </p:sp>
      <p:sp>
        <p:nvSpPr>
          <p:cNvPr id="4" name="Footer Placeholder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fld id="{08127368-BAEF-4933-97FA-AAEFD090CC9B}" type="slidenum">
              <a:rPr lang="en-IN" smtClean="0"/>
              <a:t>‹#›</a:t>
            </a:fld>
            <a:endParaRPr lang="en-IN"/>
          </a:p>
        </p:txBody>
      </p:sp>
    </p:spTree>
    <p:extLst>
      <p:ext uri="{BB962C8B-B14F-4D97-AF65-F5344CB8AC3E}">
        <p14:creationId xmlns:p14="http://schemas.microsoft.com/office/powerpoint/2010/main" val="1911980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805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4" y="2"/>
            <a:ext cx="2945659" cy="498055"/>
          </a:xfrm>
          <a:prstGeom prst="rect">
            <a:avLst/>
          </a:prstGeom>
        </p:spPr>
        <p:txBody>
          <a:bodyPr vert="horz" lIns="91440" tIns="45720" rIns="91440" bIns="45720" rtlCol="0"/>
          <a:lstStyle>
            <a:lvl1pPr algn="r">
              <a:defRPr sz="1200"/>
            </a:lvl1pPr>
          </a:lstStyle>
          <a:p>
            <a:fld id="{FF4DB29A-803E-48F1-B887-06AA5FB32E30}" type="datetimeFigureOut">
              <a:rPr lang="en-IN" smtClean="0"/>
              <a:t>12-03-2022</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17861D85-AD18-419B-8EAB-D0350DA10430}" type="slidenum">
              <a:rPr lang="en-IN" smtClean="0"/>
              <a:t>‹#›</a:t>
            </a:fld>
            <a:endParaRPr lang="en-IN"/>
          </a:p>
        </p:txBody>
      </p:sp>
    </p:spTree>
    <p:extLst>
      <p:ext uri="{BB962C8B-B14F-4D97-AF65-F5344CB8AC3E}">
        <p14:creationId xmlns:p14="http://schemas.microsoft.com/office/powerpoint/2010/main" val="19037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7861D85-AD18-419B-8EAB-D0350DA10430}" type="slidenum">
              <a:rPr lang="en-IN" smtClean="0"/>
              <a:t>4</a:t>
            </a:fld>
            <a:endParaRPr lang="en-IN"/>
          </a:p>
        </p:txBody>
      </p:sp>
    </p:spTree>
    <p:extLst>
      <p:ext uri="{BB962C8B-B14F-4D97-AF65-F5344CB8AC3E}">
        <p14:creationId xmlns:p14="http://schemas.microsoft.com/office/powerpoint/2010/main" val="3767865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7861D85-AD18-419B-8EAB-D0350DA10430}" type="slidenum">
              <a:rPr lang="en-IN" smtClean="0"/>
              <a:t>8</a:t>
            </a:fld>
            <a:endParaRPr lang="en-IN"/>
          </a:p>
        </p:txBody>
      </p:sp>
    </p:spTree>
    <p:extLst>
      <p:ext uri="{BB962C8B-B14F-4D97-AF65-F5344CB8AC3E}">
        <p14:creationId xmlns:p14="http://schemas.microsoft.com/office/powerpoint/2010/main" val="247923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7861D85-AD18-419B-8EAB-D0350DA10430}" type="slidenum">
              <a:rPr lang="en-IN" smtClean="0"/>
              <a:t>9</a:t>
            </a:fld>
            <a:endParaRPr lang="en-IN"/>
          </a:p>
        </p:txBody>
      </p:sp>
    </p:spTree>
    <p:extLst>
      <p:ext uri="{BB962C8B-B14F-4D97-AF65-F5344CB8AC3E}">
        <p14:creationId xmlns:p14="http://schemas.microsoft.com/office/powerpoint/2010/main" val="42860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632AF2E-04C0-4812-91E0-2BC5AAFAE5E8}" type="datetime1">
              <a:rPr lang="en-IN" smtClean="0"/>
              <a:t>12-03-2022</a:t>
            </a:fld>
            <a:endParaRPr lang="en-IN"/>
          </a:p>
        </p:txBody>
      </p:sp>
      <p:sp>
        <p:nvSpPr>
          <p:cNvPr id="5" name="Footer Placeholder 4"/>
          <p:cNvSpPr>
            <a:spLocks noGrp="1"/>
          </p:cNvSpPr>
          <p:nvPr>
            <p:ph type="ftr" sz="quarter" idx="11"/>
          </p:nvPr>
        </p:nvSpPr>
        <p:spPr/>
        <p:txBody>
          <a:bodyPr/>
          <a:lstStyle/>
          <a:p>
            <a:r>
              <a:rPr lang="en-IN"/>
              <a:t>NISHTHA:National Initiative for School Heads’ and Teachers’ Holistic Advancement </a:t>
            </a:r>
          </a:p>
        </p:txBody>
      </p:sp>
      <p:sp>
        <p:nvSpPr>
          <p:cNvPr id="6" name="Slide Number Placeholder 5"/>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24456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B3F48F4-82E1-4B49-9DB9-C58F9F19D864}" type="datetime1">
              <a:rPr lang="en-IN" smtClean="0"/>
              <a:t>12-03-2022</a:t>
            </a:fld>
            <a:endParaRPr lang="en-IN"/>
          </a:p>
        </p:txBody>
      </p:sp>
      <p:sp>
        <p:nvSpPr>
          <p:cNvPr id="5" name="Footer Placeholder 4"/>
          <p:cNvSpPr>
            <a:spLocks noGrp="1"/>
          </p:cNvSpPr>
          <p:nvPr>
            <p:ph type="ftr" sz="quarter" idx="11"/>
          </p:nvPr>
        </p:nvSpPr>
        <p:spPr/>
        <p:txBody>
          <a:bodyPr/>
          <a:lstStyle/>
          <a:p>
            <a:r>
              <a:rPr lang="en-IN"/>
              <a:t>NISHTHA:National Initiative for School Heads’ and Teachers’ Holistic Advancement </a:t>
            </a:r>
          </a:p>
        </p:txBody>
      </p:sp>
      <p:sp>
        <p:nvSpPr>
          <p:cNvPr id="6" name="Slide Number Placeholder 5"/>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35443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5787C5E-616A-4605-9EB4-2A79D55F96BF}" type="datetime1">
              <a:rPr lang="en-IN" smtClean="0"/>
              <a:t>12-03-2022</a:t>
            </a:fld>
            <a:endParaRPr lang="en-IN"/>
          </a:p>
        </p:txBody>
      </p:sp>
      <p:sp>
        <p:nvSpPr>
          <p:cNvPr id="5" name="Footer Placeholder 4"/>
          <p:cNvSpPr>
            <a:spLocks noGrp="1"/>
          </p:cNvSpPr>
          <p:nvPr>
            <p:ph type="ftr" sz="quarter" idx="11"/>
          </p:nvPr>
        </p:nvSpPr>
        <p:spPr/>
        <p:txBody>
          <a:bodyPr/>
          <a:lstStyle/>
          <a:p>
            <a:r>
              <a:rPr lang="en-IN"/>
              <a:t>NISHTHA:National Initiative for School Heads’ and Teachers’ Holistic Advancement </a:t>
            </a:r>
          </a:p>
        </p:txBody>
      </p:sp>
      <p:sp>
        <p:nvSpPr>
          <p:cNvPr id="6" name="Slide Number Placeholder 5"/>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87737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729904A-B9C8-445D-A6D3-A38299F53CD2}" type="datetime1">
              <a:rPr lang="en-IN" smtClean="0"/>
              <a:t>12-03-2022</a:t>
            </a:fld>
            <a:endParaRPr lang="en-IN"/>
          </a:p>
        </p:txBody>
      </p:sp>
      <p:sp>
        <p:nvSpPr>
          <p:cNvPr id="5" name="Footer Placeholder 4"/>
          <p:cNvSpPr>
            <a:spLocks noGrp="1"/>
          </p:cNvSpPr>
          <p:nvPr>
            <p:ph type="ftr" sz="quarter" idx="11"/>
          </p:nvPr>
        </p:nvSpPr>
        <p:spPr/>
        <p:txBody>
          <a:bodyPr/>
          <a:lstStyle/>
          <a:p>
            <a:r>
              <a:rPr lang="en-IN"/>
              <a:t>NISHTHA:National Initiative for School Heads’ and Teachers’ Holistic Advancement </a:t>
            </a:r>
          </a:p>
        </p:txBody>
      </p:sp>
      <p:sp>
        <p:nvSpPr>
          <p:cNvPr id="6" name="Slide Number Placeholder 5"/>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09972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D60188-913B-4CD1-9F68-C010937C2F18}" type="datetime1">
              <a:rPr lang="en-IN" smtClean="0"/>
              <a:t>12-03-2022</a:t>
            </a:fld>
            <a:endParaRPr lang="en-IN"/>
          </a:p>
        </p:txBody>
      </p:sp>
      <p:sp>
        <p:nvSpPr>
          <p:cNvPr id="5" name="Footer Placeholder 4"/>
          <p:cNvSpPr>
            <a:spLocks noGrp="1"/>
          </p:cNvSpPr>
          <p:nvPr>
            <p:ph type="ftr" sz="quarter" idx="11"/>
          </p:nvPr>
        </p:nvSpPr>
        <p:spPr/>
        <p:txBody>
          <a:bodyPr/>
          <a:lstStyle/>
          <a:p>
            <a:r>
              <a:rPr lang="en-IN"/>
              <a:t>NISHTHA:National Initiative for School Heads’ and Teachers’ Holistic Advancement </a:t>
            </a:r>
          </a:p>
        </p:txBody>
      </p:sp>
      <p:sp>
        <p:nvSpPr>
          <p:cNvPr id="6" name="Slide Number Placeholder 5"/>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83917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ACB856C-1CF3-4589-A5D5-1AA85A2A5F01}" type="datetime1">
              <a:rPr lang="en-IN" smtClean="0"/>
              <a:t>12-03-2022</a:t>
            </a:fld>
            <a:endParaRPr lang="en-IN"/>
          </a:p>
        </p:txBody>
      </p:sp>
      <p:sp>
        <p:nvSpPr>
          <p:cNvPr id="6" name="Footer Placeholder 5"/>
          <p:cNvSpPr>
            <a:spLocks noGrp="1"/>
          </p:cNvSpPr>
          <p:nvPr>
            <p:ph type="ftr" sz="quarter" idx="11"/>
          </p:nvPr>
        </p:nvSpPr>
        <p:spPr/>
        <p:txBody>
          <a:bodyPr/>
          <a:lstStyle/>
          <a:p>
            <a:r>
              <a:rPr lang="en-IN"/>
              <a:t>NISHTHA:National Initiative for School Heads’ and Teachers’ Holistic Advancement </a:t>
            </a:r>
          </a:p>
        </p:txBody>
      </p:sp>
      <p:sp>
        <p:nvSpPr>
          <p:cNvPr id="7" name="Slide Number Placeholder 6"/>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56282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7490658-7BA8-45E8-B323-C1DC58B67D43}" type="datetime1">
              <a:rPr lang="en-IN" smtClean="0"/>
              <a:t>12-03-2022</a:t>
            </a:fld>
            <a:endParaRPr lang="en-IN"/>
          </a:p>
        </p:txBody>
      </p:sp>
      <p:sp>
        <p:nvSpPr>
          <p:cNvPr id="8" name="Footer Placeholder 7"/>
          <p:cNvSpPr>
            <a:spLocks noGrp="1"/>
          </p:cNvSpPr>
          <p:nvPr>
            <p:ph type="ftr" sz="quarter" idx="11"/>
          </p:nvPr>
        </p:nvSpPr>
        <p:spPr/>
        <p:txBody>
          <a:bodyPr/>
          <a:lstStyle/>
          <a:p>
            <a:r>
              <a:rPr lang="en-IN"/>
              <a:t>NISHTHA:National Initiative for School Heads’ and Teachers’ Holistic Advancement </a:t>
            </a:r>
          </a:p>
        </p:txBody>
      </p:sp>
      <p:sp>
        <p:nvSpPr>
          <p:cNvPr id="9" name="Slide Number Placeholder 8"/>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235822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357A72E7-3C5D-4C1A-8678-212FACC35C82}" type="datetime1">
              <a:rPr lang="en-IN" smtClean="0"/>
              <a:t>12-03-2022</a:t>
            </a:fld>
            <a:endParaRPr lang="en-IN"/>
          </a:p>
        </p:txBody>
      </p:sp>
      <p:sp>
        <p:nvSpPr>
          <p:cNvPr id="4" name="Footer Placeholder 3"/>
          <p:cNvSpPr>
            <a:spLocks noGrp="1"/>
          </p:cNvSpPr>
          <p:nvPr>
            <p:ph type="ftr" sz="quarter" idx="11"/>
          </p:nvPr>
        </p:nvSpPr>
        <p:spPr/>
        <p:txBody>
          <a:bodyPr/>
          <a:lstStyle/>
          <a:p>
            <a:r>
              <a:rPr lang="en-IN"/>
              <a:t>NISHTHA:National Initiative for School Heads’ and Teachers’ Holistic Advancement </a:t>
            </a:r>
          </a:p>
        </p:txBody>
      </p:sp>
      <p:sp>
        <p:nvSpPr>
          <p:cNvPr id="5" name="Slide Number Placeholder 4"/>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10861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1A24A-6B9F-45B4-AE4C-E83D2D9B77FD}" type="datetime1">
              <a:rPr lang="en-IN" smtClean="0"/>
              <a:t>12-03-2022</a:t>
            </a:fld>
            <a:endParaRPr lang="en-IN"/>
          </a:p>
        </p:txBody>
      </p:sp>
      <p:sp>
        <p:nvSpPr>
          <p:cNvPr id="3" name="Footer Placeholder 2"/>
          <p:cNvSpPr>
            <a:spLocks noGrp="1"/>
          </p:cNvSpPr>
          <p:nvPr>
            <p:ph type="ftr" sz="quarter" idx="11"/>
          </p:nvPr>
        </p:nvSpPr>
        <p:spPr/>
        <p:txBody>
          <a:bodyPr/>
          <a:lstStyle/>
          <a:p>
            <a:r>
              <a:rPr lang="en-IN"/>
              <a:t>NISHTHA:National Initiative for School Heads’ and Teachers’ Holistic Advancement </a:t>
            </a:r>
          </a:p>
        </p:txBody>
      </p:sp>
      <p:sp>
        <p:nvSpPr>
          <p:cNvPr id="4" name="Slide Number Placeholder 3"/>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201990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2B8A4-FA58-4285-AE96-CA7230D7907C}" type="datetime1">
              <a:rPr lang="en-IN" smtClean="0"/>
              <a:t>12-03-2022</a:t>
            </a:fld>
            <a:endParaRPr lang="en-IN"/>
          </a:p>
        </p:txBody>
      </p:sp>
      <p:sp>
        <p:nvSpPr>
          <p:cNvPr id="6" name="Footer Placeholder 5"/>
          <p:cNvSpPr>
            <a:spLocks noGrp="1"/>
          </p:cNvSpPr>
          <p:nvPr>
            <p:ph type="ftr" sz="quarter" idx="11"/>
          </p:nvPr>
        </p:nvSpPr>
        <p:spPr/>
        <p:txBody>
          <a:bodyPr/>
          <a:lstStyle/>
          <a:p>
            <a:r>
              <a:rPr lang="en-IN"/>
              <a:t>NISHTHA:National Initiative for School Heads’ and Teachers’ Holistic Advancement </a:t>
            </a:r>
          </a:p>
        </p:txBody>
      </p:sp>
      <p:sp>
        <p:nvSpPr>
          <p:cNvPr id="7" name="Slide Number Placeholder 6"/>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1926268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909142-E2AC-40B2-BEDF-53E4E2686931}" type="datetime1">
              <a:rPr lang="en-IN" smtClean="0"/>
              <a:t>12-03-2022</a:t>
            </a:fld>
            <a:endParaRPr lang="en-IN"/>
          </a:p>
        </p:txBody>
      </p:sp>
      <p:sp>
        <p:nvSpPr>
          <p:cNvPr id="6" name="Footer Placeholder 5"/>
          <p:cNvSpPr>
            <a:spLocks noGrp="1"/>
          </p:cNvSpPr>
          <p:nvPr>
            <p:ph type="ftr" sz="quarter" idx="11"/>
          </p:nvPr>
        </p:nvSpPr>
        <p:spPr/>
        <p:txBody>
          <a:bodyPr/>
          <a:lstStyle/>
          <a:p>
            <a:r>
              <a:rPr lang="en-IN"/>
              <a:t>NISHTHA:National Initiative for School Heads’ and Teachers’ Holistic Advancement </a:t>
            </a:r>
          </a:p>
        </p:txBody>
      </p:sp>
      <p:sp>
        <p:nvSpPr>
          <p:cNvPr id="7" name="Slide Number Placeholder 6"/>
          <p:cNvSpPr>
            <a:spLocks noGrp="1"/>
          </p:cNvSpPr>
          <p:nvPr>
            <p:ph type="sldNum" sz="quarter" idx="12"/>
          </p:nvPr>
        </p:nvSpPr>
        <p:spPr/>
        <p:txBody>
          <a:bodyPr/>
          <a:lstStyle/>
          <a:p>
            <a:fld id="{3F15E8EE-B0CA-44AF-8185-02DEDF02DA42}" type="slidenum">
              <a:rPr lang="en-IN" smtClean="0"/>
              <a:t>‹#›</a:t>
            </a:fld>
            <a:endParaRPr lang="en-IN"/>
          </a:p>
        </p:txBody>
      </p:sp>
    </p:spTree>
    <p:extLst>
      <p:ext uri="{BB962C8B-B14F-4D97-AF65-F5344CB8AC3E}">
        <p14:creationId xmlns:p14="http://schemas.microsoft.com/office/powerpoint/2010/main" val="3219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9D72C-D0D5-4EDB-B80A-ABBE0F6B117A}" type="datetime1">
              <a:rPr lang="en-IN" smtClean="0"/>
              <a:t>12-03-2022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NISHTHA:National Initiative for School Heads’ and Teachers’ Holistic Advancement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5E8EE-B0CA-44AF-8185-02DEDF02DA42}" type="slidenum">
              <a:rPr lang="en-IN" smtClean="0"/>
              <a:t>‹#›</a:t>
            </a:fld>
            <a:endParaRPr lang="en-IN"/>
          </a:p>
        </p:txBody>
      </p:sp>
    </p:spTree>
    <p:extLst>
      <p:ext uri="{BB962C8B-B14F-4D97-AF65-F5344CB8AC3E}">
        <p14:creationId xmlns:p14="http://schemas.microsoft.com/office/powerpoint/2010/main" val="922879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FECC"/>
        </a:solidFill>
        <a:effectLst/>
      </p:bgPr>
    </p:bg>
    <p:spTree>
      <p:nvGrpSpPr>
        <p:cNvPr id="1" name=""/>
        <p:cNvGrpSpPr/>
        <p:nvPr/>
      </p:nvGrpSpPr>
      <p:grpSpPr>
        <a:xfrm>
          <a:off x="0" y="0"/>
          <a:ext cx="0" cy="0"/>
          <a:chOff x="0" y="0"/>
          <a:chExt cx="0" cy="0"/>
        </a:xfrm>
      </p:grpSpPr>
      <p:sp>
        <p:nvSpPr>
          <p:cNvPr id="5" name="Rounded Rectangle 4"/>
          <p:cNvSpPr/>
          <p:nvPr/>
        </p:nvSpPr>
        <p:spPr>
          <a:xfrm>
            <a:off x="1310640" y="961141"/>
            <a:ext cx="9646920" cy="2651760"/>
          </a:xfrm>
          <a:prstGeom prst="roundRect">
            <a:avLst/>
          </a:prstGeom>
          <a:solidFill>
            <a:schemeClr val="accent6">
              <a:lumMod val="40000"/>
              <a:lumOff val="6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p:nvPr>
        </p:nvSpPr>
        <p:spPr>
          <a:xfrm>
            <a:off x="1600200" y="1052581"/>
            <a:ext cx="9144000" cy="2387600"/>
          </a:xfrm>
        </p:spPr>
        <p:txBody>
          <a:bodyPr anchor="ctr">
            <a:normAutofit fontScale="90000"/>
          </a:bodyPr>
          <a:lstStyle/>
          <a:p>
            <a:r>
              <a:rPr lang="en-IN" b="1" dirty="0">
                <a:solidFill>
                  <a:srgbClr val="C00000"/>
                </a:solidFill>
                <a:latin typeface="Bookman Old Style" panose="02050604050505020204" pitchFamily="18" charset="0"/>
                <a:ea typeface="Cambria" panose="02040503050406030204" pitchFamily="18" charset="0"/>
              </a:rPr>
              <a:t>NISHTHA</a:t>
            </a:r>
            <a:br>
              <a:rPr lang="en-IN" b="1" dirty="0">
                <a:solidFill>
                  <a:srgbClr val="C00000"/>
                </a:solidFill>
                <a:latin typeface="Bookman Old Style" panose="02050604050505020204" pitchFamily="18" charset="0"/>
                <a:ea typeface="Cambria" panose="02040503050406030204" pitchFamily="18" charset="0"/>
              </a:rPr>
            </a:br>
            <a:r>
              <a:rPr lang="en-US" sz="4000" b="1" dirty="0">
                <a:solidFill>
                  <a:srgbClr val="C00000"/>
                </a:solidFill>
                <a:latin typeface="Bookman Old Style" panose="02050604050505020204" pitchFamily="18" charset="0"/>
                <a:ea typeface="Cambria" panose="02040503050406030204" pitchFamily="18" charset="0"/>
              </a:rPr>
              <a:t>National Initiative for School Heads’ and Teachers’ Holistic Advancement </a:t>
            </a:r>
            <a:endParaRPr lang="en-IN" sz="4000" b="1" dirty="0">
              <a:solidFill>
                <a:srgbClr val="C00000"/>
              </a:solidFill>
              <a:latin typeface="Bookman Old Style" panose="02050604050505020204" pitchFamily="18" charset="0"/>
              <a:ea typeface="Cambria" panose="02040503050406030204" pitchFamily="18" charset="0"/>
            </a:endParaRPr>
          </a:p>
        </p:txBody>
      </p:sp>
      <p:sp>
        <p:nvSpPr>
          <p:cNvPr id="3" name="Subtitle 2"/>
          <p:cNvSpPr>
            <a:spLocks noGrp="1"/>
          </p:cNvSpPr>
          <p:nvPr>
            <p:ph type="subTitle" idx="1"/>
          </p:nvPr>
        </p:nvSpPr>
        <p:spPr>
          <a:xfrm>
            <a:off x="533400" y="5049838"/>
            <a:ext cx="11277600" cy="909002"/>
          </a:xfrm>
        </p:spPr>
        <p:txBody>
          <a:bodyPr>
            <a:normAutofit lnSpcReduction="10000"/>
          </a:bodyPr>
          <a:lstStyle/>
          <a:p>
            <a:r>
              <a:rPr lang="en-IN" b="1" dirty="0">
                <a:latin typeface="Cambria" panose="02040503050406030204" pitchFamily="18" charset="0"/>
                <a:ea typeface="Cambria" panose="02040503050406030204" pitchFamily="18" charset="0"/>
              </a:rPr>
              <a:t>Department of School Education &amp; Literacy, </a:t>
            </a:r>
          </a:p>
          <a:p>
            <a:r>
              <a:rPr lang="en-IN" sz="3200" b="1" dirty="0">
                <a:latin typeface="Cambria" panose="02040503050406030204" pitchFamily="18" charset="0"/>
                <a:ea typeface="Cambria" panose="02040503050406030204" pitchFamily="18" charset="0"/>
              </a:rPr>
              <a:t>Ministry of Human Resource Development</a:t>
            </a:r>
            <a:endParaRPr lang="en-IN" sz="3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5932" y="3914955"/>
            <a:ext cx="729615" cy="1134883"/>
          </a:xfrm>
          <a:prstGeom prst="rect">
            <a:avLst/>
          </a:prstGeom>
        </p:spPr>
      </p:pic>
    </p:spTree>
    <p:extLst>
      <p:ext uri="{BB962C8B-B14F-4D97-AF65-F5344CB8AC3E}">
        <p14:creationId xmlns:p14="http://schemas.microsoft.com/office/powerpoint/2010/main" val="64552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4" y="121921"/>
            <a:ext cx="11612876" cy="1132582"/>
          </a:xfrm>
        </p:spPr>
        <p:txBody>
          <a:bodyPr>
            <a:normAutofit/>
          </a:bodyPr>
          <a:lstStyle/>
          <a:p>
            <a:r>
              <a:rPr lang="en-IN" sz="3400" b="1" dirty="0">
                <a:solidFill>
                  <a:srgbClr val="C00000"/>
                </a:solidFill>
                <a:latin typeface="Cambria" panose="02040503050406030204" pitchFamily="18" charset="0"/>
                <a:ea typeface="Cambria" panose="02040503050406030204" pitchFamily="18" charset="0"/>
              </a:rPr>
              <a:t>PAB estimated approval for Integrated Teacher Training at Elementary level for 2019-20</a:t>
            </a:r>
            <a:endParaRPr lang="en-IN" sz="3400" dirty="0">
              <a:solidFill>
                <a:srgbClr val="C0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157994360"/>
              </p:ext>
            </p:extLst>
          </p:nvPr>
        </p:nvGraphicFramePr>
        <p:xfrm>
          <a:off x="472444" y="1523048"/>
          <a:ext cx="11490955" cy="5221259"/>
        </p:xfrm>
        <a:graphic>
          <a:graphicData uri="http://schemas.openxmlformats.org/drawingml/2006/table">
            <a:tbl>
              <a:tblPr>
                <a:tableStyleId>{5C22544A-7EE6-4342-B048-85BDC9FD1C3A}</a:tableStyleId>
              </a:tblPr>
              <a:tblGrid>
                <a:gridCol w="794477">
                  <a:extLst>
                    <a:ext uri="{9D8B030D-6E8A-4147-A177-3AD203B41FA5}">
                      <a16:colId xmlns:a16="http://schemas.microsoft.com/office/drawing/2014/main" val="20000"/>
                    </a:ext>
                  </a:extLst>
                </a:gridCol>
                <a:gridCol w="1537239">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899160">
                  <a:extLst>
                    <a:ext uri="{9D8B030D-6E8A-4147-A177-3AD203B41FA5}">
                      <a16:colId xmlns:a16="http://schemas.microsoft.com/office/drawing/2014/main" val="20003"/>
                    </a:ext>
                  </a:extLst>
                </a:gridCol>
                <a:gridCol w="85344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4897">
                  <a:extLst>
                    <a:ext uri="{9D8B030D-6E8A-4147-A177-3AD203B41FA5}">
                      <a16:colId xmlns:a16="http://schemas.microsoft.com/office/drawing/2014/main" val="20006"/>
                    </a:ext>
                  </a:extLst>
                </a:gridCol>
                <a:gridCol w="794477">
                  <a:extLst>
                    <a:ext uri="{9D8B030D-6E8A-4147-A177-3AD203B41FA5}">
                      <a16:colId xmlns:a16="http://schemas.microsoft.com/office/drawing/2014/main" val="20007"/>
                    </a:ext>
                  </a:extLst>
                </a:gridCol>
                <a:gridCol w="794477">
                  <a:extLst>
                    <a:ext uri="{9D8B030D-6E8A-4147-A177-3AD203B41FA5}">
                      <a16:colId xmlns:a16="http://schemas.microsoft.com/office/drawing/2014/main" val="20008"/>
                    </a:ext>
                  </a:extLst>
                </a:gridCol>
                <a:gridCol w="794477">
                  <a:extLst>
                    <a:ext uri="{9D8B030D-6E8A-4147-A177-3AD203B41FA5}">
                      <a16:colId xmlns:a16="http://schemas.microsoft.com/office/drawing/2014/main" val="20009"/>
                    </a:ext>
                  </a:extLst>
                </a:gridCol>
                <a:gridCol w="698352">
                  <a:extLst>
                    <a:ext uri="{9D8B030D-6E8A-4147-A177-3AD203B41FA5}">
                      <a16:colId xmlns:a16="http://schemas.microsoft.com/office/drawing/2014/main" val="20010"/>
                    </a:ext>
                  </a:extLst>
                </a:gridCol>
                <a:gridCol w="838200">
                  <a:extLst>
                    <a:ext uri="{9D8B030D-6E8A-4147-A177-3AD203B41FA5}">
                      <a16:colId xmlns:a16="http://schemas.microsoft.com/office/drawing/2014/main" val="20011"/>
                    </a:ext>
                  </a:extLst>
                </a:gridCol>
                <a:gridCol w="929639">
                  <a:extLst>
                    <a:ext uri="{9D8B030D-6E8A-4147-A177-3AD203B41FA5}">
                      <a16:colId xmlns:a16="http://schemas.microsoft.com/office/drawing/2014/main" val="20012"/>
                    </a:ext>
                  </a:extLst>
                </a:gridCol>
              </a:tblGrid>
              <a:tr h="1442715">
                <a:tc rowSpan="2">
                  <a:txBody>
                    <a:bodyPr/>
                    <a:lstStyle/>
                    <a:p>
                      <a:pPr algn="ctr" fontAlgn="ctr"/>
                      <a:r>
                        <a:rPr lang="en-IN" sz="1600" b="1" u="none" strike="noStrike" dirty="0">
                          <a:effectLst/>
                          <a:latin typeface="Cambria" panose="02040503050406030204" pitchFamily="18" charset="0"/>
                          <a:ea typeface="Cambria" panose="02040503050406030204" pitchFamily="18" charset="0"/>
                        </a:rPr>
                        <a:t>Sl. No</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rowSpan="2">
                  <a:txBody>
                    <a:bodyPr/>
                    <a:lstStyle/>
                    <a:p>
                      <a:pPr algn="l" fontAlgn="ctr"/>
                      <a:r>
                        <a:rPr lang="en-IN" sz="1600" b="1" u="none" strike="noStrike" dirty="0">
                          <a:effectLst/>
                          <a:latin typeface="Cambria" panose="02040503050406030204" pitchFamily="18" charset="0"/>
                          <a:ea typeface="Cambria" panose="02040503050406030204" pitchFamily="18" charset="0"/>
                        </a:rPr>
                        <a:t>States &amp; UTs</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Training on NISHTHA at Elementary level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Printing of Integrated Teacher Training Package</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a:effectLst/>
                          <a:latin typeface="Cambria" panose="02040503050406030204" pitchFamily="18" charset="0"/>
                          <a:ea typeface="Cambria" panose="02040503050406030204" pitchFamily="18" charset="0"/>
                        </a:rPr>
                        <a:t>KRPs Training at State level (Elemantary)</a:t>
                      </a:r>
                      <a:endParaRPr lang="en-IN" sz="1600" b="1"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SRPs Training on School Leadership 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KRPs Travel/Accommodation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Total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343504">
                <a:tc vMerge="1">
                  <a:txBody>
                    <a:bodyPr/>
                    <a:lstStyle/>
                    <a:p>
                      <a:endParaRPr lang="en-IN"/>
                    </a:p>
                  </a:txBody>
                  <a:tcPr/>
                </a:tc>
                <a:tc vMerge="1">
                  <a:txBody>
                    <a:bodyPr/>
                    <a:lstStyle/>
                    <a:p>
                      <a:endParaRPr lang="en-IN"/>
                    </a:p>
                  </a:txBody>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Andhra Pradesh</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103025</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2575.63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103025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154.54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1065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63.90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213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4.26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1278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319.50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3117.82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Gujarat</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209092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5227.30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209092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313.64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1385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83.10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277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5.54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1662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415.50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6045.08</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Jharkhand</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116569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2914.22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116569</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174.85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765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45.90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153</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3.06</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918</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229.50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3367.53</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Karnataka</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166135</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4153.38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166135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249.20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1160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69.60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232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4.64</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1392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348.00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4824.82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Kerala</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45812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1145.30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45812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68.72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260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15.60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1.04</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312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78.00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1308.66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Madhya Pradesh</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285093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7127.32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285093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427.64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1915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114.90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383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7.66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2298</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574.50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8252.02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Maharashtra</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255823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6395.58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255823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383.73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1675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100.50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335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6.70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2010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502.50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7389.01</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Odisha</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192705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4817.62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192705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289.06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1290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77.40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5.16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1548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387.00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5576.24</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Tamil Nadu</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141882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3547.05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141882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212.82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59.40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3.96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1188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297.00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4120.23</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43504">
                <a:tc>
                  <a:txBody>
                    <a:bodyPr/>
                    <a:lstStyle/>
                    <a:p>
                      <a:pPr marL="0" algn="ctr" defTabSz="914400" rtl="0" eaLnBrk="1" fontAlgn="ctr" latinLnBrk="0" hangingPunct="1"/>
                      <a:r>
                        <a:rPr lang="en-IN" sz="1600" b="0" i="0" u="none" strike="noStrike" kern="1200" dirty="0">
                          <a:solidFill>
                            <a:srgbClr val="000000"/>
                          </a:solidFill>
                          <a:effectLst/>
                          <a:latin typeface="Cambria" panose="02040503050406030204" pitchFamily="18" charset="0"/>
                          <a:ea typeface="Cambria" panose="02040503050406030204" pitchFamily="18" charset="0"/>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Telangana</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94547</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2363.68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94547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141.82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855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51.30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171</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3.42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1026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256.50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2816.72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2" name="TextBox 11"/>
          <p:cNvSpPr txBox="1"/>
          <p:nvPr/>
        </p:nvSpPr>
        <p:spPr>
          <a:xfrm>
            <a:off x="472444" y="1112520"/>
            <a:ext cx="7513316" cy="461665"/>
          </a:xfrm>
          <a:prstGeom prst="rect">
            <a:avLst/>
          </a:prstGeom>
          <a:noFill/>
        </p:spPr>
        <p:txBody>
          <a:bodyPr wrap="square" rtlCol="0">
            <a:spAutoFit/>
          </a:bodyPr>
          <a:lstStyle/>
          <a:p>
            <a:r>
              <a:rPr lang="en-IN" sz="2400" b="1" dirty="0">
                <a:latin typeface="Cambria" panose="02040503050406030204" pitchFamily="18" charset="0"/>
                <a:ea typeface="Cambria" panose="02040503050406030204" pitchFamily="18" charset="0"/>
              </a:rPr>
              <a:t>Group:1 – 8</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(Morning Session)</a:t>
            </a:r>
          </a:p>
        </p:txBody>
      </p:sp>
      <p:sp>
        <p:nvSpPr>
          <p:cNvPr id="13" name="TextBox 12"/>
          <p:cNvSpPr txBox="1"/>
          <p:nvPr/>
        </p:nvSpPr>
        <p:spPr>
          <a:xfrm>
            <a:off x="10515600" y="1138476"/>
            <a:ext cx="1569720" cy="369332"/>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Rs.in lakh</a:t>
            </a:r>
          </a:p>
        </p:txBody>
      </p:sp>
    </p:spTree>
    <p:extLst>
      <p:ext uri="{BB962C8B-B14F-4D97-AF65-F5344CB8AC3E}">
        <p14:creationId xmlns:p14="http://schemas.microsoft.com/office/powerpoint/2010/main" val="28906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4" y="59685"/>
            <a:ext cx="12169145" cy="443235"/>
          </a:xfrm>
        </p:spPr>
        <p:txBody>
          <a:bodyPr>
            <a:noAutofit/>
          </a:bodyPr>
          <a:lstStyle/>
          <a:p>
            <a:r>
              <a:rPr lang="en-IN" sz="2600" b="1" dirty="0">
                <a:solidFill>
                  <a:srgbClr val="C00000"/>
                </a:solidFill>
                <a:latin typeface="Cambria" panose="02040503050406030204" pitchFamily="18" charset="0"/>
                <a:ea typeface="Cambria" panose="02040503050406030204" pitchFamily="18" charset="0"/>
              </a:rPr>
              <a:t>Tentative schedule of Training- Group:1 – 8</a:t>
            </a:r>
            <a:r>
              <a:rPr lang="en-IN" sz="2600" b="1" baseline="30000" dirty="0">
                <a:solidFill>
                  <a:srgbClr val="C00000"/>
                </a:solidFill>
                <a:latin typeface="Cambria" panose="02040503050406030204" pitchFamily="18" charset="0"/>
                <a:ea typeface="Cambria" panose="02040503050406030204" pitchFamily="18" charset="0"/>
              </a:rPr>
              <a:t>th</a:t>
            </a:r>
            <a:r>
              <a:rPr lang="en-IN" sz="2600" b="1" dirty="0">
                <a:solidFill>
                  <a:srgbClr val="C00000"/>
                </a:solidFill>
                <a:latin typeface="Cambria" panose="02040503050406030204" pitchFamily="18" charset="0"/>
                <a:ea typeface="Cambria" panose="02040503050406030204" pitchFamily="18" charset="0"/>
              </a:rPr>
              <a:t> August 2019 (Morning Session)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2702605"/>
              </p:ext>
            </p:extLst>
          </p:nvPr>
        </p:nvGraphicFramePr>
        <p:xfrm>
          <a:off x="243836" y="471828"/>
          <a:ext cx="11689079" cy="6268758"/>
        </p:xfrm>
        <a:graphic>
          <a:graphicData uri="http://schemas.openxmlformats.org/drawingml/2006/table">
            <a:tbl>
              <a:tblPr firstRow="1" bandRow="1">
                <a:tableStyleId>{5C22544A-7EE6-4342-B048-85BDC9FD1C3A}</a:tableStyleId>
              </a:tblPr>
              <a:tblGrid>
                <a:gridCol w="702873">
                  <a:extLst>
                    <a:ext uri="{9D8B030D-6E8A-4147-A177-3AD203B41FA5}">
                      <a16:colId xmlns:a16="http://schemas.microsoft.com/office/drawing/2014/main" val="20000"/>
                    </a:ext>
                  </a:extLst>
                </a:gridCol>
                <a:gridCol w="1095446">
                  <a:extLst>
                    <a:ext uri="{9D8B030D-6E8A-4147-A177-3AD203B41FA5}">
                      <a16:colId xmlns:a16="http://schemas.microsoft.com/office/drawing/2014/main" val="20001"/>
                    </a:ext>
                  </a:extLst>
                </a:gridCol>
                <a:gridCol w="899160">
                  <a:extLst>
                    <a:ext uri="{9D8B030D-6E8A-4147-A177-3AD203B41FA5}">
                      <a16:colId xmlns:a16="http://schemas.microsoft.com/office/drawing/2014/main" val="20002"/>
                    </a:ext>
                  </a:extLst>
                </a:gridCol>
                <a:gridCol w="899160">
                  <a:extLst>
                    <a:ext uri="{9D8B030D-6E8A-4147-A177-3AD203B41FA5}">
                      <a16:colId xmlns:a16="http://schemas.microsoft.com/office/drawing/2014/main" val="20003"/>
                    </a:ext>
                  </a:extLst>
                </a:gridCol>
                <a:gridCol w="899160">
                  <a:extLst>
                    <a:ext uri="{9D8B030D-6E8A-4147-A177-3AD203B41FA5}">
                      <a16:colId xmlns:a16="http://schemas.microsoft.com/office/drawing/2014/main" val="20004"/>
                    </a:ext>
                  </a:extLst>
                </a:gridCol>
                <a:gridCol w="899160">
                  <a:extLst>
                    <a:ext uri="{9D8B030D-6E8A-4147-A177-3AD203B41FA5}">
                      <a16:colId xmlns:a16="http://schemas.microsoft.com/office/drawing/2014/main" val="20005"/>
                    </a:ext>
                  </a:extLst>
                </a:gridCol>
                <a:gridCol w="899160">
                  <a:extLst>
                    <a:ext uri="{9D8B030D-6E8A-4147-A177-3AD203B41FA5}">
                      <a16:colId xmlns:a16="http://schemas.microsoft.com/office/drawing/2014/main" val="20006"/>
                    </a:ext>
                  </a:extLst>
                </a:gridCol>
                <a:gridCol w="899160">
                  <a:extLst>
                    <a:ext uri="{9D8B030D-6E8A-4147-A177-3AD203B41FA5}">
                      <a16:colId xmlns:a16="http://schemas.microsoft.com/office/drawing/2014/main" val="20007"/>
                    </a:ext>
                  </a:extLst>
                </a:gridCol>
                <a:gridCol w="899160">
                  <a:extLst>
                    <a:ext uri="{9D8B030D-6E8A-4147-A177-3AD203B41FA5}">
                      <a16:colId xmlns:a16="http://schemas.microsoft.com/office/drawing/2014/main" val="20008"/>
                    </a:ext>
                  </a:extLst>
                </a:gridCol>
                <a:gridCol w="899160">
                  <a:extLst>
                    <a:ext uri="{9D8B030D-6E8A-4147-A177-3AD203B41FA5}">
                      <a16:colId xmlns:a16="http://schemas.microsoft.com/office/drawing/2014/main" val="20009"/>
                    </a:ext>
                  </a:extLst>
                </a:gridCol>
                <a:gridCol w="899160">
                  <a:extLst>
                    <a:ext uri="{9D8B030D-6E8A-4147-A177-3AD203B41FA5}">
                      <a16:colId xmlns:a16="http://schemas.microsoft.com/office/drawing/2014/main" val="20010"/>
                    </a:ext>
                  </a:extLst>
                </a:gridCol>
                <a:gridCol w="899160">
                  <a:extLst>
                    <a:ext uri="{9D8B030D-6E8A-4147-A177-3AD203B41FA5}">
                      <a16:colId xmlns:a16="http://schemas.microsoft.com/office/drawing/2014/main" val="20011"/>
                    </a:ext>
                  </a:extLst>
                </a:gridCol>
                <a:gridCol w="899160">
                  <a:extLst>
                    <a:ext uri="{9D8B030D-6E8A-4147-A177-3AD203B41FA5}">
                      <a16:colId xmlns:a16="http://schemas.microsoft.com/office/drawing/2014/main" val="20012"/>
                    </a:ext>
                  </a:extLst>
                </a:gridCol>
              </a:tblGrid>
              <a:tr h="426723">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691431">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a:solidFill>
                            <a:srgbClr val="000000"/>
                          </a:solidFill>
                          <a:effectLst/>
                          <a:latin typeface="Cambria" panose="02040503050406030204" pitchFamily="18" charset="0"/>
                          <a:ea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ea typeface="Cambria" panose="02040503050406030204" pitchFamily="18" charset="0"/>
                        </a:rPr>
                        <a:t>Andhra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500+113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565+100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57197">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31950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31950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31950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31950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15693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ea typeface="Cambria" panose="02040503050406030204" pitchFamily="18" charset="0"/>
                        </a:rPr>
                        <a:t>Gujarat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385+77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9157">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41550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41550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18739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Jharkhand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346+53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9933">
                <a:tc vMerge="1">
                  <a:txBody>
                    <a:bodyPr/>
                    <a:lstStyle/>
                    <a:p>
                      <a:pPr algn="ctr" fontAlgn="ct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25350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25350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25350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1" i="0" u="none" strike="noStrike" dirty="0">
                          <a:solidFill>
                            <a:srgbClr val="000000"/>
                          </a:solidFill>
                          <a:effectLst/>
                          <a:latin typeface="Cambria" panose="02040503050406030204" pitchFamily="18" charset="0"/>
                          <a:ea typeface="Cambria" panose="02040503050406030204" pitchFamily="18" charset="0"/>
                        </a:rPr>
                        <a:t>7943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ea typeface="Cambria" panose="02040503050406030204" pitchFamily="18" charset="0"/>
                        </a:rPr>
                        <a:t>Karnataka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558+116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558+116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FF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FF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43012">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17400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17400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34182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ea typeface="Cambria" panose="02040503050406030204" pitchFamily="18" charset="0"/>
                        </a:rPr>
                        <a:t>Kerala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260+52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89916">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6721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665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41877"/>
            <a:ext cx="11826240" cy="625475"/>
          </a:xfrm>
        </p:spPr>
        <p:txBody>
          <a:bodyPr>
            <a:noAutofit/>
          </a:bodyPr>
          <a:lstStyle/>
          <a:p>
            <a:r>
              <a:rPr lang="en-IN" sz="2400" b="1" dirty="0">
                <a:latin typeface="Cambria" panose="02040503050406030204" pitchFamily="18" charset="0"/>
                <a:ea typeface="Cambria" panose="02040503050406030204" pitchFamily="18" charset="0"/>
              </a:rPr>
              <a:t>Tentative schedule of Training- Group:1 – 8</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(Morning Session)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312144"/>
              </p:ext>
            </p:extLst>
          </p:nvPr>
        </p:nvGraphicFramePr>
        <p:xfrm>
          <a:off x="243836" y="588746"/>
          <a:ext cx="11689079" cy="6175578"/>
        </p:xfrm>
        <a:graphic>
          <a:graphicData uri="http://schemas.openxmlformats.org/drawingml/2006/table">
            <a:tbl>
              <a:tblPr firstRow="1" bandRow="1">
                <a:tableStyleId>{5C22544A-7EE6-4342-B048-85BDC9FD1C3A}</a:tableStyleId>
              </a:tblPr>
              <a:tblGrid>
                <a:gridCol w="702873">
                  <a:extLst>
                    <a:ext uri="{9D8B030D-6E8A-4147-A177-3AD203B41FA5}">
                      <a16:colId xmlns:a16="http://schemas.microsoft.com/office/drawing/2014/main" val="20000"/>
                    </a:ext>
                  </a:extLst>
                </a:gridCol>
                <a:gridCol w="1278331">
                  <a:extLst>
                    <a:ext uri="{9D8B030D-6E8A-4147-A177-3AD203B41FA5}">
                      <a16:colId xmlns:a16="http://schemas.microsoft.com/office/drawing/2014/main" val="20001"/>
                    </a:ext>
                  </a:extLst>
                </a:gridCol>
                <a:gridCol w="899160">
                  <a:extLst>
                    <a:ext uri="{9D8B030D-6E8A-4147-A177-3AD203B41FA5}">
                      <a16:colId xmlns:a16="http://schemas.microsoft.com/office/drawing/2014/main" val="20002"/>
                    </a:ext>
                  </a:extLst>
                </a:gridCol>
                <a:gridCol w="792480">
                  <a:extLst>
                    <a:ext uri="{9D8B030D-6E8A-4147-A177-3AD203B41FA5}">
                      <a16:colId xmlns:a16="http://schemas.microsoft.com/office/drawing/2014/main" val="20003"/>
                    </a:ext>
                  </a:extLst>
                </a:gridCol>
                <a:gridCol w="822955">
                  <a:extLst>
                    <a:ext uri="{9D8B030D-6E8A-4147-A177-3AD203B41FA5}">
                      <a16:colId xmlns:a16="http://schemas.microsoft.com/office/drawing/2014/main" val="20004"/>
                    </a:ext>
                  </a:extLst>
                </a:gridCol>
                <a:gridCol w="899160">
                  <a:extLst>
                    <a:ext uri="{9D8B030D-6E8A-4147-A177-3AD203B41FA5}">
                      <a16:colId xmlns:a16="http://schemas.microsoft.com/office/drawing/2014/main" val="20005"/>
                    </a:ext>
                  </a:extLst>
                </a:gridCol>
                <a:gridCol w="899160">
                  <a:extLst>
                    <a:ext uri="{9D8B030D-6E8A-4147-A177-3AD203B41FA5}">
                      <a16:colId xmlns:a16="http://schemas.microsoft.com/office/drawing/2014/main" val="20006"/>
                    </a:ext>
                  </a:extLst>
                </a:gridCol>
                <a:gridCol w="899160">
                  <a:extLst>
                    <a:ext uri="{9D8B030D-6E8A-4147-A177-3AD203B41FA5}">
                      <a16:colId xmlns:a16="http://schemas.microsoft.com/office/drawing/2014/main" val="20007"/>
                    </a:ext>
                  </a:extLst>
                </a:gridCol>
                <a:gridCol w="899160">
                  <a:extLst>
                    <a:ext uri="{9D8B030D-6E8A-4147-A177-3AD203B41FA5}">
                      <a16:colId xmlns:a16="http://schemas.microsoft.com/office/drawing/2014/main" val="20008"/>
                    </a:ext>
                  </a:extLst>
                </a:gridCol>
                <a:gridCol w="899160">
                  <a:extLst>
                    <a:ext uri="{9D8B030D-6E8A-4147-A177-3AD203B41FA5}">
                      <a16:colId xmlns:a16="http://schemas.microsoft.com/office/drawing/2014/main" val="20009"/>
                    </a:ext>
                  </a:extLst>
                </a:gridCol>
                <a:gridCol w="899160">
                  <a:extLst>
                    <a:ext uri="{9D8B030D-6E8A-4147-A177-3AD203B41FA5}">
                      <a16:colId xmlns:a16="http://schemas.microsoft.com/office/drawing/2014/main" val="20010"/>
                    </a:ext>
                  </a:extLst>
                </a:gridCol>
                <a:gridCol w="899160">
                  <a:extLst>
                    <a:ext uri="{9D8B030D-6E8A-4147-A177-3AD203B41FA5}">
                      <a16:colId xmlns:a16="http://schemas.microsoft.com/office/drawing/2014/main" val="20011"/>
                    </a:ext>
                  </a:extLst>
                </a:gridCol>
                <a:gridCol w="899160">
                  <a:extLst>
                    <a:ext uri="{9D8B030D-6E8A-4147-A177-3AD203B41FA5}">
                      <a16:colId xmlns:a16="http://schemas.microsoft.com/office/drawing/2014/main" val="20012"/>
                    </a:ext>
                  </a:extLst>
                </a:gridCol>
              </a:tblGrid>
              <a:tr h="421907">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752522">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a:solidFill>
                            <a:srgbClr val="000000"/>
                          </a:solidFill>
                          <a:effectLst/>
                          <a:latin typeface="Cambria" panose="02040503050406030204" pitchFamily="18" charset="0"/>
                          <a:ea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12440">
                <a:tc rowSpan="2">
                  <a:txBody>
                    <a:bodyPr/>
                    <a:lstStyle/>
                    <a:p>
                      <a:pPr algn="ctr" fontAlgn="ctr"/>
                      <a:r>
                        <a:rPr lang="en-IN" sz="1600" b="1" i="0" u="none" strike="noStrike" dirty="0">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Madhya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415+83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35501">
                <a:tc vMerge="1">
                  <a:txBody>
                    <a:bodyPr/>
                    <a:lstStyle/>
                    <a:p>
                      <a:endParaRPr lang="en-IN" dirty="0"/>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45469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1"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2440">
                <a:tc rowSpan="2">
                  <a:txBody>
                    <a:bodyPr/>
                    <a:lstStyle/>
                    <a:p>
                      <a:pPr algn="ctr" fontAlgn="ctr"/>
                      <a:r>
                        <a:rPr lang="en-IN" sz="1600" b="1" i="0" u="none" strike="noStrike" dirty="0">
                          <a:solidFill>
                            <a:srgbClr val="000000"/>
                          </a:solidFill>
                          <a:effectLst/>
                          <a:latin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Maharashtra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675+135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5384">
                <a:tc vMerge="1">
                  <a:txBody>
                    <a:bodyPr/>
                    <a:lstStyle/>
                    <a:p>
                      <a:endParaRPr lang="en-IN" dirty="0"/>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50250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34653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12440">
                <a:tc rowSpan="2">
                  <a:txBody>
                    <a:bodyPr/>
                    <a:lstStyle/>
                    <a:p>
                      <a:pPr algn="ctr" fontAlgn="ctr"/>
                      <a:r>
                        <a:rPr lang="en-IN" sz="1600" b="1" i="0" u="none" strike="noStrike" dirty="0">
                          <a:solidFill>
                            <a:srgbClr val="000000"/>
                          </a:solidFill>
                          <a:effectLst/>
                          <a:latin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Odisha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290+58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12440">
                <a:tc vMerge="1">
                  <a:txBody>
                    <a:bodyPr/>
                    <a:lstStyle/>
                    <a:p>
                      <a:endParaRPr lang="en-IN" dirty="0"/>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a:t>
                      </a:r>
                      <a:r>
                        <a:rPr lang="en-IN" sz="1400" b="0" i="0" u="none" strike="noStrike" dirty="0" err="1">
                          <a:solidFill>
                            <a:srgbClr val="000000"/>
                          </a:solidFill>
                          <a:effectLst/>
                          <a:latin typeface="Cambria" panose="02040503050406030204" pitchFamily="18" charset="0"/>
                        </a:rPr>
                        <a:t>Tarining</a:t>
                      </a:r>
                      <a:endParaRPr lang="en-IN" sz="1400" b="0" i="0" u="none" strike="noStrike" dirty="0">
                        <a:solidFill>
                          <a:srgbClr val="000000"/>
                        </a:solidFill>
                        <a:effectLst/>
                        <a:latin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38700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38700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25669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1"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12440">
                <a:tc rowSpan="2">
                  <a:txBody>
                    <a:bodyPr/>
                    <a:lstStyle/>
                    <a:p>
                      <a:pPr algn="ctr" fontAlgn="ctr"/>
                      <a:r>
                        <a:rPr lang="en-IN" sz="1600" b="1" i="0" u="none" strike="noStrike" dirty="0">
                          <a:solidFill>
                            <a:srgbClr val="000000"/>
                          </a:solidFill>
                          <a:effectLst/>
                          <a:latin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Tamil Nadu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490+98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12440">
                <a:tc vMerge="1">
                  <a:txBody>
                    <a:bodyPr/>
                    <a:lstStyle/>
                    <a:p>
                      <a:endParaRPr lang="en-IN" dirty="0"/>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12651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12440">
                <a:tc rowSpan="2">
                  <a:txBody>
                    <a:bodyPr/>
                    <a:lstStyle/>
                    <a:p>
                      <a:pPr marL="0" algn="ctr" defTabSz="914400" rtl="0" eaLnBrk="1" fontAlgn="ctr" latinLnBrk="0" hangingPunct="1"/>
                      <a:r>
                        <a:rPr lang="en-IN" sz="1600" b="1" i="0" u="none" strike="noStrike" kern="1200" dirty="0">
                          <a:solidFill>
                            <a:srgbClr val="000000"/>
                          </a:solidFill>
                          <a:effectLst/>
                          <a:latin typeface="Cambria" panose="02040503050406030204" pitchFamily="18" charset="0"/>
                          <a:ea typeface="+mn-ea"/>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Telangana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400+100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455+71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512440">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25650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rPr>
                        <a:t>25650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rPr>
                        <a:t>15950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90332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1" y="76201"/>
            <a:ext cx="11765279" cy="1064370"/>
          </a:xfrm>
        </p:spPr>
        <p:txBody>
          <a:bodyPr>
            <a:noAutofit/>
          </a:bodyPr>
          <a:lstStyle/>
          <a:p>
            <a:r>
              <a:rPr lang="en-IN" sz="3400" b="1" dirty="0">
                <a:solidFill>
                  <a:srgbClr val="C00000"/>
                </a:solidFill>
                <a:latin typeface="Cambria" panose="02040503050406030204" pitchFamily="18" charset="0"/>
                <a:ea typeface="Cambria" panose="02040503050406030204" pitchFamily="18" charset="0"/>
              </a:rPr>
              <a:t>PAB estimated approval for Integrated Teacher Training at Elementary level for 2019-20</a:t>
            </a:r>
          </a:p>
        </p:txBody>
      </p:sp>
      <p:sp>
        <p:nvSpPr>
          <p:cNvPr id="12" name="TextBox 11"/>
          <p:cNvSpPr txBox="1"/>
          <p:nvPr/>
        </p:nvSpPr>
        <p:spPr>
          <a:xfrm>
            <a:off x="320041" y="1280160"/>
            <a:ext cx="7421879" cy="461665"/>
          </a:xfrm>
          <a:prstGeom prst="rect">
            <a:avLst/>
          </a:prstGeom>
          <a:noFill/>
        </p:spPr>
        <p:txBody>
          <a:bodyPr wrap="square" rtlCol="0">
            <a:spAutoFit/>
          </a:bodyPr>
          <a:lstStyle/>
          <a:p>
            <a:r>
              <a:rPr lang="en-IN" sz="2400" b="1" dirty="0">
                <a:latin typeface="Cambria" panose="02040503050406030204" pitchFamily="18" charset="0"/>
                <a:ea typeface="Cambria" panose="02040503050406030204" pitchFamily="18" charset="0"/>
              </a:rPr>
              <a:t>Group:2 – 8</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(Afternoon Session)</a:t>
            </a:r>
          </a:p>
        </p:txBody>
      </p:sp>
      <p:sp>
        <p:nvSpPr>
          <p:cNvPr id="13" name="TextBox 12"/>
          <p:cNvSpPr txBox="1"/>
          <p:nvPr/>
        </p:nvSpPr>
        <p:spPr>
          <a:xfrm>
            <a:off x="10515600" y="1336596"/>
            <a:ext cx="1569720" cy="369332"/>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Rs.in lakh</a:t>
            </a:r>
          </a:p>
        </p:txBody>
      </p:sp>
      <p:graphicFrame>
        <p:nvGraphicFramePr>
          <p:cNvPr id="3" name="Table 2"/>
          <p:cNvGraphicFramePr>
            <a:graphicFrameLocks noGrp="1"/>
          </p:cNvGraphicFramePr>
          <p:nvPr/>
        </p:nvGraphicFramePr>
        <p:xfrm>
          <a:off x="411483" y="1705928"/>
          <a:ext cx="11582393" cy="4657550"/>
        </p:xfrm>
        <a:graphic>
          <a:graphicData uri="http://schemas.openxmlformats.org/drawingml/2006/table">
            <a:tbl>
              <a:tblPr>
                <a:tableStyleId>{5C22544A-7EE6-4342-B048-85BDC9FD1C3A}</a:tableStyleId>
              </a:tblPr>
              <a:tblGrid>
                <a:gridCol w="800799">
                  <a:extLst>
                    <a:ext uri="{9D8B030D-6E8A-4147-A177-3AD203B41FA5}">
                      <a16:colId xmlns:a16="http://schemas.microsoft.com/office/drawing/2014/main" val="20000"/>
                    </a:ext>
                  </a:extLst>
                </a:gridCol>
                <a:gridCol w="1889387">
                  <a:extLst>
                    <a:ext uri="{9D8B030D-6E8A-4147-A177-3AD203B41FA5}">
                      <a16:colId xmlns:a16="http://schemas.microsoft.com/office/drawing/2014/main" val="20001"/>
                    </a:ext>
                  </a:extLst>
                </a:gridCol>
                <a:gridCol w="800799">
                  <a:extLst>
                    <a:ext uri="{9D8B030D-6E8A-4147-A177-3AD203B41FA5}">
                      <a16:colId xmlns:a16="http://schemas.microsoft.com/office/drawing/2014/main" val="20002"/>
                    </a:ext>
                  </a:extLst>
                </a:gridCol>
                <a:gridCol w="800799">
                  <a:extLst>
                    <a:ext uri="{9D8B030D-6E8A-4147-A177-3AD203B41FA5}">
                      <a16:colId xmlns:a16="http://schemas.microsoft.com/office/drawing/2014/main" val="20003"/>
                    </a:ext>
                  </a:extLst>
                </a:gridCol>
                <a:gridCol w="800799">
                  <a:extLst>
                    <a:ext uri="{9D8B030D-6E8A-4147-A177-3AD203B41FA5}">
                      <a16:colId xmlns:a16="http://schemas.microsoft.com/office/drawing/2014/main" val="20004"/>
                    </a:ext>
                  </a:extLst>
                </a:gridCol>
                <a:gridCol w="800799">
                  <a:extLst>
                    <a:ext uri="{9D8B030D-6E8A-4147-A177-3AD203B41FA5}">
                      <a16:colId xmlns:a16="http://schemas.microsoft.com/office/drawing/2014/main" val="20005"/>
                    </a:ext>
                  </a:extLst>
                </a:gridCol>
                <a:gridCol w="800799">
                  <a:extLst>
                    <a:ext uri="{9D8B030D-6E8A-4147-A177-3AD203B41FA5}">
                      <a16:colId xmlns:a16="http://schemas.microsoft.com/office/drawing/2014/main" val="20006"/>
                    </a:ext>
                  </a:extLst>
                </a:gridCol>
                <a:gridCol w="800799">
                  <a:extLst>
                    <a:ext uri="{9D8B030D-6E8A-4147-A177-3AD203B41FA5}">
                      <a16:colId xmlns:a16="http://schemas.microsoft.com/office/drawing/2014/main" val="20007"/>
                    </a:ext>
                  </a:extLst>
                </a:gridCol>
                <a:gridCol w="800799">
                  <a:extLst>
                    <a:ext uri="{9D8B030D-6E8A-4147-A177-3AD203B41FA5}">
                      <a16:colId xmlns:a16="http://schemas.microsoft.com/office/drawing/2014/main" val="20008"/>
                    </a:ext>
                  </a:extLst>
                </a:gridCol>
                <a:gridCol w="800799">
                  <a:extLst>
                    <a:ext uri="{9D8B030D-6E8A-4147-A177-3AD203B41FA5}">
                      <a16:colId xmlns:a16="http://schemas.microsoft.com/office/drawing/2014/main" val="20009"/>
                    </a:ext>
                  </a:extLst>
                </a:gridCol>
                <a:gridCol w="800799">
                  <a:extLst>
                    <a:ext uri="{9D8B030D-6E8A-4147-A177-3AD203B41FA5}">
                      <a16:colId xmlns:a16="http://schemas.microsoft.com/office/drawing/2014/main" val="20010"/>
                    </a:ext>
                  </a:extLst>
                </a:gridCol>
                <a:gridCol w="800799">
                  <a:extLst>
                    <a:ext uri="{9D8B030D-6E8A-4147-A177-3AD203B41FA5}">
                      <a16:colId xmlns:a16="http://schemas.microsoft.com/office/drawing/2014/main" val="20011"/>
                    </a:ext>
                  </a:extLst>
                </a:gridCol>
                <a:gridCol w="884217">
                  <a:extLst>
                    <a:ext uri="{9D8B030D-6E8A-4147-A177-3AD203B41FA5}">
                      <a16:colId xmlns:a16="http://schemas.microsoft.com/office/drawing/2014/main" val="20012"/>
                    </a:ext>
                  </a:extLst>
                </a:gridCol>
              </a:tblGrid>
              <a:tr h="1351673">
                <a:tc rowSpan="2">
                  <a:txBody>
                    <a:bodyPr/>
                    <a:lstStyle/>
                    <a:p>
                      <a:pPr algn="ctr" fontAlgn="ctr"/>
                      <a:r>
                        <a:rPr lang="en-IN" sz="1600" b="1" u="none" strike="noStrike" dirty="0">
                          <a:effectLst/>
                          <a:latin typeface="Cambria" panose="02040503050406030204" pitchFamily="18" charset="0"/>
                          <a:ea typeface="Cambria" panose="02040503050406030204" pitchFamily="18" charset="0"/>
                        </a:rPr>
                        <a:t>Sl. No</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l" fontAlgn="ctr"/>
                      <a:r>
                        <a:rPr lang="en-IN" sz="1600" b="1" u="none" strike="noStrike" dirty="0">
                          <a:effectLst/>
                          <a:latin typeface="Cambria" panose="02040503050406030204" pitchFamily="18" charset="0"/>
                          <a:ea typeface="Cambria" panose="02040503050406030204" pitchFamily="18" charset="0"/>
                        </a:rPr>
                        <a:t>States &amp; UTs</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Training on NISHTHA at Elementary level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Printing of Integrated Teacher Training Package</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KRPs Training 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SRPs </a:t>
                      </a:r>
                      <a:r>
                        <a:rPr lang="en-IN" sz="1600" b="1" u="none" strike="noStrike" baseline="0" dirty="0">
                          <a:effectLst/>
                          <a:latin typeface="Cambria" panose="02040503050406030204" pitchFamily="18" charset="0"/>
                          <a:ea typeface="Cambria" panose="02040503050406030204" pitchFamily="18" charset="0"/>
                        </a:rPr>
                        <a:t>Training</a:t>
                      </a:r>
                      <a:r>
                        <a:rPr lang="en-IN" sz="1600" b="1" u="none" strike="noStrike" dirty="0">
                          <a:effectLst/>
                          <a:latin typeface="Cambria" panose="02040503050406030204" pitchFamily="18" charset="0"/>
                          <a:ea typeface="Cambria" panose="02040503050406030204" pitchFamily="18" charset="0"/>
                        </a:rPr>
                        <a:t> on School Leadership</a:t>
                      </a:r>
                      <a:r>
                        <a:rPr lang="en-IN" sz="1600" b="1" u="none" strike="noStrike" baseline="0" dirty="0">
                          <a:effectLst/>
                          <a:latin typeface="Cambria" panose="02040503050406030204" pitchFamily="18" charset="0"/>
                          <a:ea typeface="Cambria" panose="02040503050406030204" pitchFamily="18" charset="0"/>
                        </a:rPr>
                        <a:t> </a:t>
                      </a:r>
                      <a:r>
                        <a:rPr lang="en-IN" sz="1600" b="1" u="none" strike="noStrike" dirty="0">
                          <a:effectLst/>
                          <a:latin typeface="Cambria" panose="02040503050406030204" pitchFamily="18" charset="0"/>
                          <a:ea typeface="Cambria" panose="02040503050406030204" pitchFamily="18" charset="0"/>
                        </a:rPr>
                        <a:t>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KRPs Travel/Accommodation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Total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51084">
                <a:tc vMerge="1">
                  <a:txBody>
                    <a:bodyPr/>
                    <a:lstStyle/>
                    <a:p>
                      <a:endParaRPr lang="en-IN"/>
                    </a:p>
                  </a:txBody>
                  <a:tcPr/>
                </a:tc>
                <a:tc vMerge="1">
                  <a:txBody>
                    <a:bodyPr/>
                    <a:lstStyle/>
                    <a:p>
                      <a:endParaRPr lang="en-IN"/>
                    </a:p>
                  </a:txBody>
                  <a:tcPr/>
                </a:tc>
                <a:tc>
                  <a:txBody>
                    <a:bodyPr/>
                    <a:lstStyle/>
                    <a:p>
                      <a:pPr algn="ctr" fontAlgn="ctr"/>
                      <a:r>
                        <a:rPr lang="en-IN" sz="1600" b="1" u="none" strike="noStrike" dirty="0" err="1">
                          <a:effectLst/>
                          <a:latin typeface="Cambria" panose="02040503050406030204" pitchFamily="18" charset="0"/>
                          <a:ea typeface="Cambria" panose="02040503050406030204" pitchFamily="18" charset="0"/>
                        </a:rPr>
                        <a:t>Phy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Fin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err="1">
                          <a:effectLst/>
                          <a:latin typeface="Cambria" panose="02040503050406030204" pitchFamily="18" charset="0"/>
                          <a:ea typeface="Cambria" panose="02040503050406030204" pitchFamily="18" charset="0"/>
                        </a:rPr>
                        <a:t>Phy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a:effectLst/>
                          <a:latin typeface="Cambria" panose="02040503050406030204" pitchFamily="18" charset="0"/>
                          <a:ea typeface="Cambria" panose="02040503050406030204" pitchFamily="18" charset="0"/>
                        </a:rPr>
                        <a:t>Fin</a:t>
                      </a:r>
                      <a:endParaRPr lang="en-IN" sz="1600" b="1"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a:effectLst/>
                          <a:latin typeface="Cambria" panose="02040503050406030204" pitchFamily="18" charset="0"/>
                          <a:ea typeface="Cambria" panose="02040503050406030204" pitchFamily="18" charset="0"/>
                        </a:rPr>
                        <a:t>Phy</a:t>
                      </a:r>
                      <a:endParaRPr lang="en-IN" sz="1600" b="1"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Fin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err="1">
                          <a:effectLst/>
                          <a:latin typeface="Cambria" panose="02040503050406030204" pitchFamily="18" charset="0"/>
                          <a:ea typeface="Cambria" panose="02040503050406030204" pitchFamily="18" charset="0"/>
                        </a:rPr>
                        <a:t>Phy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Fin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err="1">
                          <a:effectLst/>
                          <a:latin typeface="Cambria" panose="02040503050406030204" pitchFamily="18" charset="0"/>
                          <a:ea typeface="Cambria" panose="02040503050406030204" pitchFamily="18" charset="0"/>
                        </a:rPr>
                        <a:t>Phy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Fin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Fin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51084">
                <a:tc>
                  <a:txBody>
                    <a:bodyPr/>
                    <a:lstStyle/>
                    <a:p>
                      <a:pPr algn="ctr" fontAlgn="ctr"/>
                      <a:r>
                        <a:rPr lang="en-IN" sz="1600" u="none" strike="noStrike">
                          <a:effectLst/>
                          <a:latin typeface="Cambria" panose="02040503050406030204" pitchFamily="18" charset="0"/>
                          <a:ea typeface="Cambria" panose="02040503050406030204" pitchFamily="18" charset="0"/>
                        </a:rPr>
                        <a:t>1</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Bihar</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379735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9493.38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379735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569.60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2585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155.10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517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10.34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3102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775.50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11003.92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1084">
                <a:tc>
                  <a:txBody>
                    <a:bodyPr/>
                    <a:lstStyle/>
                    <a:p>
                      <a:pPr algn="ctr" fontAlgn="ctr"/>
                      <a:r>
                        <a:rPr lang="en-IN" sz="1600" u="none" strike="noStrike">
                          <a:effectLst/>
                          <a:latin typeface="Cambria" panose="02040503050406030204" pitchFamily="18" charset="0"/>
                          <a:ea typeface="Cambria" panose="02040503050406030204" pitchFamily="18" charset="0"/>
                        </a:rPr>
                        <a:t>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a:effectLst/>
                          <a:latin typeface="Cambria" panose="02040503050406030204" pitchFamily="18" charset="0"/>
                          <a:ea typeface="Cambria" panose="02040503050406030204" pitchFamily="18" charset="0"/>
                        </a:rPr>
                        <a:t>Chhattisgarh</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148725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3718.12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148725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223.09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60.00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200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1200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300.00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4305.21</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1084">
                <a:tc>
                  <a:txBody>
                    <a:bodyPr/>
                    <a:lstStyle/>
                    <a:p>
                      <a:pPr algn="ctr" fontAlgn="ctr"/>
                      <a:r>
                        <a:rPr lang="en-IN" sz="1600" u="none" strike="noStrike">
                          <a:effectLst/>
                          <a:latin typeface="Cambria" panose="02040503050406030204" pitchFamily="18" charset="0"/>
                          <a:ea typeface="Cambria" panose="02040503050406030204" pitchFamily="18" charset="0"/>
                        </a:rPr>
                        <a:t>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Himachal Pradesh</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40387</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1009.68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40387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60.58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295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17.70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354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88.50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1177.64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51084">
                <a:tc>
                  <a:txBody>
                    <a:bodyPr/>
                    <a:lstStyle/>
                    <a:p>
                      <a:pPr algn="ctr" fontAlgn="ctr"/>
                      <a:r>
                        <a:rPr lang="en-IN" sz="1600" u="none" strike="noStrike" dirty="0">
                          <a:effectLst/>
                          <a:latin typeface="Cambria" panose="02040503050406030204" pitchFamily="18" charset="0"/>
                          <a:ea typeface="Cambria" panose="02040503050406030204" pitchFamily="18" charset="0"/>
                        </a:rPr>
                        <a:t>4</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Jammu &amp; Kashmir</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85195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2129.88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85195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127.79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560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33.60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2.24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672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168.00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2461.51</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1084">
                <a:tc>
                  <a:txBody>
                    <a:bodyPr/>
                    <a:lstStyle/>
                    <a:p>
                      <a:pPr algn="ctr" fontAlgn="ctr"/>
                      <a:r>
                        <a:rPr lang="en-IN" sz="1600" u="none" strike="noStrike" dirty="0">
                          <a:effectLst/>
                          <a:latin typeface="Cambria" panose="02040503050406030204" pitchFamily="18" charset="0"/>
                          <a:ea typeface="Cambria" panose="02040503050406030204" pitchFamily="18" charset="0"/>
                        </a:rPr>
                        <a:t>5</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Punjab</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73217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1830.42</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73217</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109.83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485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29.10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97</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145.50</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2116.79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51084">
                <a:tc>
                  <a:txBody>
                    <a:bodyPr/>
                    <a:lstStyle/>
                    <a:p>
                      <a:pPr algn="ctr" fontAlgn="ctr"/>
                      <a:r>
                        <a:rPr lang="en-IN" sz="1600" b="0" i="0" u="none" strike="noStrike" dirty="0">
                          <a:solidFill>
                            <a:schemeClr val="dk1"/>
                          </a:solidFill>
                          <a:effectLst/>
                          <a:latin typeface="Cambria" panose="02040503050406030204" pitchFamily="18" charset="0"/>
                          <a:ea typeface="Cambria" panose="02040503050406030204" pitchFamily="18" charset="0"/>
                        </a:rPr>
                        <a:t>6</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a:effectLst/>
                          <a:latin typeface="Cambria" panose="02040503050406030204" pitchFamily="18" charset="0"/>
                          <a:ea typeface="Cambria" panose="02040503050406030204" pitchFamily="18" charset="0"/>
                        </a:rPr>
                        <a:t>Rajasthan</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241102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6027.55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241102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361.65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1630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97.80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326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6.52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1956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489.00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6982.52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51084">
                <a:tc>
                  <a:txBody>
                    <a:bodyPr/>
                    <a:lstStyle/>
                    <a:p>
                      <a:pPr algn="ctr" fontAlgn="ctr"/>
                      <a:r>
                        <a:rPr lang="en-IN" sz="1600" b="0" i="0" u="none" strike="noStrike" dirty="0">
                          <a:solidFill>
                            <a:schemeClr val="dk1"/>
                          </a:solidFill>
                          <a:effectLst/>
                          <a:latin typeface="Cambria" panose="02040503050406030204" pitchFamily="18" charset="0"/>
                          <a:ea typeface="Cambria" panose="02040503050406030204" pitchFamily="18" charset="0"/>
                        </a:rPr>
                        <a:t>7</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Uttar Pradesh</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567883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14197.08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567883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851.82</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3695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221.70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739</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14.78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4434</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1108.50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16393.88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1084">
                <a:tc>
                  <a:txBody>
                    <a:bodyPr/>
                    <a:lstStyle/>
                    <a:p>
                      <a:pPr algn="ctr" fontAlgn="ctr"/>
                      <a:r>
                        <a:rPr lang="en-IN" sz="1600" b="0" i="0" u="none" strike="noStrike" dirty="0">
                          <a:solidFill>
                            <a:schemeClr val="dk1"/>
                          </a:solidFill>
                          <a:effectLst/>
                          <a:latin typeface="Cambria" panose="02040503050406030204" pitchFamily="18" charset="0"/>
                          <a:ea typeface="Cambria" panose="02040503050406030204" pitchFamily="18" charset="0"/>
                        </a:rPr>
                        <a:t>8</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Uttarakhand</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38106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952.65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38106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57.16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265</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15.90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53</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1.06</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318</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a:effectLst/>
                          <a:latin typeface="Cambria" panose="02040503050406030204" pitchFamily="18" charset="0"/>
                          <a:ea typeface="Cambria" panose="02040503050406030204" pitchFamily="18" charset="0"/>
                        </a:rPr>
                        <a:t>79.50</a:t>
                      </a:r>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u="none" strike="noStrike" dirty="0">
                          <a:effectLst/>
                          <a:latin typeface="Cambria" panose="02040503050406030204" pitchFamily="18" charset="0"/>
                          <a:ea typeface="Cambria" panose="02040503050406030204" pitchFamily="18" charset="0"/>
                        </a:rPr>
                        <a:t>1106.27</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38702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4" y="135885"/>
            <a:ext cx="12169145" cy="443235"/>
          </a:xfrm>
        </p:spPr>
        <p:txBody>
          <a:bodyPr>
            <a:noAutofit/>
          </a:bodyPr>
          <a:lstStyle/>
          <a:p>
            <a:r>
              <a:rPr lang="en-IN" sz="2600" b="1" dirty="0">
                <a:solidFill>
                  <a:srgbClr val="C00000"/>
                </a:solidFill>
                <a:latin typeface="Cambria" panose="02040503050406030204" pitchFamily="18" charset="0"/>
                <a:ea typeface="Cambria" panose="02040503050406030204" pitchFamily="18" charset="0"/>
              </a:rPr>
              <a:t>Tentative schedule of Training- Group:2 – 8</a:t>
            </a:r>
            <a:r>
              <a:rPr lang="en-IN" sz="2600" b="1" baseline="30000" dirty="0">
                <a:solidFill>
                  <a:srgbClr val="C00000"/>
                </a:solidFill>
                <a:latin typeface="Cambria" panose="02040503050406030204" pitchFamily="18" charset="0"/>
                <a:ea typeface="Cambria" panose="02040503050406030204" pitchFamily="18" charset="0"/>
              </a:rPr>
              <a:t>th</a:t>
            </a:r>
            <a:r>
              <a:rPr lang="en-IN" sz="2600" b="1" dirty="0">
                <a:solidFill>
                  <a:srgbClr val="C00000"/>
                </a:solidFill>
                <a:latin typeface="Cambria" panose="02040503050406030204" pitchFamily="18" charset="0"/>
                <a:ea typeface="Cambria" panose="02040503050406030204" pitchFamily="18" charset="0"/>
              </a:rPr>
              <a:t> August 2019 (Afternoon Session)</a:t>
            </a:r>
          </a:p>
        </p:txBody>
      </p:sp>
      <p:graphicFrame>
        <p:nvGraphicFramePr>
          <p:cNvPr id="5" name="Content Placeholder 4"/>
          <p:cNvGraphicFramePr>
            <a:graphicFrameLocks noGrp="1"/>
          </p:cNvGraphicFramePr>
          <p:nvPr>
            <p:ph idx="1"/>
          </p:nvPr>
        </p:nvGraphicFramePr>
        <p:xfrm>
          <a:off x="137156" y="594357"/>
          <a:ext cx="11826244" cy="5943600"/>
        </p:xfrm>
        <a:graphic>
          <a:graphicData uri="http://schemas.openxmlformats.org/drawingml/2006/table">
            <a:tbl>
              <a:tblPr firstRow="1" bandRow="1">
                <a:tableStyleId>{5C22544A-7EE6-4342-B048-85BDC9FD1C3A}</a:tableStyleId>
              </a:tblPr>
              <a:tblGrid>
                <a:gridCol w="718452">
                  <a:extLst>
                    <a:ext uri="{9D8B030D-6E8A-4147-A177-3AD203B41FA5}">
                      <a16:colId xmlns:a16="http://schemas.microsoft.com/office/drawing/2014/main" val="20000"/>
                    </a:ext>
                  </a:extLst>
                </a:gridCol>
                <a:gridCol w="1228776">
                  <a:extLst>
                    <a:ext uri="{9D8B030D-6E8A-4147-A177-3AD203B41FA5}">
                      <a16:colId xmlns:a16="http://schemas.microsoft.com/office/drawing/2014/main" val="20001"/>
                    </a:ext>
                  </a:extLst>
                </a:gridCol>
                <a:gridCol w="933136">
                  <a:extLst>
                    <a:ext uri="{9D8B030D-6E8A-4147-A177-3AD203B41FA5}">
                      <a16:colId xmlns:a16="http://schemas.microsoft.com/office/drawing/2014/main" val="20002"/>
                    </a:ext>
                  </a:extLst>
                </a:gridCol>
                <a:gridCol w="853440">
                  <a:extLst>
                    <a:ext uri="{9D8B030D-6E8A-4147-A177-3AD203B41FA5}">
                      <a16:colId xmlns:a16="http://schemas.microsoft.com/office/drawing/2014/main" val="20003"/>
                    </a:ext>
                  </a:extLst>
                </a:gridCol>
                <a:gridCol w="861644">
                  <a:extLst>
                    <a:ext uri="{9D8B030D-6E8A-4147-A177-3AD203B41FA5}">
                      <a16:colId xmlns:a16="http://schemas.microsoft.com/office/drawing/2014/main" val="20004"/>
                    </a:ext>
                  </a:extLst>
                </a:gridCol>
                <a:gridCol w="919090">
                  <a:extLst>
                    <a:ext uri="{9D8B030D-6E8A-4147-A177-3AD203B41FA5}">
                      <a16:colId xmlns:a16="http://schemas.microsoft.com/office/drawing/2014/main" val="20005"/>
                    </a:ext>
                  </a:extLst>
                </a:gridCol>
                <a:gridCol w="919090">
                  <a:extLst>
                    <a:ext uri="{9D8B030D-6E8A-4147-A177-3AD203B41FA5}">
                      <a16:colId xmlns:a16="http://schemas.microsoft.com/office/drawing/2014/main" val="20006"/>
                    </a:ext>
                  </a:extLst>
                </a:gridCol>
                <a:gridCol w="919090">
                  <a:extLst>
                    <a:ext uri="{9D8B030D-6E8A-4147-A177-3AD203B41FA5}">
                      <a16:colId xmlns:a16="http://schemas.microsoft.com/office/drawing/2014/main" val="20007"/>
                    </a:ext>
                  </a:extLst>
                </a:gridCol>
                <a:gridCol w="919090">
                  <a:extLst>
                    <a:ext uri="{9D8B030D-6E8A-4147-A177-3AD203B41FA5}">
                      <a16:colId xmlns:a16="http://schemas.microsoft.com/office/drawing/2014/main" val="20008"/>
                    </a:ext>
                  </a:extLst>
                </a:gridCol>
                <a:gridCol w="919090">
                  <a:extLst>
                    <a:ext uri="{9D8B030D-6E8A-4147-A177-3AD203B41FA5}">
                      <a16:colId xmlns:a16="http://schemas.microsoft.com/office/drawing/2014/main" val="20009"/>
                    </a:ext>
                  </a:extLst>
                </a:gridCol>
                <a:gridCol w="919090">
                  <a:extLst>
                    <a:ext uri="{9D8B030D-6E8A-4147-A177-3AD203B41FA5}">
                      <a16:colId xmlns:a16="http://schemas.microsoft.com/office/drawing/2014/main" val="20010"/>
                    </a:ext>
                  </a:extLst>
                </a:gridCol>
                <a:gridCol w="919090">
                  <a:extLst>
                    <a:ext uri="{9D8B030D-6E8A-4147-A177-3AD203B41FA5}">
                      <a16:colId xmlns:a16="http://schemas.microsoft.com/office/drawing/2014/main" val="20011"/>
                    </a:ext>
                  </a:extLst>
                </a:gridCol>
                <a:gridCol w="797166">
                  <a:extLst>
                    <a:ext uri="{9D8B030D-6E8A-4147-A177-3AD203B41FA5}">
                      <a16:colId xmlns:a16="http://schemas.microsoft.com/office/drawing/2014/main" val="20012"/>
                    </a:ext>
                  </a:extLst>
                </a:gridCol>
              </a:tblGrid>
              <a:tr h="567760">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833760">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a:solidFill>
                            <a:srgbClr val="000000"/>
                          </a:solidFill>
                          <a:effectLst/>
                          <a:latin typeface="Cambria" panose="02040503050406030204" pitchFamily="18" charset="0"/>
                          <a:ea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67760">
                <a:tc rowSpan="2">
                  <a:txBody>
                    <a:bodyPr/>
                    <a:lstStyle/>
                    <a:p>
                      <a:pPr algn="ctr" fontAlgn="ctr"/>
                      <a:r>
                        <a:rPr lang="en-IN" sz="1600" b="1" i="0" u="none" strike="noStrike" dirty="0">
                          <a:solidFill>
                            <a:srgbClr val="000000"/>
                          </a:solidFill>
                          <a:effectLst/>
                          <a:latin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Bihar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rPr>
                        <a:t>585+117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67760">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60000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77550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77550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rPr>
                        <a:t>50999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IN"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67760">
                <a:tc rowSpan="2">
                  <a:txBody>
                    <a:bodyPr/>
                    <a:lstStyle/>
                    <a:p>
                      <a:pPr algn="ctr" fontAlgn="ctr"/>
                      <a:r>
                        <a:rPr lang="en-IN" sz="1600" b="1" i="0" u="none" strike="noStrike">
                          <a:solidFill>
                            <a:srgbClr val="000000"/>
                          </a:solidFill>
                          <a:effectLst/>
                          <a:latin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Chhattisgarh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67760">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rPr>
                        <a:t>29128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67760">
                <a:tc rowSpan="2">
                  <a:txBody>
                    <a:bodyPr/>
                    <a:lstStyle/>
                    <a:p>
                      <a:pPr algn="ctr" fontAlgn="ctr"/>
                      <a:r>
                        <a:rPr lang="en-IN" sz="1600" b="1" i="0" u="none" strike="noStrike" dirty="0">
                          <a:solidFill>
                            <a:srgbClr val="000000"/>
                          </a:solidFill>
                          <a:effectLst/>
                          <a:latin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Himachal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295+59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67760">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rPr>
                        <a:t>7636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IN"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67760">
                <a:tc rowSpan="2">
                  <a:txBody>
                    <a:bodyPr/>
                    <a:lstStyle/>
                    <a:p>
                      <a:pPr algn="ctr" fontAlgn="ctr"/>
                      <a:r>
                        <a:rPr lang="en-IN" sz="1600" b="1" i="0" u="none" strike="noStrike">
                          <a:solidFill>
                            <a:srgbClr val="000000"/>
                          </a:solidFill>
                          <a:effectLst/>
                          <a:latin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Jammu &amp; Kashmir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560+112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67760">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rPr>
                        <a:t>16800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rPr>
                        <a:t>5254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IN"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91314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41877"/>
            <a:ext cx="11826240" cy="625475"/>
          </a:xfrm>
        </p:spPr>
        <p:txBody>
          <a:bodyPr>
            <a:noAutofit/>
          </a:bodyPr>
          <a:lstStyle/>
          <a:p>
            <a:r>
              <a:rPr lang="en-IN" sz="2500" b="1" dirty="0">
                <a:solidFill>
                  <a:srgbClr val="C00000"/>
                </a:solidFill>
                <a:latin typeface="Cambria" panose="02040503050406030204" pitchFamily="18" charset="0"/>
                <a:ea typeface="Cambria" panose="02040503050406030204" pitchFamily="18" charset="0"/>
              </a:rPr>
              <a:t>Tentative schedule of Training- Group:2 – 8</a:t>
            </a:r>
            <a:r>
              <a:rPr lang="en-IN" sz="2500" b="1" baseline="30000" dirty="0">
                <a:solidFill>
                  <a:srgbClr val="C00000"/>
                </a:solidFill>
                <a:latin typeface="Cambria" panose="02040503050406030204" pitchFamily="18" charset="0"/>
                <a:ea typeface="Cambria" panose="02040503050406030204" pitchFamily="18" charset="0"/>
              </a:rPr>
              <a:t>th</a:t>
            </a:r>
            <a:r>
              <a:rPr lang="en-IN" sz="2500" b="1" dirty="0">
                <a:solidFill>
                  <a:srgbClr val="C00000"/>
                </a:solidFill>
                <a:latin typeface="Cambria" panose="02040503050406030204" pitchFamily="18" charset="0"/>
                <a:ea typeface="Cambria" panose="02040503050406030204" pitchFamily="18" charset="0"/>
              </a:rPr>
              <a:t> August 2019 (Afternoon Session)</a:t>
            </a:r>
          </a:p>
        </p:txBody>
      </p:sp>
      <p:graphicFrame>
        <p:nvGraphicFramePr>
          <p:cNvPr id="5" name="Content Placeholder 4"/>
          <p:cNvGraphicFramePr>
            <a:graphicFrameLocks noGrp="1"/>
          </p:cNvGraphicFramePr>
          <p:nvPr>
            <p:ph idx="1"/>
          </p:nvPr>
        </p:nvGraphicFramePr>
        <p:xfrm>
          <a:off x="243836" y="573506"/>
          <a:ext cx="11689079" cy="5949217"/>
        </p:xfrm>
        <a:graphic>
          <a:graphicData uri="http://schemas.openxmlformats.org/drawingml/2006/table">
            <a:tbl>
              <a:tblPr firstRow="1" bandRow="1">
                <a:tableStyleId>{5C22544A-7EE6-4342-B048-85BDC9FD1C3A}</a:tableStyleId>
              </a:tblPr>
              <a:tblGrid>
                <a:gridCol w="702873">
                  <a:extLst>
                    <a:ext uri="{9D8B030D-6E8A-4147-A177-3AD203B41FA5}">
                      <a16:colId xmlns:a16="http://schemas.microsoft.com/office/drawing/2014/main" val="20000"/>
                    </a:ext>
                  </a:extLst>
                </a:gridCol>
                <a:gridCol w="1278331">
                  <a:extLst>
                    <a:ext uri="{9D8B030D-6E8A-4147-A177-3AD203B41FA5}">
                      <a16:colId xmlns:a16="http://schemas.microsoft.com/office/drawing/2014/main" val="20001"/>
                    </a:ext>
                  </a:extLst>
                </a:gridCol>
                <a:gridCol w="899160">
                  <a:extLst>
                    <a:ext uri="{9D8B030D-6E8A-4147-A177-3AD203B41FA5}">
                      <a16:colId xmlns:a16="http://schemas.microsoft.com/office/drawing/2014/main" val="20002"/>
                    </a:ext>
                  </a:extLst>
                </a:gridCol>
                <a:gridCol w="792480">
                  <a:extLst>
                    <a:ext uri="{9D8B030D-6E8A-4147-A177-3AD203B41FA5}">
                      <a16:colId xmlns:a16="http://schemas.microsoft.com/office/drawing/2014/main" val="20003"/>
                    </a:ext>
                  </a:extLst>
                </a:gridCol>
                <a:gridCol w="822955">
                  <a:extLst>
                    <a:ext uri="{9D8B030D-6E8A-4147-A177-3AD203B41FA5}">
                      <a16:colId xmlns:a16="http://schemas.microsoft.com/office/drawing/2014/main" val="20004"/>
                    </a:ext>
                  </a:extLst>
                </a:gridCol>
                <a:gridCol w="899160">
                  <a:extLst>
                    <a:ext uri="{9D8B030D-6E8A-4147-A177-3AD203B41FA5}">
                      <a16:colId xmlns:a16="http://schemas.microsoft.com/office/drawing/2014/main" val="20005"/>
                    </a:ext>
                  </a:extLst>
                </a:gridCol>
                <a:gridCol w="899160">
                  <a:extLst>
                    <a:ext uri="{9D8B030D-6E8A-4147-A177-3AD203B41FA5}">
                      <a16:colId xmlns:a16="http://schemas.microsoft.com/office/drawing/2014/main" val="20006"/>
                    </a:ext>
                  </a:extLst>
                </a:gridCol>
                <a:gridCol w="899160">
                  <a:extLst>
                    <a:ext uri="{9D8B030D-6E8A-4147-A177-3AD203B41FA5}">
                      <a16:colId xmlns:a16="http://schemas.microsoft.com/office/drawing/2014/main" val="20007"/>
                    </a:ext>
                  </a:extLst>
                </a:gridCol>
                <a:gridCol w="899160">
                  <a:extLst>
                    <a:ext uri="{9D8B030D-6E8A-4147-A177-3AD203B41FA5}">
                      <a16:colId xmlns:a16="http://schemas.microsoft.com/office/drawing/2014/main" val="20008"/>
                    </a:ext>
                  </a:extLst>
                </a:gridCol>
                <a:gridCol w="899160">
                  <a:extLst>
                    <a:ext uri="{9D8B030D-6E8A-4147-A177-3AD203B41FA5}">
                      <a16:colId xmlns:a16="http://schemas.microsoft.com/office/drawing/2014/main" val="20009"/>
                    </a:ext>
                  </a:extLst>
                </a:gridCol>
                <a:gridCol w="899160">
                  <a:extLst>
                    <a:ext uri="{9D8B030D-6E8A-4147-A177-3AD203B41FA5}">
                      <a16:colId xmlns:a16="http://schemas.microsoft.com/office/drawing/2014/main" val="20010"/>
                    </a:ext>
                  </a:extLst>
                </a:gridCol>
                <a:gridCol w="899160">
                  <a:extLst>
                    <a:ext uri="{9D8B030D-6E8A-4147-A177-3AD203B41FA5}">
                      <a16:colId xmlns:a16="http://schemas.microsoft.com/office/drawing/2014/main" val="20011"/>
                    </a:ext>
                  </a:extLst>
                </a:gridCol>
                <a:gridCol w="899160">
                  <a:extLst>
                    <a:ext uri="{9D8B030D-6E8A-4147-A177-3AD203B41FA5}">
                      <a16:colId xmlns:a16="http://schemas.microsoft.com/office/drawing/2014/main" val="20012"/>
                    </a:ext>
                  </a:extLst>
                </a:gridCol>
              </a:tblGrid>
              <a:tr h="480212">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ea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856516">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a:solidFill>
                            <a:srgbClr val="000000"/>
                          </a:solidFill>
                          <a:effectLst/>
                          <a:latin typeface="Cambria" panose="02040503050406030204" pitchFamily="18" charset="0"/>
                          <a:ea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300" b="1" i="0" u="none" strike="noStrike" dirty="0">
                          <a:solidFill>
                            <a:srgbClr val="000000"/>
                          </a:solidFill>
                          <a:effectLst/>
                          <a:latin typeface="Cambria" panose="02040503050406030204" pitchFamily="18" charset="0"/>
                          <a:ea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83256">
                <a:tc rowSpan="2">
                  <a:txBody>
                    <a:bodyPr/>
                    <a:lstStyle/>
                    <a:p>
                      <a:pPr algn="ctr" fontAlgn="ctr"/>
                      <a:r>
                        <a:rPr lang="en-IN" sz="1600" b="1" i="0" u="none" strike="noStrike" dirty="0">
                          <a:solidFill>
                            <a:srgbClr val="000000"/>
                          </a:solidFill>
                          <a:effectLst/>
                          <a:latin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Punjab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485 + 97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9697">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14550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14550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14550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14550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1" i="0" u="none" strike="noStrike" dirty="0">
                          <a:solidFill>
                            <a:srgbClr val="000000"/>
                          </a:solidFill>
                          <a:effectLst/>
                          <a:latin typeface="Cambria" panose="02040503050406030204" pitchFamily="18" charset="0"/>
                          <a:ea typeface="Cambria" panose="02040503050406030204" pitchFamily="18" charset="0"/>
                        </a:rPr>
                        <a:t>13871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83256">
                <a:tc rowSpan="2">
                  <a:txBody>
                    <a:bodyPr/>
                    <a:lstStyle/>
                    <a:p>
                      <a:pPr algn="ctr" fontAlgn="ctr"/>
                      <a:r>
                        <a:rPr lang="en-IN" sz="1600" b="1" i="0" u="none" strike="noStrike" dirty="0">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Rajasthan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5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630+126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83256">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5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48900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48900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1" i="0" u="none" strike="noStrike" dirty="0">
                          <a:solidFill>
                            <a:srgbClr val="000000"/>
                          </a:solidFill>
                          <a:effectLst/>
                          <a:latin typeface="Cambria" panose="02040503050406030204" pitchFamily="18" charset="0"/>
                          <a:ea typeface="Cambria" panose="02040503050406030204" pitchFamily="18" charset="0"/>
                        </a:rPr>
                        <a:t>40274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583256">
                <a:tc rowSpan="2">
                  <a:txBody>
                    <a:bodyPr/>
                    <a:lstStyle/>
                    <a:p>
                      <a:pPr algn="ctr" fontAlgn="ctr"/>
                      <a:r>
                        <a:rPr lang="en-IN" sz="1600" b="1" i="0" u="none" strike="noStrike" dirty="0">
                          <a:solidFill>
                            <a:srgbClr val="000000"/>
                          </a:solidFill>
                          <a:effectLst/>
                          <a:latin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a:solidFill>
                            <a:srgbClr val="000000"/>
                          </a:solidFill>
                          <a:effectLst/>
                          <a:latin typeface="Cambria" panose="02040503050406030204" pitchFamily="18" charset="0"/>
                        </a:rPr>
                        <a:t>Uttar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1000+200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1695+239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83256">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75000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110850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110850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1" i="0" u="none" strike="noStrike" dirty="0">
                          <a:solidFill>
                            <a:srgbClr val="000000"/>
                          </a:solidFill>
                          <a:effectLst/>
                          <a:latin typeface="Cambria" panose="02040503050406030204" pitchFamily="18" charset="0"/>
                          <a:ea typeface="Cambria" panose="02040503050406030204" pitchFamily="18" charset="0"/>
                        </a:rPr>
                        <a:t>106392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583256">
                <a:tc rowSpan="2">
                  <a:txBody>
                    <a:bodyPr/>
                    <a:lstStyle/>
                    <a:p>
                      <a:pPr algn="ctr" fontAlgn="ctr"/>
                      <a:r>
                        <a:rPr lang="en-IN" sz="1600" b="1" i="0" u="none" strike="noStrike">
                          <a:solidFill>
                            <a:srgbClr val="000000"/>
                          </a:solidFill>
                          <a:effectLst/>
                          <a:latin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1" i="0" u="none" strike="noStrike" dirty="0">
                          <a:solidFill>
                            <a:srgbClr val="000000"/>
                          </a:solidFill>
                          <a:effectLst/>
                          <a:latin typeface="Cambria" panose="02040503050406030204" pitchFamily="18" charset="0"/>
                        </a:rPr>
                        <a:t>Uttarakhand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265+53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5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83256">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7950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7950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7950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7950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500" b="1" i="0" u="none" strike="noStrike" dirty="0">
                          <a:solidFill>
                            <a:srgbClr val="000000"/>
                          </a:solidFill>
                          <a:effectLst/>
                          <a:latin typeface="Cambria" panose="02040503050406030204" pitchFamily="18" charset="0"/>
                          <a:ea typeface="Cambria" panose="02040503050406030204" pitchFamily="18" charset="0"/>
                        </a:rPr>
                        <a:t>6611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5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5295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4" y="106681"/>
            <a:ext cx="11810996" cy="1132582"/>
          </a:xfrm>
        </p:spPr>
        <p:txBody>
          <a:bodyPr>
            <a:normAutofit fontScale="90000"/>
          </a:bodyPr>
          <a:lstStyle/>
          <a:p>
            <a:r>
              <a:rPr lang="en-IN" sz="2800" b="1" dirty="0">
                <a:solidFill>
                  <a:srgbClr val="C00000"/>
                </a:solidFill>
                <a:latin typeface="Cambria" panose="02040503050406030204" pitchFamily="18" charset="0"/>
                <a:ea typeface="Cambria" panose="02040503050406030204" pitchFamily="18" charset="0"/>
              </a:rPr>
              <a:t>PAB estimated approval for Integrated Teacher Training at Elementary level for 2019-20 </a:t>
            </a:r>
            <a:r>
              <a:rPr lang="en-IN" sz="2800" b="1" dirty="0">
                <a:latin typeface="Cambria" panose="02040503050406030204" pitchFamily="18" charset="0"/>
                <a:ea typeface="Cambria" panose="02040503050406030204" pitchFamily="18" charset="0"/>
              </a:rPr>
              <a:t>Group:3 – 9</a:t>
            </a:r>
            <a:r>
              <a:rPr lang="en-IN" sz="2800" b="1" baseline="30000" dirty="0">
                <a:latin typeface="Cambria" panose="02040503050406030204" pitchFamily="18" charset="0"/>
                <a:ea typeface="Cambria" panose="02040503050406030204" pitchFamily="18" charset="0"/>
              </a:rPr>
              <a:t>th</a:t>
            </a:r>
            <a:r>
              <a:rPr lang="en-IN" sz="2800" b="1" dirty="0">
                <a:latin typeface="Cambria" panose="02040503050406030204" pitchFamily="18" charset="0"/>
                <a:ea typeface="Cambria" panose="02040503050406030204" pitchFamily="18" charset="0"/>
              </a:rPr>
              <a:t> August 2019 (Morning Session)</a:t>
            </a:r>
            <a:br>
              <a:rPr lang="en-IN" sz="2800" b="1" dirty="0">
                <a:latin typeface="Cambria" panose="02040503050406030204" pitchFamily="18" charset="0"/>
                <a:ea typeface="Cambria" panose="02040503050406030204" pitchFamily="18" charset="0"/>
              </a:rPr>
            </a:br>
            <a:endParaRPr lang="en-IN" sz="2800" dirty="0">
              <a:solidFill>
                <a:srgbClr val="C00000"/>
              </a:solidFill>
            </a:endParaRPr>
          </a:p>
        </p:txBody>
      </p:sp>
      <p:graphicFrame>
        <p:nvGraphicFramePr>
          <p:cNvPr id="11" name="Table 10"/>
          <p:cNvGraphicFramePr>
            <a:graphicFrameLocks noGrp="1"/>
          </p:cNvGraphicFramePr>
          <p:nvPr/>
        </p:nvGraphicFramePr>
        <p:xfrm>
          <a:off x="472444" y="1096328"/>
          <a:ext cx="11490955" cy="5221259"/>
        </p:xfrm>
        <a:graphic>
          <a:graphicData uri="http://schemas.openxmlformats.org/drawingml/2006/table">
            <a:tbl>
              <a:tblPr>
                <a:tableStyleId>{5C22544A-7EE6-4342-B048-85BDC9FD1C3A}</a:tableStyleId>
              </a:tblPr>
              <a:tblGrid>
                <a:gridCol w="794477">
                  <a:extLst>
                    <a:ext uri="{9D8B030D-6E8A-4147-A177-3AD203B41FA5}">
                      <a16:colId xmlns:a16="http://schemas.microsoft.com/office/drawing/2014/main" val="20000"/>
                    </a:ext>
                  </a:extLst>
                </a:gridCol>
                <a:gridCol w="1537239">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899160">
                  <a:extLst>
                    <a:ext uri="{9D8B030D-6E8A-4147-A177-3AD203B41FA5}">
                      <a16:colId xmlns:a16="http://schemas.microsoft.com/office/drawing/2014/main" val="20003"/>
                    </a:ext>
                  </a:extLst>
                </a:gridCol>
                <a:gridCol w="85344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4897">
                  <a:extLst>
                    <a:ext uri="{9D8B030D-6E8A-4147-A177-3AD203B41FA5}">
                      <a16:colId xmlns:a16="http://schemas.microsoft.com/office/drawing/2014/main" val="20006"/>
                    </a:ext>
                  </a:extLst>
                </a:gridCol>
                <a:gridCol w="794477">
                  <a:extLst>
                    <a:ext uri="{9D8B030D-6E8A-4147-A177-3AD203B41FA5}">
                      <a16:colId xmlns:a16="http://schemas.microsoft.com/office/drawing/2014/main" val="20007"/>
                    </a:ext>
                  </a:extLst>
                </a:gridCol>
                <a:gridCol w="794477">
                  <a:extLst>
                    <a:ext uri="{9D8B030D-6E8A-4147-A177-3AD203B41FA5}">
                      <a16:colId xmlns:a16="http://schemas.microsoft.com/office/drawing/2014/main" val="20008"/>
                    </a:ext>
                  </a:extLst>
                </a:gridCol>
                <a:gridCol w="794477">
                  <a:extLst>
                    <a:ext uri="{9D8B030D-6E8A-4147-A177-3AD203B41FA5}">
                      <a16:colId xmlns:a16="http://schemas.microsoft.com/office/drawing/2014/main" val="20009"/>
                    </a:ext>
                  </a:extLst>
                </a:gridCol>
                <a:gridCol w="698352">
                  <a:extLst>
                    <a:ext uri="{9D8B030D-6E8A-4147-A177-3AD203B41FA5}">
                      <a16:colId xmlns:a16="http://schemas.microsoft.com/office/drawing/2014/main" val="20010"/>
                    </a:ext>
                  </a:extLst>
                </a:gridCol>
                <a:gridCol w="838200">
                  <a:extLst>
                    <a:ext uri="{9D8B030D-6E8A-4147-A177-3AD203B41FA5}">
                      <a16:colId xmlns:a16="http://schemas.microsoft.com/office/drawing/2014/main" val="20011"/>
                    </a:ext>
                  </a:extLst>
                </a:gridCol>
                <a:gridCol w="929639">
                  <a:extLst>
                    <a:ext uri="{9D8B030D-6E8A-4147-A177-3AD203B41FA5}">
                      <a16:colId xmlns:a16="http://schemas.microsoft.com/office/drawing/2014/main" val="20012"/>
                    </a:ext>
                  </a:extLst>
                </a:gridCol>
              </a:tblGrid>
              <a:tr h="1442715">
                <a:tc rowSpan="2">
                  <a:txBody>
                    <a:bodyPr/>
                    <a:lstStyle/>
                    <a:p>
                      <a:pPr algn="ctr" fontAlgn="ctr"/>
                      <a:r>
                        <a:rPr lang="en-IN" sz="1600" b="1" u="none" strike="noStrike" dirty="0">
                          <a:effectLst/>
                          <a:latin typeface="Cambria" panose="02040503050406030204" pitchFamily="18" charset="0"/>
                          <a:ea typeface="Cambria" panose="02040503050406030204" pitchFamily="18" charset="0"/>
                        </a:rPr>
                        <a:t>Sl. No</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rowSpan="2">
                  <a:txBody>
                    <a:bodyPr/>
                    <a:lstStyle/>
                    <a:p>
                      <a:pPr algn="l" fontAlgn="ctr"/>
                      <a:r>
                        <a:rPr lang="en-IN" sz="1600" b="1" u="none" strike="noStrike" dirty="0">
                          <a:effectLst/>
                          <a:latin typeface="Cambria" panose="02040503050406030204" pitchFamily="18" charset="0"/>
                          <a:ea typeface="Cambria" panose="02040503050406030204" pitchFamily="18" charset="0"/>
                        </a:rPr>
                        <a:t>States &amp; UTs</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Training on NISHTHA at Elementary level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Printing of Integrated Teacher Training Package</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KRPs Training at State level (</a:t>
                      </a:r>
                      <a:r>
                        <a:rPr lang="en-IN" sz="1600" b="1" u="none" strike="noStrike" dirty="0" err="1">
                          <a:effectLst/>
                          <a:latin typeface="Cambria" panose="02040503050406030204" pitchFamily="18" charset="0"/>
                          <a:ea typeface="Cambria" panose="02040503050406030204" pitchFamily="18" charset="0"/>
                        </a:rPr>
                        <a:t>Elemantary</a:t>
                      </a:r>
                      <a:r>
                        <a:rPr lang="en-IN" sz="1600" b="1" u="none" strike="noStrike" dirty="0">
                          <a:effectLst/>
                          <a:latin typeface="Cambria" panose="02040503050406030204" pitchFamily="18" charset="0"/>
                          <a:ea typeface="Cambria" panose="02040503050406030204" pitchFamily="18" charset="0"/>
                        </a:rPr>
                        <a:t>)</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SRPs Training on School Leadership 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a:effectLst/>
                          <a:latin typeface="Cambria" panose="02040503050406030204" pitchFamily="18" charset="0"/>
                          <a:ea typeface="Cambria" panose="02040503050406030204" pitchFamily="18" charset="0"/>
                        </a:rPr>
                        <a:t>KRPs Travel/Accommodation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Total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343504">
                <a:tc vMerge="1">
                  <a:txBody>
                    <a:bodyPr/>
                    <a:lstStyle/>
                    <a:p>
                      <a:endParaRPr lang="en-IN"/>
                    </a:p>
                  </a:txBody>
                  <a:tcPr/>
                </a:tc>
                <a:tc vMerge="1">
                  <a:txBody>
                    <a:bodyPr/>
                    <a:lstStyle/>
                    <a:p>
                      <a:endParaRPr lang="en-IN"/>
                    </a:p>
                  </a:txBody>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A&amp;</a:t>
                      </a:r>
                      <a:r>
                        <a:rPr lang="en-IN" sz="1600" u="none" strike="noStrike" baseline="0" dirty="0">
                          <a:effectLst/>
                          <a:latin typeface="Cambria" panose="02040503050406030204" pitchFamily="18" charset="0"/>
                          <a:ea typeface="Cambria" panose="02040503050406030204" pitchFamily="18" charset="0"/>
                        </a:rPr>
                        <a:t>N Islands</a:t>
                      </a:r>
                      <a:r>
                        <a:rPr lang="en-IN" sz="1600" u="none" strike="noStrike" baseline="0"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2680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2680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77.02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Chandigarh</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3036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3036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70.47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D&amp;</a:t>
                      </a:r>
                      <a:r>
                        <a:rPr lang="en-IN" sz="1600" u="none" strike="noStrike" baseline="0" dirty="0">
                          <a:effectLst/>
                          <a:latin typeface="Cambria" panose="02040503050406030204" pitchFamily="18" charset="0"/>
                          <a:ea typeface="Cambria" panose="02040503050406030204" pitchFamily="18" charset="0"/>
                        </a:rPr>
                        <a:t>N Haveli</a:t>
                      </a:r>
                      <a:r>
                        <a:rPr lang="en-IN" sz="1600" u="none" strike="noStrike" baseline="0"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1605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40.12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1605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45.53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Daman &amp; Diu</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11.62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13.82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Delhi</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40000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1000.00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17.70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1167.38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Goa</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2393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59.82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2393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69.41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Gujarat</a:t>
                      </a:r>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209092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5227.30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209092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313.64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1385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83.10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1662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415.50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6045.08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rgbClr val="000000"/>
                          </a:solidFill>
                          <a:effectLst/>
                          <a:latin typeface="Cambria" panose="02040503050406030204" pitchFamily="18" charset="0"/>
                          <a:ea typeface="Cambria" panose="02040503050406030204" pitchFamily="18" charset="0"/>
                        </a:rPr>
                        <a:t>Haryana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63243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1581.08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63243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94.86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460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27.60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138.00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1843.38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43504">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Lakshadweep</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17.30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19.84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43504">
                <a:tc>
                  <a:txBody>
                    <a:bodyPr/>
                    <a:lstStyle/>
                    <a:p>
                      <a:pPr marL="0" algn="ctr" defTabSz="914400" rtl="0" eaLnBrk="1" fontAlgn="ctr" latinLnBrk="0" hangingPunct="1"/>
                      <a:r>
                        <a:rPr lang="en-IN" sz="1600" b="0" i="0" u="none" strike="noStrike" kern="1200" dirty="0">
                          <a:solidFill>
                            <a:srgbClr val="000000"/>
                          </a:solidFill>
                          <a:effectLst/>
                          <a:latin typeface="Cambria" panose="02040503050406030204" pitchFamily="18" charset="0"/>
                          <a:ea typeface="Cambria" panose="02040503050406030204" pitchFamily="18" charset="0"/>
                          <a:cs typeface="+mn-cs"/>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Puducherry</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2560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64.00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2560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a:solidFill>
                            <a:srgbClr val="000000"/>
                          </a:solidFill>
                          <a:effectLst/>
                          <a:latin typeface="Cambria" panose="020405030504060302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100" b="0" i="0" u="none" strike="noStrike" dirty="0">
                          <a:solidFill>
                            <a:srgbClr val="000000"/>
                          </a:solidFill>
                          <a:effectLst/>
                          <a:latin typeface="Cambria" panose="02040503050406030204" pitchFamily="18" charset="0"/>
                        </a:rPr>
                        <a:t>75.34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3" name="TextBox 12"/>
          <p:cNvSpPr txBox="1"/>
          <p:nvPr/>
        </p:nvSpPr>
        <p:spPr>
          <a:xfrm>
            <a:off x="10515600" y="742236"/>
            <a:ext cx="1569720" cy="369332"/>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Rs.in lakh</a:t>
            </a:r>
          </a:p>
        </p:txBody>
      </p:sp>
      <p:sp>
        <p:nvSpPr>
          <p:cNvPr id="3" name="Rectangle 2"/>
          <p:cNvSpPr/>
          <p:nvPr/>
        </p:nvSpPr>
        <p:spPr>
          <a:xfrm>
            <a:off x="350522" y="6302347"/>
            <a:ext cx="11734797" cy="523220"/>
          </a:xfrm>
          <a:prstGeom prst="rect">
            <a:avLst/>
          </a:prstGeom>
        </p:spPr>
        <p:txBody>
          <a:bodyPr wrap="square">
            <a:spAutoFit/>
          </a:bodyPr>
          <a:lstStyle/>
          <a:p>
            <a:r>
              <a:rPr lang="en-IN" sz="1400" b="1" dirty="0">
                <a:solidFill>
                  <a:srgbClr val="FF0000"/>
                </a:solidFill>
                <a:latin typeface="Cambria" panose="02040503050406030204" pitchFamily="18" charset="0"/>
                <a:ea typeface="Cambria" panose="02040503050406030204" pitchFamily="18" charset="0"/>
              </a:rPr>
              <a:t>*Recommended only Physical Number of KRPs &amp; SRPs. The KRPs &amp; SRPs training will be conducted in NCERT- Delhi. All the training Expenses will be borne by NCERT</a:t>
            </a:r>
          </a:p>
        </p:txBody>
      </p:sp>
    </p:spTree>
    <p:extLst>
      <p:ext uri="{BB962C8B-B14F-4D97-AF65-F5344CB8AC3E}">
        <p14:creationId xmlns:p14="http://schemas.microsoft.com/office/powerpoint/2010/main" val="3450363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4" y="59685"/>
            <a:ext cx="12169145" cy="443235"/>
          </a:xfrm>
        </p:spPr>
        <p:txBody>
          <a:bodyPr>
            <a:noAutofit/>
          </a:bodyPr>
          <a:lstStyle/>
          <a:p>
            <a:r>
              <a:rPr lang="en-IN" sz="2600" b="1" dirty="0">
                <a:solidFill>
                  <a:srgbClr val="C00000"/>
                </a:solidFill>
                <a:latin typeface="Cambria" panose="02040503050406030204" pitchFamily="18" charset="0"/>
                <a:ea typeface="Cambria" panose="02040503050406030204" pitchFamily="18" charset="0"/>
              </a:rPr>
              <a:t>Tentative schedule of Training- </a:t>
            </a:r>
            <a:r>
              <a:rPr lang="en-IN" sz="2400" b="1" dirty="0">
                <a:latin typeface="Cambria" panose="02040503050406030204" pitchFamily="18" charset="0"/>
                <a:ea typeface="Cambria" panose="02040503050406030204" pitchFamily="18" charset="0"/>
              </a:rPr>
              <a:t>Group:3 – 9</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(Morning Session)</a:t>
            </a:r>
          </a:p>
        </p:txBody>
      </p:sp>
      <p:graphicFrame>
        <p:nvGraphicFramePr>
          <p:cNvPr id="5" name="Content Placeholder 4"/>
          <p:cNvGraphicFramePr>
            <a:graphicFrameLocks noGrp="1"/>
          </p:cNvGraphicFramePr>
          <p:nvPr>
            <p:ph idx="1"/>
          </p:nvPr>
        </p:nvGraphicFramePr>
        <p:xfrm>
          <a:off x="243836" y="471828"/>
          <a:ext cx="11780527" cy="6311016"/>
        </p:xfrm>
        <a:graphic>
          <a:graphicData uri="http://schemas.openxmlformats.org/drawingml/2006/table">
            <a:tbl>
              <a:tblPr firstRow="1" bandRow="1">
                <a:tableStyleId>{5C22544A-7EE6-4342-B048-85BDC9FD1C3A}</a:tableStyleId>
              </a:tblPr>
              <a:tblGrid>
                <a:gridCol w="920883">
                  <a:extLst>
                    <a:ext uri="{9D8B030D-6E8A-4147-A177-3AD203B41FA5}">
                      <a16:colId xmlns:a16="http://schemas.microsoft.com/office/drawing/2014/main" val="20000"/>
                    </a:ext>
                  </a:extLst>
                </a:gridCol>
                <a:gridCol w="1435220">
                  <a:extLst>
                    <a:ext uri="{9D8B030D-6E8A-4147-A177-3AD203B41FA5}">
                      <a16:colId xmlns:a16="http://schemas.microsoft.com/office/drawing/2014/main" val="20001"/>
                    </a:ext>
                  </a:extLst>
                </a:gridCol>
                <a:gridCol w="1178053">
                  <a:extLst>
                    <a:ext uri="{9D8B030D-6E8A-4147-A177-3AD203B41FA5}">
                      <a16:colId xmlns:a16="http://schemas.microsoft.com/office/drawing/2014/main" val="20002"/>
                    </a:ext>
                  </a:extLst>
                </a:gridCol>
                <a:gridCol w="1178053">
                  <a:extLst>
                    <a:ext uri="{9D8B030D-6E8A-4147-A177-3AD203B41FA5}">
                      <a16:colId xmlns:a16="http://schemas.microsoft.com/office/drawing/2014/main" val="20003"/>
                    </a:ext>
                  </a:extLst>
                </a:gridCol>
                <a:gridCol w="1178053">
                  <a:extLst>
                    <a:ext uri="{9D8B030D-6E8A-4147-A177-3AD203B41FA5}">
                      <a16:colId xmlns:a16="http://schemas.microsoft.com/office/drawing/2014/main" val="20004"/>
                    </a:ext>
                  </a:extLst>
                </a:gridCol>
                <a:gridCol w="1178053">
                  <a:extLst>
                    <a:ext uri="{9D8B030D-6E8A-4147-A177-3AD203B41FA5}">
                      <a16:colId xmlns:a16="http://schemas.microsoft.com/office/drawing/2014/main" val="20005"/>
                    </a:ext>
                  </a:extLst>
                </a:gridCol>
                <a:gridCol w="1178053">
                  <a:extLst>
                    <a:ext uri="{9D8B030D-6E8A-4147-A177-3AD203B41FA5}">
                      <a16:colId xmlns:a16="http://schemas.microsoft.com/office/drawing/2014/main" val="20006"/>
                    </a:ext>
                  </a:extLst>
                </a:gridCol>
                <a:gridCol w="1178053">
                  <a:extLst>
                    <a:ext uri="{9D8B030D-6E8A-4147-A177-3AD203B41FA5}">
                      <a16:colId xmlns:a16="http://schemas.microsoft.com/office/drawing/2014/main" val="20007"/>
                    </a:ext>
                  </a:extLst>
                </a:gridCol>
                <a:gridCol w="1178053">
                  <a:extLst>
                    <a:ext uri="{9D8B030D-6E8A-4147-A177-3AD203B41FA5}">
                      <a16:colId xmlns:a16="http://schemas.microsoft.com/office/drawing/2014/main" val="20008"/>
                    </a:ext>
                  </a:extLst>
                </a:gridCol>
                <a:gridCol w="1178053">
                  <a:extLst>
                    <a:ext uri="{9D8B030D-6E8A-4147-A177-3AD203B41FA5}">
                      <a16:colId xmlns:a16="http://schemas.microsoft.com/office/drawing/2014/main" val="20009"/>
                    </a:ext>
                  </a:extLst>
                </a:gridCol>
              </a:tblGrid>
              <a:tr h="426723">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625449">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400" b="1" i="0" u="none" strike="noStrike">
                          <a:solidFill>
                            <a:srgbClr val="000000"/>
                          </a:solidFill>
                          <a:effectLst/>
                          <a:latin typeface="Cambria" panose="02040503050406030204" pitchFamily="18" charset="0"/>
                        </a:rPr>
                        <a:t>21st-26th August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27th Aug-1st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A &amp; N Islands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57197">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Chandigarh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9157">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860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D. &amp; Nagar Haveli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9933">
                <a:tc vMerge="1">
                  <a:txBody>
                    <a:bodyPr/>
                    <a:lstStyle/>
                    <a:p>
                      <a:pPr algn="ctr" fontAlgn="ct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378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Daman &amp; Diu</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43012">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43012">
                <a:tc rowSpan="2">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Delhi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295+59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89916">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8850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8165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4703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41877"/>
            <a:ext cx="11826240" cy="625475"/>
          </a:xfrm>
        </p:spPr>
        <p:txBody>
          <a:bodyPr>
            <a:noAutofit/>
          </a:bodyPr>
          <a:lstStyle/>
          <a:p>
            <a:r>
              <a:rPr lang="en-IN" sz="2400" b="1" dirty="0">
                <a:latin typeface="Cambria" panose="02040503050406030204" pitchFamily="18" charset="0"/>
                <a:ea typeface="Cambria" panose="02040503050406030204" pitchFamily="18" charset="0"/>
              </a:rPr>
              <a:t>Tentative schedule of Training- Group:3 – 9</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(Morning Session)</a:t>
            </a:r>
          </a:p>
        </p:txBody>
      </p:sp>
      <p:graphicFrame>
        <p:nvGraphicFramePr>
          <p:cNvPr id="5" name="Content Placeholder 4"/>
          <p:cNvGraphicFramePr>
            <a:graphicFrameLocks noGrp="1"/>
          </p:cNvGraphicFramePr>
          <p:nvPr>
            <p:ph idx="1"/>
          </p:nvPr>
        </p:nvGraphicFramePr>
        <p:xfrm>
          <a:off x="243836" y="588746"/>
          <a:ext cx="11689083" cy="6175578"/>
        </p:xfrm>
        <a:graphic>
          <a:graphicData uri="http://schemas.openxmlformats.org/drawingml/2006/table">
            <a:tbl>
              <a:tblPr firstRow="1" bandRow="1">
                <a:tableStyleId>{5C22544A-7EE6-4342-B048-85BDC9FD1C3A}</a:tableStyleId>
              </a:tblPr>
              <a:tblGrid>
                <a:gridCol w="663006">
                  <a:extLst>
                    <a:ext uri="{9D8B030D-6E8A-4147-A177-3AD203B41FA5}">
                      <a16:colId xmlns:a16="http://schemas.microsoft.com/office/drawing/2014/main" val="20000"/>
                    </a:ext>
                  </a:extLst>
                </a:gridCol>
                <a:gridCol w="921958">
                  <a:extLst>
                    <a:ext uri="{9D8B030D-6E8A-4147-A177-3AD203B41FA5}">
                      <a16:colId xmlns:a16="http://schemas.microsoft.com/office/drawing/2014/main" val="20001"/>
                    </a:ext>
                  </a:extLst>
                </a:gridCol>
                <a:gridCol w="946872">
                  <a:extLst>
                    <a:ext uri="{9D8B030D-6E8A-4147-A177-3AD203B41FA5}">
                      <a16:colId xmlns:a16="http://schemas.microsoft.com/office/drawing/2014/main" val="20002"/>
                    </a:ext>
                  </a:extLst>
                </a:gridCol>
                <a:gridCol w="848160">
                  <a:extLst>
                    <a:ext uri="{9D8B030D-6E8A-4147-A177-3AD203B41FA5}">
                      <a16:colId xmlns:a16="http://schemas.microsoft.com/office/drawing/2014/main" val="20003"/>
                    </a:ext>
                  </a:extLst>
                </a:gridCol>
                <a:gridCol w="747530">
                  <a:extLst>
                    <a:ext uri="{9D8B030D-6E8A-4147-A177-3AD203B41FA5}">
                      <a16:colId xmlns:a16="http://schemas.microsoft.com/office/drawing/2014/main" val="20004"/>
                    </a:ext>
                  </a:extLst>
                </a:gridCol>
                <a:gridCol w="776277">
                  <a:extLst>
                    <a:ext uri="{9D8B030D-6E8A-4147-A177-3AD203B41FA5}">
                      <a16:colId xmlns:a16="http://schemas.microsoft.com/office/drawing/2014/main" val="20005"/>
                    </a:ext>
                  </a:extLst>
                </a:gridCol>
                <a:gridCol w="848160">
                  <a:extLst>
                    <a:ext uri="{9D8B030D-6E8A-4147-A177-3AD203B41FA5}">
                      <a16:colId xmlns:a16="http://schemas.microsoft.com/office/drawing/2014/main" val="20006"/>
                    </a:ext>
                  </a:extLst>
                </a:gridCol>
                <a:gridCol w="848160">
                  <a:extLst>
                    <a:ext uri="{9D8B030D-6E8A-4147-A177-3AD203B41FA5}">
                      <a16:colId xmlns:a16="http://schemas.microsoft.com/office/drawing/2014/main" val="20007"/>
                    </a:ext>
                  </a:extLst>
                </a:gridCol>
                <a:gridCol w="848160">
                  <a:extLst>
                    <a:ext uri="{9D8B030D-6E8A-4147-A177-3AD203B41FA5}">
                      <a16:colId xmlns:a16="http://schemas.microsoft.com/office/drawing/2014/main" val="20008"/>
                    </a:ext>
                  </a:extLst>
                </a:gridCol>
                <a:gridCol w="848160">
                  <a:extLst>
                    <a:ext uri="{9D8B030D-6E8A-4147-A177-3AD203B41FA5}">
                      <a16:colId xmlns:a16="http://schemas.microsoft.com/office/drawing/2014/main" val="20009"/>
                    </a:ext>
                  </a:extLst>
                </a:gridCol>
                <a:gridCol w="848160">
                  <a:extLst>
                    <a:ext uri="{9D8B030D-6E8A-4147-A177-3AD203B41FA5}">
                      <a16:colId xmlns:a16="http://schemas.microsoft.com/office/drawing/2014/main" val="20010"/>
                    </a:ext>
                  </a:extLst>
                </a:gridCol>
                <a:gridCol w="848160">
                  <a:extLst>
                    <a:ext uri="{9D8B030D-6E8A-4147-A177-3AD203B41FA5}">
                      <a16:colId xmlns:a16="http://schemas.microsoft.com/office/drawing/2014/main" val="20011"/>
                    </a:ext>
                  </a:extLst>
                </a:gridCol>
                <a:gridCol w="848160">
                  <a:extLst>
                    <a:ext uri="{9D8B030D-6E8A-4147-A177-3AD203B41FA5}">
                      <a16:colId xmlns:a16="http://schemas.microsoft.com/office/drawing/2014/main" val="20012"/>
                    </a:ext>
                  </a:extLst>
                </a:gridCol>
                <a:gridCol w="848160">
                  <a:extLst>
                    <a:ext uri="{9D8B030D-6E8A-4147-A177-3AD203B41FA5}">
                      <a16:colId xmlns:a16="http://schemas.microsoft.com/office/drawing/2014/main" val="20013"/>
                    </a:ext>
                  </a:extLst>
                </a:gridCol>
              </a:tblGrid>
              <a:tr h="421907">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Round-2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752522">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21st-26th August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27th Aug-1st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a:solidFill>
                            <a:srgbClr val="000000"/>
                          </a:solidFill>
                          <a:effectLst/>
                          <a:latin typeface="Cambria" panose="02040503050406030204" pitchFamily="18" charset="0"/>
                          <a:ea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200" b="1" i="0" u="none" strike="noStrike" dirty="0">
                          <a:solidFill>
                            <a:srgbClr val="000000"/>
                          </a:solidFill>
                          <a:effectLst/>
                          <a:latin typeface="Cambria" panose="02040503050406030204" pitchFamily="18" charset="0"/>
                          <a:ea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12440">
                <a:tc rowSpan="2">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Goa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35501">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551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2440">
                <a:tc rowSpan="2">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Gujarat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4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4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385+77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5384">
                <a:tc vMerge="1">
                  <a:txBody>
                    <a:bodyPr/>
                    <a:lstStyle/>
                    <a:p>
                      <a:endParaRPr lang="en-IN"/>
                    </a:p>
                  </a:txBody>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41550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41550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18739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512440">
                <a:tc rowSpan="2">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Haryana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460+92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12440">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14400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14400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14400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14400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10950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12440">
                <a:tc rowSpan="2">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Lakshadweep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12440">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12440">
                <a:tc rowSpan="2">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Puducherry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512440">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tc>
                <a:tc>
                  <a:txBody>
                    <a:bodyPr/>
                    <a:lstStyle/>
                    <a:p>
                      <a:pPr algn="l" fontAlgn="ctr"/>
                      <a:r>
                        <a:rPr lang="en-IN" sz="1400" b="0" i="0" u="none" strike="noStrike">
                          <a:solidFill>
                            <a:srgbClr val="000000"/>
                          </a:solidFill>
                          <a:effectLst/>
                          <a:latin typeface="Cambria" panose="02040503050406030204" pitchFamily="18" charset="0"/>
                          <a:ea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634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04289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4" y="106681"/>
            <a:ext cx="11810996" cy="1132582"/>
          </a:xfrm>
        </p:spPr>
        <p:txBody>
          <a:bodyPr>
            <a:normAutofit fontScale="90000"/>
          </a:bodyPr>
          <a:lstStyle/>
          <a:p>
            <a:r>
              <a:rPr lang="en-IN" sz="2800" b="1" dirty="0">
                <a:solidFill>
                  <a:srgbClr val="C00000"/>
                </a:solidFill>
                <a:latin typeface="Cambria" panose="02040503050406030204" pitchFamily="18" charset="0"/>
                <a:ea typeface="Cambria" panose="02040503050406030204" pitchFamily="18" charset="0"/>
              </a:rPr>
              <a:t>PAB estimated approval for Integrated Teacher Training at Elementary level for 2019-20 </a:t>
            </a:r>
            <a:r>
              <a:rPr lang="en-IN" sz="2800" b="1" dirty="0">
                <a:latin typeface="Cambria" panose="02040503050406030204" pitchFamily="18" charset="0"/>
                <a:ea typeface="Cambria" panose="02040503050406030204" pitchFamily="18" charset="0"/>
              </a:rPr>
              <a:t>Group:4 – 9</a:t>
            </a:r>
            <a:r>
              <a:rPr lang="en-IN" sz="2800" b="1" baseline="30000" dirty="0">
                <a:latin typeface="Cambria" panose="02040503050406030204" pitchFamily="18" charset="0"/>
                <a:ea typeface="Cambria" panose="02040503050406030204" pitchFamily="18" charset="0"/>
              </a:rPr>
              <a:t>th</a:t>
            </a:r>
            <a:r>
              <a:rPr lang="en-IN" sz="2800" b="1" dirty="0">
                <a:latin typeface="Cambria" panose="02040503050406030204" pitchFamily="18" charset="0"/>
                <a:ea typeface="Cambria" panose="02040503050406030204" pitchFamily="18" charset="0"/>
              </a:rPr>
              <a:t> August 2019 (Afternoon Session)</a:t>
            </a:r>
            <a:br>
              <a:rPr lang="en-IN" sz="2800" b="1" dirty="0">
                <a:latin typeface="Cambria" panose="02040503050406030204" pitchFamily="18" charset="0"/>
                <a:ea typeface="Cambria" panose="02040503050406030204" pitchFamily="18" charset="0"/>
              </a:rPr>
            </a:br>
            <a:endParaRPr lang="en-IN" sz="2800" dirty="0">
              <a:solidFill>
                <a:srgbClr val="C00000"/>
              </a:solidFill>
            </a:endParaRPr>
          </a:p>
        </p:txBody>
      </p:sp>
      <p:graphicFrame>
        <p:nvGraphicFramePr>
          <p:cNvPr id="11" name="Table 10"/>
          <p:cNvGraphicFramePr>
            <a:graphicFrameLocks noGrp="1"/>
          </p:cNvGraphicFramePr>
          <p:nvPr/>
        </p:nvGraphicFramePr>
        <p:xfrm>
          <a:off x="472444" y="1096328"/>
          <a:ext cx="11490955" cy="5206017"/>
        </p:xfrm>
        <a:graphic>
          <a:graphicData uri="http://schemas.openxmlformats.org/drawingml/2006/table">
            <a:tbl>
              <a:tblPr>
                <a:tableStyleId>{5C22544A-7EE6-4342-B048-85BDC9FD1C3A}</a:tableStyleId>
              </a:tblPr>
              <a:tblGrid>
                <a:gridCol w="794477">
                  <a:extLst>
                    <a:ext uri="{9D8B030D-6E8A-4147-A177-3AD203B41FA5}">
                      <a16:colId xmlns:a16="http://schemas.microsoft.com/office/drawing/2014/main" val="20000"/>
                    </a:ext>
                  </a:extLst>
                </a:gridCol>
                <a:gridCol w="1537239">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899160">
                  <a:extLst>
                    <a:ext uri="{9D8B030D-6E8A-4147-A177-3AD203B41FA5}">
                      <a16:colId xmlns:a16="http://schemas.microsoft.com/office/drawing/2014/main" val="20003"/>
                    </a:ext>
                  </a:extLst>
                </a:gridCol>
                <a:gridCol w="85344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4897">
                  <a:extLst>
                    <a:ext uri="{9D8B030D-6E8A-4147-A177-3AD203B41FA5}">
                      <a16:colId xmlns:a16="http://schemas.microsoft.com/office/drawing/2014/main" val="20006"/>
                    </a:ext>
                  </a:extLst>
                </a:gridCol>
                <a:gridCol w="794477">
                  <a:extLst>
                    <a:ext uri="{9D8B030D-6E8A-4147-A177-3AD203B41FA5}">
                      <a16:colId xmlns:a16="http://schemas.microsoft.com/office/drawing/2014/main" val="20007"/>
                    </a:ext>
                  </a:extLst>
                </a:gridCol>
                <a:gridCol w="794477">
                  <a:extLst>
                    <a:ext uri="{9D8B030D-6E8A-4147-A177-3AD203B41FA5}">
                      <a16:colId xmlns:a16="http://schemas.microsoft.com/office/drawing/2014/main" val="20008"/>
                    </a:ext>
                  </a:extLst>
                </a:gridCol>
                <a:gridCol w="794477">
                  <a:extLst>
                    <a:ext uri="{9D8B030D-6E8A-4147-A177-3AD203B41FA5}">
                      <a16:colId xmlns:a16="http://schemas.microsoft.com/office/drawing/2014/main" val="20009"/>
                    </a:ext>
                  </a:extLst>
                </a:gridCol>
                <a:gridCol w="698352">
                  <a:extLst>
                    <a:ext uri="{9D8B030D-6E8A-4147-A177-3AD203B41FA5}">
                      <a16:colId xmlns:a16="http://schemas.microsoft.com/office/drawing/2014/main" val="20010"/>
                    </a:ext>
                  </a:extLst>
                </a:gridCol>
                <a:gridCol w="838200">
                  <a:extLst>
                    <a:ext uri="{9D8B030D-6E8A-4147-A177-3AD203B41FA5}">
                      <a16:colId xmlns:a16="http://schemas.microsoft.com/office/drawing/2014/main" val="20011"/>
                    </a:ext>
                  </a:extLst>
                </a:gridCol>
                <a:gridCol w="929639">
                  <a:extLst>
                    <a:ext uri="{9D8B030D-6E8A-4147-A177-3AD203B41FA5}">
                      <a16:colId xmlns:a16="http://schemas.microsoft.com/office/drawing/2014/main" val="20012"/>
                    </a:ext>
                  </a:extLst>
                </a:gridCol>
              </a:tblGrid>
              <a:tr h="1539807">
                <a:tc rowSpan="2">
                  <a:txBody>
                    <a:bodyPr/>
                    <a:lstStyle/>
                    <a:p>
                      <a:pPr algn="ctr" fontAlgn="ctr"/>
                      <a:r>
                        <a:rPr lang="en-IN" sz="1600" b="1" u="none" strike="noStrike" dirty="0">
                          <a:effectLst/>
                          <a:latin typeface="Cambria" panose="02040503050406030204" pitchFamily="18" charset="0"/>
                          <a:ea typeface="Cambria" panose="02040503050406030204" pitchFamily="18" charset="0"/>
                        </a:rPr>
                        <a:t>Sl. No</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rowSpan="2">
                  <a:txBody>
                    <a:bodyPr/>
                    <a:lstStyle/>
                    <a:p>
                      <a:pPr algn="l" fontAlgn="ctr"/>
                      <a:r>
                        <a:rPr lang="en-IN" sz="1600" b="1" u="none" strike="noStrike" dirty="0">
                          <a:effectLst/>
                          <a:latin typeface="Cambria" panose="02040503050406030204" pitchFamily="18" charset="0"/>
                          <a:ea typeface="Cambria" panose="02040503050406030204" pitchFamily="18" charset="0"/>
                        </a:rPr>
                        <a:t>States &amp; UTs</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Training on NISHTHA at Elementary level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Printing of Integrated Teacher Training Package</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KRPs Training 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dirty="0">
                          <a:effectLst/>
                          <a:latin typeface="Cambria" panose="02040503050406030204" pitchFamily="18" charset="0"/>
                          <a:ea typeface="Cambria" panose="02040503050406030204" pitchFamily="18" charset="0"/>
                        </a:rPr>
                        <a:t>SRPs Training on School Leadership at State Level (Elementary)</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gridSpan="2">
                  <a:txBody>
                    <a:bodyPr/>
                    <a:lstStyle/>
                    <a:p>
                      <a:pPr algn="ctr" fontAlgn="ctr"/>
                      <a:r>
                        <a:rPr lang="en-IN" sz="1600" b="1" u="none" strike="noStrike">
                          <a:effectLst/>
                          <a:latin typeface="Cambria" panose="02040503050406030204" pitchFamily="18" charset="0"/>
                          <a:ea typeface="Cambria" panose="02040503050406030204" pitchFamily="18" charset="0"/>
                        </a:rPr>
                        <a:t>KRPs Travel/Accommodation</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IN"/>
                    </a:p>
                  </a:txBody>
                  <a:tcPr/>
                </a:tc>
                <a:tc>
                  <a:txBody>
                    <a:bodyPr/>
                    <a:lstStyle/>
                    <a:p>
                      <a:pPr algn="ctr" fontAlgn="ctr"/>
                      <a:r>
                        <a:rPr lang="en-IN" sz="1600" b="1" u="none" strike="noStrike" dirty="0">
                          <a:effectLst/>
                          <a:latin typeface="Cambria" panose="02040503050406030204" pitchFamily="18" charset="0"/>
                          <a:ea typeface="Cambria" panose="02040503050406030204" pitchFamily="18" charset="0"/>
                        </a:rPr>
                        <a:t>Total</a:t>
                      </a:r>
                      <a:endParaRPr lang="en-IN" sz="16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366621">
                <a:tc vMerge="1">
                  <a:txBody>
                    <a:bodyPr/>
                    <a:lstStyle/>
                    <a:p>
                      <a:endParaRPr lang="en-IN"/>
                    </a:p>
                  </a:txBody>
                  <a:tcPr/>
                </a:tc>
                <a:tc vMerge="1">
                  <a:txBody>
                    <a:bodyPr/>
                    <a:lstStyle/>
                    <a:p>
                      <a:endParaRPr lang="en-IN"/>
                    </a:p>
                  </a:txBody>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err="1">
                          <a:solidFill>
                            <a:schemeClr val="tx1"/>
                          </a:solidFill>
                          <a:effectLst/>
                          <a:latin typeface="Cambria" panose="02040503050406030204" pitchFamily="18" charset="0"/>
                          <a:ea typeface="Cambria" panose="02040503050406030204" pitchFamily="18" charset="0"/>
                        </a:rPr>
                        <a:t>Phy</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IN" sz="1600" b="1" u="none" strike="noStrike" dirty="0">
                          <a:solidFill>
                            <a:schemeClr val="tx1"/>
                          </a:solidFill>
                          <a:effectLst/>
                          <a:latin typeface="Cambria" panose="02040503050406030204" pitchFamily="18" charset="0"/>
                          <a:ea typeface="Cambria" panose="02040503050406030204" pitchFamily="18" charset="0"/>
                        </a:rPr>
                        <a:t>Fin</a:t>
                      </a:r>
                      <a:endParaRPr lang="en-IN" sz="1600" b="1" i="0" u="none" strike="noStrike" dirty="0">
                        <a:solidFill>
                          <a:schemeClr val="tx1"/>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effectLst/>
                          <a:latin typeface="Cambria" panose="02040503050406030204" pitchFamily="18" charset="0"/>
                          <a:ea typeface="Cambria" panose="02040503050406030204" pitchFamily="18" charset="0"/>
                        </a:rPr>
                        <a:t>Arunachal</a:t>
                      </a:r>
                      <a:r>
                        <a:rPr lang="en-IN" sz="1600" u="none" strike="noStrike" baseline="0" dirty="0">
                          <a:effectLst/>
                          <a:latin typeface="Cambria" panose="02040503050406030204" pitchFamily="18" charset="0"/>
                          <a:ea typeface="Cambria" panose="02040503050406030204" pitchFamily="18" charset="0"/>
                        </a:rPr>
                        <a:t> </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14333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358.32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14333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416.22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solidFill>
                            <a:schemeClr val="dk1"/>
                          </a:solidFill>
                          <a:effectLst/>
                          <a:latin typeface="Cambria" panose="02040503050406030204" pitchFamily="18" charset="0"/>
                          <a:ea typeface="Cambria" panose="02040503050406030204" pitchFamily="18" charset="0"/>
                        </a:rPr>
                        <a:t>Assam</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183776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4594.40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183776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275.66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75.30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1506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376.50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5326.88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chemeClr val="tx1"/>
                          </a:solidFill>
                          <a:effectLst/>
                          <a:latin typeface="Cambria" panose="02040503050406030204" pitchFamily="18" charset="0"/>
                          <a:ea typeface="Cambria" panose="02040503050406030204" pitchFamily="18" charset="0"/>
                        </a:rPr>
                        <a:t>Manipur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14897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372.42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14897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22.35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431.17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chemeClr val="dk1"/>
                          </a:solidFill>
                          <a:effectLst/>
                          <a:latin typeface="Cambria" panose="02040503050406030204" pitchFamily="18" charset="0"/>
                          <a:ea typeface="Cambria" panose="02040503050406030204" pitchFamily="18" charset="0"/>
                        </a:rPr>
                        <a:t>Meghalaya</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23006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575.15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23006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34.51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9.60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667.90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chemeClr val="dk1"/>
                          </a:solidFill>
                          <a:effectLst/>
                          <a:latin typeface="Cambria" panose="02040503050406030204" pitchFamily="18" charset="0"/>
                          <a:ea typeface="Cambria" panose="02040503050406030204" pitchFamily="18" charset="0"/>
                        </a:rPr>
                        <a:t>Mizoram</a:t>
                      </a:r>
                      <a:r>
                        <a:rPr lang="en-IN" sz="1600" b="0" i="0" u="none" strike="noStrike" dirty="0">
                          <a:solidFill>
                            <a:srgbClr val="FF0000"/>
                          </a:solidFill>
                          <a:effectLst/>
                          <a:latin typeface="Cambria" panose="02040503050406030204" pitchFamily="18" charset="0"/>
                          <a:ea typeface="Cambria" panose="020405030504060302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8951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223.78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8951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13.43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255.21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u="none" strike="noStrike" dirty="0">
                          <a:solidFill>
                            <a:schemeClr val="dk1"/>
                          </a:solidFill>
                          <a:effectLst/>
                          <a:latin typeface="Cambria" panose="02040503050406030204" pitchFamily="18" charset="0"/>
                          <a:ea typeface="Cambria" panose="02040503050406030204" pitchFamily="18" charset="0"/>
                        </a:rPr>
                        <a:t>Nagaland</a:t>
                      </a:r>
                      <a:r>
                        <a:rPr lang="en-IN" sz="1600" u="none" strike="noStrike" dirty="0">
                          <a:solidFill>
                            <a:srgbClr val="FF0000"/>
                          </a:solidFill>
                          <a:effectLst/>
                          <a:latin typeface="Cambria" panose="02040503050406030204" pitchFamily="18" charset="0"/>
                          <a:ea typeface="Cambria" panose="02040503050406030204" pitchFamily="18" charset="0"/>
                        </a:rPr>
                        <a:t>*</a:t>
                      </a:r>
                      <a:endParaRPr lang="en-IN" sz="1600" b="0" i="0" u="none" strike="noStrike" dirty="0">
                        <a:solidFill>
                          <a:srgbClr val="FF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17043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340.86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17043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25.56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402.42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chemeClr val="dk1"/>
                          </a:solidFill>
                          <a:effectLst/>
                          <a:latin typeface="Cambria" panose="02040503050406030204" pitchFamily="18" charset="0"/>
                          <a:ea typeface="Cambria" panose="02040503050406030204" pitchFamily="18" charset="0"/>
                        </a:rPr>
                        <a:t>Sikkim</a:t>
                      </a:r>
                      <a:r>
                        <a:rPr lang="en-IN" sz="1600" b="0" i="0" u="none" strike="noStrike" dirty="0">
                          <a:solidFill>
                            <a:srgbClr val="FF0000"/>
                          </a:solidFill>
                          <a:effectLst/>
                          <a:latin typeface="Cambria" panose="02040503050406030204" pitchFamily="18" charset="0"/>
                          <a:ea typeface="Cambria" panose="020405030504060302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8040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8040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229.56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rgbClr val="000000"/>
                          </a:solidFill>
                          <a:effectLst/>
                          <a:latin typeface="Cambria" panose="02040503050406030204" pitchFamily="18" charset="0"/>
                          <a:ea typeface="Cambria" panose="02040503050406030204" pitchFamily="18" charset="0"/>
                        </a:rPr>
                        <a:t>Tripura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31516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787.90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31516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47.27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0.86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64.50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913.43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6621">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IN" sz="1600" b="0" i="0" u="none" strike="noStrike" dirty="0">
                          <a:solidFill>
                            <a:schemeClr val="tx1"/>
                          </a:solidFill>
                          <a:effectLst/>
                          <a:latin typeface="Cambria" panose="02040503050406030204" pitchFamily="18" charset="0"/>
                          <a:ea typeface="Cambria" panose="02040503050406030204" pitchFamily="18" charset="0"/>
                        </a:rPr>
                        <a:t>West Bengal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390000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9750.00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390000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585.00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2640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158.40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528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10.56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3168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a:solidFill>
                            <a:srgbClr val="000000"/>
                          </a:solidFill>
                          <a:effectLst/>
                          <a:latin typeface="Cambria" panose="02040503050406030204" pitchFamily="18" charset="0"/>
                        </a:rPr>
                        <a:t>792.00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N" sz="1600" b="0" i="0" u="none" strike="noStrike" dirty="0">
                          <a:solidFill>
                            <a:srgbClr val="000000"/>
                          </a:solidFill>
                          <a:effectLst/>
                          <a:latin typeface="Cambria" panose="02040503050406030204" pitchFamily="18" charset="0"/>
                        </a:rPr>
                        <a:t>11295.96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13" name="TextBox 12"/>
          <p:cNvSpPr txBox="1"/>
          <p:nvPr/>
        </p:nvSpPr>
        <p:spPr>
          <a:xfrm>
            <a:off x="10515600" y="742236"/>
            <a:ext cx="1569720" cy="369332"/>
          </a:xfrm>
          <a:prstGeom prst="rect">
            <a:avLst/>
          </a:prstGeom>
          <a:noFill/>
        </p:spPr>
        <p:txBody>
          <a:bodyPr wrap="square" rtlCol="0">
            <a:spAutoFit/>
          </a:bodyPr>
          <a:lstStyle/>
          <a:p>
            <a:pPr algn="ctr"/>
            <a:r>
              <a:rPr lang="en-IN" b="1" dirty="0">
                <a:latin typeface="Cambria" panose="02040503050406030204" pitchFamily="18" charset="0"/>
                <a:ea typeface="Cambria" panose="02040503050406030204" pitchFamily="18" charset="0"/>
              </a:rPr>
              <a:t>Rs.in lakh</a:t>
            </a:r>
          </a:p>
        </p:txBody>
      </p:sp>
      <p:sp>
        <p:nvSpPr>
          <p:cNvPr id="3" name="Rectangle 2"/>
          <p:cNvSpPr/>
          <p:nvPr/>
        </p:nvSpPr>
        <p:spPr>
          <a:xfrm>
            <a:off x="350522" y="6302347"/>
            <a:ext cx="11734797" cy="523220"/>
          </a:xfrm>
          <a:prstGeom prst="rect">
            <a:avLst/>
          </a:prstGeom>
        </p:spPr>
        <p:txBody>
          <a:bodyPr wrap="square">
            <a:spAutoFit/>
          </a:bodyPr>
          <a:lstStyle/>
          <a:p>
            <a:r>
              <a:rPr lang="en-IN" sz="1400" b="1" dirty="0">
                <a:solidFill>
                  <a:srgbClr val="FF0000"/>
                </a:solidFill>
                <a:latin typeface="Cambria" panose="02040503050406030204" pitchFamily="18" charset="0"/>
                <a:ea typeface="Cambria" panose="02040503050406030204" pitchFamily="18" charset="0"/>
              </a:rPr>
              <a:t>*Recommended only Physical Number of KRPs &amp; SRPs. The KRPs &amp; SRPs training will be conducted in NERIE. All the training Expenses will be borne by NCERT</a:t>
            </a:r>
          </a:p>
        </p:txBody>
      </p:sp>
    </p:spTree>
    <p:extLst>
      <p:ext uri="{BB962C8B-B14F-4D97-AF65-F5344CB8AC3E}">
        <p14:creationId xmlns:p14="http://schemas.microsoft.com/office/powerpoint/2010/main" val="401750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06045"/>
            <a:ext cx="11551920" cy="793115"/>
          </a:xfrm>
        </p:spPr>
        <p:txBody>
          <a:bodyPr>
            <a:noAutofit/>
          </a:bodyPr>
          <a:lstStyle/>
          <a:p>
            <a:r>
              <a:rPr lang="en-US" sz="3600" b="1" dirty="0">
                <a:solidFill>
                  <a:srgbClr val="C00000"/>
                </a:solidFill>
                <a:latin typeface="Cambria" panose="02040503050406030204" pitchFamily="18" charset="0"/>
                <a:ea typeface="Cambria" panose="02040503050406030204" pitchFamily="18" charset="0"/>
              </a:rPr>
              <a:t>Roles and Responsibilities at National level </a:t>
            </a:r>
            <a:r>
              <a:rPr lang="en-US" sz="3600" b="1" dirty="0">
                <a:latin typeface="Cambria" panose="02040503050406030204" pitchFamily="18" charset="0"/>
                <a:ea typeface="Cambria" panose="02040503050406030204" pitchFamily="18" charset="0"/>
              </a:rPr>
              <a:t> </a:t>
            </a:r>
            <a:endParaRPr lang="en-IN" sz="3600"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2121208"/>
              </p:ext>
            </p:extLst>
          </p:nvPr>
        </p:nvGraphicFramePr>
        <p:xfrm>
          <a:off x="990283" y="1813560"/>
          <a:ext cx="11095037" cy="492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517843" y="868680"/>
            <a:ext cx="8946197" cy="868680"/>
          </a:xfrm>
          <a:prstGeom prst="roundRect">
            <a:avLst/>
          </a:prstGeom>
          <a:solidFill>
            <a:srgbClr val="FFC000"/>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latin typeface="Cambria" panose="02040503050406030204" pitchFamily="18" charset="0"/>
                <a:ea typeface="Cambria" panose="02040503050406030204" pitchFamily="18" charset="0"/>
              </a:rPr>
              <a:t>National Resource Person and National Resource Group (NRG)</a:t>
            </a:r>
          </a:p>
        </p:txBody>
      </p:sp>
    </p:spTree>
    <p:extLst>
      <p:ext uri="{BB962C8B-B14F-4D97-AF65-F5344CB8AC3E}">
        <p14:creationId xmlns:p14="http://schemas.microsoft.com/office/powerpoint/2010/main" val="3623563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5" y="59685"/>
            <a:ext cx="11910066" cy="443235"/>
          </a:xfrm>
        </p:spPr>
        <p:txBody>
          <a:bodyPr>
            <a:noAutofit/>
          </a:bodyPr>
          <a:lstStyle/>
          <a:p>
            <a:r>
              <a:rPr lang="en-IN" sz="2600" b="1" dirty="0">
                <a:solidFill>
                  <a:srgbClr val="C00000"/>
                </a:solidFill>
                <a:latin typeface="Cambria" panose="02040503050406030204" pitchFamily="18" charset="0"/>
                <a:ea typeface="Cambria" panose="02040503050406030204" pitchFamily="18" charset="0"/>
              </a:rPr>
              <a:t>Tentative schedule of Training- </a:t>
            </a:r>
            <a:r>
              <a:rPr lang="en-IN" sz="2400" b="1" dirty="0">
                <a:latin typeface="Cambria" panose="02040503050406030204" pitchFamily="18" charset="0"/>
                <a:ea typeface="Cambria" panose="02040503050406030204" pitchFamily="18" charset="0"/>
              </a:rPr>
              <a:t>Group:4 – 9</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(Afternoon Session)</a:t>
            </a:r>
          </a:p>
        </p:txBody>
      </p:sp>
      <p:graphicFrame>
        <p:nvGraphicFramePr>
          <p:cNvPr id="5" name="Content Placeholder 4"/>
          <p:cNvGraphicFramePr>
            <a:graphicFrameLocks noGrp="1"/>
          </p:cNvGraphicFramePr>
          <p:nvPr>
            <p:ph idx="1"/>
          </p:nvPr>
        </p:nvGraphicFramePr>
        <p:xfrm>
          <a:off x="243836" y="471828"/>
          <a:ext cx="11628125" cy="6234816"/>
        </p:xfrm>
        <a:graphic>
          <a:graphicData uri="http://schemas.openxmlformats.org/drawingml/2006/table">
            <a:tbl>
              <a:tblPr firstRow="1" bandRow="1">
                <a:tableStyleId>{5C22544A-7EE6-4342-B048-85BDC9FD1C3A}</a:tableStyleId>
              </a:tblPr>
              <a:tblGrid>
                <a:gridCol w="651306">
                  <a:extLst>
                    <a:ext uri="{9D8B030D-6E8A-4147-A177-3AD203B41FA5}">
                      <a16:colId xmlns:a16="http://schemas.microsoft.com/office/drawing/2014/main" val="20000"/>
                    </a:ext>
                  </a:extLst>
                </a:gridCol>
                <a:gridCol w="1034828">
                  <a:extLst>
                    <a:ext uri="{9D8B030D-6E8A-4147-A177-3AD203B41FA5}">
                      <a16:colId xmlns:a16="http://schemas.microsoft.com/office/drawing/2014/main" val="20001"/>
                    </a:ext>
                  </a:extLst>
                </a:gridCol>
                <a:gridCol w="1313943">
                  <a:extLst>
                    <a:ext uri="{9D8B030D-6E8A-4147-A177-3AD203B41FA5}">
                      <a16:colId xmlns:a16="http://schemas.microsoft.com/office/drawing/2014/main" val="20002"/>
                    </a:ext>
                  </a:extLst>
                </a:gridCol>
                <a:gridCol w="1078506">
                  <a:extLst>
                    <a:ext uri="{9D8B030D-6E8A-4147-A177-3AD203B41FA5}">
                      <a16:colId xmlns:a16="http://schemas.microsoft.com/office/drawing/2014/main" val="20003"/>
                    </a:ext>
                  </a:extLst>
                </a:gridCol>
                <a:gridCol w="1078506">
                  <a:extLst>
                    <a:ext uri="{9D8B030D-6E8A-4147-A177-3AD203B41FA5}">
                      <a16:colId xmlns:a16="http://schemas.microsoft.com/office/drawing/2014/main" val="20004"/>
                    </a:ext>
                  </a:extLst>
                </a:gridCol>
                <a:gridCol w="1078506">
                  <a:extLst>
                    <a:ext uri="{9D8B030D-6E8A-4147-A177-3AD203B41FA5}">
                      <a16:colId xmlns:a16="http://schemas.microsoft.com/office/drawing/2014/main" val="20005"/>
                    </a:ext>
                  </a:extLst>
                </a:gridCol>
                <a:gridCol w="1078506">
                  <a:extLst>
                    <a:ext uri="{9D8B030D-6E8A-4147-A177-3AD203B41FA5}">
                      <a16:colId xmlns:a16="http://schemas.microsoft.com/office/drawing/2014/main" val="20006"/>
                    </a:ext>
                  </a:extLst>
                </a:gridCol>
                <a:gridCol w="1078506">
                  <a:extLst>
                    <a:ext uri="{9D8B030D-6E8A-4147-A177-3AD203B41FA5}">
                      <a16:colId xmlns:a16="http://schemas.microsoft.com/office/drawing/2014/main" val="20007"/>
                    </a:ext>
                  </a:extLst>
                </a:gridCol>
                <a:gridCol w="1078506">
                  <a:extLst>
                    <a:ext uri="{9D8B030D-6E8A-4147-A177-3AD203B41FA5}">
                      <a16:colId xmlns:a16="http://schemas.microsoft.com/office/drawing/2014/main" val="20008"/>
                    </a:ext>
                  </a:extLst>
                </a:gridCol>
                <a:gridCol w="1078506">
                  <a:extLst>
                    <a:ext uri="{9D8B030D-6E8A-4147-A177-3AD203B41FA5}">
                      <a16:colId xmlns:a16="http://schemas.microsoft.com/office/drawing/2014/main" val="20009"/>
                    </a:ext>
                  </a:extLst>
                </a:gridCol>
                <a:gridCol w="1078506">
                  <a:extLst>
                    <a:ext uri="{9D8B030D-6E8A-4147-A177-3AD203B41FA5}">
                      <a16:colId xmlns:a16="http://schemas.microsoft.com/office/drawing/2014/main" val="20010"/>
                    </a:ext>
                  </a:extLst>
                </a:gridCol>
              </a:tblGrid>
              <a:tr h="426723">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549249">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400" b="1" i="0" u="none" strike="noStrike">
                          <a:solidFill>
                            <a:srgbClr val="000000"/>
                          </a:solidFill>
                          <a:effectLst/>
                          <a:latin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43012">
                <a:tc rowSpan="2">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Arunachal Pradesh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100+20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57197">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2322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43012">
                <a:tc rowSpan="2">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Assam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255+51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9157">
                <a:tc vMerge="1">
                  <a:txBody>
                    <a:bodyPr/>
                    <a:lstStyle/>
                    <a:p>
                      <a:endParaRPr lang="en-IN"/>
                    </a:p>
                  </a:txBody>
                  <a:tcPr/>
                </a:tc>
                <a:tc vMerge="1">
                  <a:txBody>
                    <a:bodyPr/>
                    <a:lstStyle/>
                    <a:p>
                      <a:endParaRPr lang="en-IN"/>
                    </a:p>
                  </a:txBody>
                  <a:tcPr/>
                </a:tc>
                <a:tc>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Teacher Tarining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37650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37650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37650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13873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543012">
                <a:tc rowSpan="2">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Manipur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100+20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9933">
                <a:tc v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3018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IN" sz="1600" b="0"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43012">
                <a:tc rowSpan="2">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Meghalaya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160+32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43012">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4800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3930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43012">
                <a:tc rowSpan="2">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600" b="0" i="0" u="none" strike="noStrike">
                          <a:solidFill>
                            <a:srgbClr val="000000"/>
                          </a:solidFill>
                          <a:effectLst/>
                          <a:latin typeface="Cambria" panose="02040503050406030204" pitchFamily="18" charset="0"/>
                          <a:ea typeface="Cambria" panose="02040503050406030204" pitchFamily="18" charset="0"/>
                        </a:rPr>
                        <a:t>Mizoram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60+12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89916">
                <a:tc vMerge="1">
                  <a:txBody>
                    <a:bodyPr/>
                    <a:lstStyle/>
                    <a:p>
                      <a:endParaRPr lang="en-IN"/>
                    </a:p>
                  </a:txBody>
                  <a:tcPr/>
                </a:tc>
                <a:tc vMerge="1">
                  <a:txBody>
                    <a:bodyPr/>
                    <a:lstStyle/>
                    <a:p>
                      <a:endParaRPr lang="en-IN"/>
                    </a:p>
                  </a:txBody>
                  <a:tcPr/>
                </a:tc>
                <a:tc>
                  <a:txBody>
                    <a:bodyPr/>
                    <a:lstStyle/>
                    <a:p>
                      <a:pPr algn="l" fontAlgn="ctr"/>
                      <a:r>
                        <a:rPr lang="en-IN" sz="1600" b="0" i="0" u="none" strike="noStrike" dirty="0">
                          <a:solidFill>
                            <a:srgbClr val="000000"/>
                          </a:solidFill>
                          <a:effectLst/>
                          <a:latin typeface="Cambria" panose="02040503050406030204" pitchFamily="18" charset="0"/>
                          <a:ea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600" b="0" i="0" u="none" strike="noStrike">
                        <a:solidFill>
                          <a:srgbClr val="000000"/>
                        </a:solidFill>
                        <a:effectLst/>
                        <a:latin typeface="Cambria" panose="02040503050406030204" pitchFamily="18" charset="0"/>
                        <a:ea typeface="Cambria" panose="020405030504060302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600" b="1" i="0" u="none" strike="noStrike" dirty="0">
                          <a:solidFill>
                            <a:srgbClr val="000000"/>
                          </a:solidFill>
                          <a:effectLst/>
                          <a:latin typeface="Cambria" panose="02040503050406030204" pitchFamily="18" charset="0"/>
                          <a:ea typeface="Cambria" panose="02040503050406030204" pitchFamily="18" charset="0"/>
                        </a:rPr>
                        <a:t>1492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600" b="0" i="0" u="none" strike="noStrike">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600" b="0" i="0" u="none" strike="noStrike" dirty="0">
                          <a:solidFill>
                            <a:srgbClr val="000000"/>
                          </a:solidFill>
                          <a:effectLst/>
                          <a:latin typeface="Cambria" panose="02040503050406030204" pitchFamily="18" charset="0"/>
                          <a:ea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73262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41877"/>
            <a:ext cx="11826240" cy="625475"/>
          </a:xfrm>
        </p:spPr>
        <p:txBody>
          <a:bodyPr>
            <a:noAutofit/>
          </a:bodyPr>
          <a:lstStyle/>
          <a:p>
            <a:r>
              <a:rPr lang="en-IN" sz="2400" b="1" dirty="0">
                <a:latin typeface="Cambria" panose="02040503050406030204" pitchFamily="18" charset="0"/>
                <a:ea typeface="Cambria" panose="02040503050406030204" pitchFamily="18" charset="0"/>
              </a:rPr>
              <a:t>Tentative schedule of Training- Group:4 – 9</a:t>
            </a:r>
            <a:r>
              <a:rPr lang="en-IN" sz="2400" b="1" baseline="30000" dirty="0">
                <a:latin typeface="Cambria" panose="02040503050406030204" pitchFamily="18" charset="0"/>
                <a:ea typeface="Cambria" panose="02040503050406030204" pitchFamily="18" charset="0"/>
              </a:rPr>
              <a:t>th</a:t>
            </a:r>
            <a:r>
              <a:rPr lang="en-IN" sz="2400" b="1" dirty="0">
                <a:latin typeface="Cambria" panose="02040503050406030204" pitchFamily="18" charset="0"/>
                <a:ea typeface="Cambria" panose="02040503050406030204" pitchFamily="18" charset="0"/>
              </a:rPr>
              <a:t> August 2019 (Afternoon Session)</a:t>
            </a:r>
          </a:p>
        </p:txBody>
      </p:sp>
      <p:graphicFrame>
        <p:nvGraphicFramePr>
          <p:cNvPr id="5" name="Content Placeholder 4"/>
          <p:cNvGraphicFramePr>
            <a:graphicFrameLocks noGrp="1"/>
          </p:cNvGraphicFramePr>
          <p:nvPr>
            <p:ph idx="1"/>
          </p:nvPr>
        </p:nvGraphicFramePr>
        <p:xfrm>
          <a:off x="243836" y="588746"/>
          <a:ext cx="11689083" cy="5964454"/>
        </p:xfrm>
        <a:graphic>
          <a:graphicData uri="http://schemas.openxmlformats.org/drawingml/2006/table">
            <a:tbl>
              <a:tblPr firstRow="1" bandRow="1">
                <a:tableStyleId>{5C22544A-7EE6-4342-B048-85BDC9FD1C3A}</a:tableStyleId>
              </a:tblPr>
              <a:tblGrid>
                <a:gridCol w="663006">
                  <a:extLst>
                    <a:ext uri="{9D8B030D-6E8A-4147-A177-3AD203B41FA5}">
                      <a16:colId xmlns:a16="http://schemas.microsoft.com/office/drawing/2014/main" val="20000"/>
                    </a:ext>
                  </a:extLst>
                </a:gridCol>
                <a:gridCol w="921958">
                  <a:extLst>
                    <a:ext uri="{9D8B030D-6E8A-4147-A177-3AD203B41FA5}">
                      <a16:colId xmlns:a16="http://schemas.microsoft.com/office/drawing/2014/main" val="20001"/>
                    </a:ext>
                  </a:extLst>
                </a:gridCol>
                <a:gridCol w="946872">
                  <a:extLst>
                    <a:ext uri="{9D8B030D-6E8A-4147-A177-3AD203B41FA5}">
                      <a16:colId xmlns:a16="http://schemas.microsoft.com/office/drawing/2014/main" val="20002"/>
                    </a:ext>
                  </a:extLst>
                </a:gridCol>
                <a:gridCol w="848160">
                  <a:extLst>
                    <a:ext uri="{9D8B030D-6E8A-4147-A177-3AD203B41FA5}">
                      <a16:colId xmlns:a16="http://schemas.microsoft.com/office/drawing/2014/main" val="20003"/>
                    </a:ext>
                  </a:extLst>
                </a:gridCol>
                <a:gridCol w="747530">
                  <a:extLst>
                    <a:ext uri="{9D8B030D-6E8A-4147-A177-3AD203B41FA5}">
                      <a16:colId xmlns:a16="http://schemas.microsoft.com/office/drawing/2014/main" val="20004"/>
                    </a:ext>
                  </a:extLst>
                </a:gridCol>
                <a:gridCol w="776277">
                  <a:extLst>
                    <a:ext uri="{9D8B030D-6E8A-4147-A177-3AD203B41FA5}">
                      <a16:colId xmlns:a16="http://schemas.microsoft.com/office/drawing/2014/main" val="20005"/>
                    </a:ext>
                  </a:extLst>
                </a:gridCol>
                <a:gridCol w="848160">
                  <a:extLst>
                    <a:ext uri="{9D8B030D-6E8A-4147-A177-3AD203B41FA5}">
                      <a16:colId xmlns:a16="http://schemas.microsoft.com/office/drawing/2014/main" val="20006"/>
                    </a:ext>
                  </a:extLst>
                </a:gridCol>
                <a:gridCol w="848160">
                  <a:extLst>
                    <a:ext uri="{9D8B030D-6E8A-4147-A177-3AD203B41FA5}">
                      <a16:colId xmlns:a16="http://schemas.microsoft.com/office/drawing/2014/main" val="20007"/>
                    </a:ext>
                  </a:extLst>
                </a:gridCol>
                <a:gridCol w="848160">
                  <a:extLst>
                    <a:ext uri="{9D8B030D-6E8A-4147-A177-3AD203B41FA5}">
                      <a16:colId xmlns:a16="http://schemas.microsoft.com/office/drawing/2014/main" val="20008"/>
                    </a:ext>
                  </a:extLst>
                </a:gridCol>
                <a:gridCol w="848160">
                  <a:extLst>
                    <a:ext uri="{9D8B030D-6E8A-4147-A177-3AD203B41FA5}">
                      <a16:colId xmlns:a16="http://schemas.microsoft.com/office/drawing/2014/main" val="20009"/>
                    </a:ext>
                  </a:extLst>
                </a:gridCol>
                <a:gridCol w="848160">
                  <a:extLst>
                    <a:ext uri="{9D8B030D-6E8A-4147-A177-3AD203B41FA5}">
                      <a16:colId xmlns:a16="http://schemas.microsoft.com/office/drawing/2014/main" val="20010"/>
                    </a:ext>
                  </a:extLst>
                </a:gridCol>
                <a:gridCol w="848160">
                  <a:extLst>
                    <a:ext uri="{9D8B030D-6E8A-4147-A177-3AD203B41FA5}">
                      <a16:colId xmlns:a16="http://schemas.microsoft.com/office/drawing/2014/main" val="20011"/>
                    </a:ext>
                  </a:extLst>
                </a:gridCol>
                <a:gridCol w="848160">
                  <a:extLst>
                    <a:ext uri="{9D8B030D-6E8A-4147-A177-3AD203B41FA5}">
                      <a16:colId xmlns:a16="http://schemas.microsoft.com/office/drawing/2014/main" val="20012"/>
                    </a:ext>
                  </a:extLst>
                </a:gridCol>
                <a:gridCol w="848160">
                  <a:extLst>
                    <a:ext uri="{9D8B030D-6E8A-4147-A177-3AD203B41FA5}">
                      <a16:colId xmlns:a16="http://schemas.microsoft.com/office/drawing/2014/main" val="20013"/>
                    </a:ext>
                  </a:extLst>
                </a:gridCol>
              </a:tblGrid>
              <a:tr h="488634">
                <a:tc rowSpan="2">
                  <a:txBody>
                    <a:bodyPr/>
                    <a:lstStyle/>
                    <a:p>
                      <a:pPr algn="ctr" fontAlgn="ctr"/>
                      <a:r>
                        <a:rPr lang="en-IN" sz="1400" b="1" i="0" u="none" strike="noStrike" dirty="0" err="1">
                          <a:solidFill>
                            <a:srgbClr val="000000"/>
                          </a:solidFill>
                          <a:effectLst/>
                          <a:latin typeface="Cambria" panose="02040503050406030204" pitchFamily="18" charset="0"/>
                          <a:ea typeface="Cambria" panose="02040503050406030204" pitchFamily="18" charset="0"/>
                        </a:rPr>
                        <a:t>SI.No</a:t>
                      </a:r>
                      <a:endParaRPr lang="en-IN" sz="1400" b="1" i="0" u="none" strike="noStrike" dirty="0">
                        <a:solidFill>
                          <a:srgbClr val="000000"/>
                        </a:solidFill>
                        <a:effectLst/>
                        <a:latin typeface="Cambria" panose="02040503050406030204" pitchFamily="18" charset="0"/>
                        <a:ea typeface="Cambria" panose="020405030504060302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State</a:t>
                      </a:r>
                      <a:r>
                        <a:rPr lang="en-IN" sz="1400" b="1" i="0" u="none" strike="noStrike" baseline="0" dirty="0">
                          <a:solidFill>
                            <a:srgbClr val="000000"/>
                          </a:solidFill>
                          <a:effectLst/>
                          <a:latin typeface="Cambria" panose="02040503050406030204" pitchFamily="18" charset="0"/>
                          <a:ea typeface="Cambria" panose="02040503050406030204" pitchFamily="18" charset="0"/>
                        </a:rPr>
                        <a:t> and </a:t>
                      </a:r>
                      <a:r>
                        <a:rPr lang="en-IN" sz="1400" b="1" i="0" u="none" strike="noStrike" dirty="0">
                          <a:solidFill>
                            <a:srgbClr val="000000"/>
                          </a:solidFill>
                          <a:effectLst/>
                          <a:latin typeface="Cambria" panose="02040503050406030204" pitchFamily="18" charset="0"/>
                          <a:ea typeface="Cambria" panose="02040503050406030204" pitchFamily="18" charset="0"/>
                        </a:rPr>
                        <a:t>UT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fontAlgn="ctr"/>
                      <a:r>
                        <a:rPr lang="en-IN" sz="1400" b="1" i="0" u="none" strike="noStrike" dirty="0">
                          <a:solidFill>
                            <a:srgbClr val="000000"/>
                          </a:solidFill>
                          <a:effectLst/>
                          <a:latin typeface="Cambria" panose="02040503050406030204" pitchFamily="18" charset="0"/>
                          <a:ea typeface="Cambria" panose="02040503050406030204" pitchFamily="18" charset="0"/>
                        </a:rPr>
                        <a:t>Training details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IN" sz="1400" b="1" i="0" u="none" strike="noStrike">
                          <a:solidFill>
                            <a:srgbClr val="000000"/>
                          </a:solidFill>
                          <a:effectLst/>
                          <a:latin typeface="Cambria" panose="02040503050406030204" pitchFamily="18" charset="0"/>
                        </a:rPr>
                        <a:t>Round-12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871538">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400" b="1" i="0" u="none" strike="noStrike">
                          <a:solidFill>
                            <a:srgbClr val="000000"/>
                          </a:solidFill>
                          <a:effectLst/>
                          <a:latin typeface="Cambria" panose="02040503050406030204" pitchFamily="18" charset="0"/>
                        </a:rPr>
                        <a:t>27th Aug-1st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2nd - 16th Sep,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17th Sep - 1st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2nd - 16th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17th - 31th Oct,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1st - 15th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16th - 30th Nov,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1st - 15th Dec,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16th- 30st Dec 2019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a:solidFill>
                            <a:srgbClr val="000000"/>
                          </a:solidFill>
                          <a:effectLst/>
                          <a:latin typeface="Cambria" panose="02040503050406030204" pitchFamily="18" charset="0"/>
                        </a:rPr>
                        <a:t>1st-  15th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IN" sz="1400" b="1" i="0" u="none" strike="noStrike" dirty="0">
                          <a:solidFill>
                            <a:srgbClr val="000000"/>
                          </a:solidFill>
                          <a:effectLst/>
                          <a:latin typeface="Cambria" panose="02040503050406030204" pitchFamily="18" charset="0"/>
                        </a:rPr>
                        <a:t>15th -  30th  Jan,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93486">
                <a:tc rowSpan="2">
                  <a:txBody>
                    <a:bodyPr/>
                    <a:lstStyle/>
                    <a:p>
                      <a:pPr algn="ctr" fontAlgn="ctr"/>
                      <a:r>
                        <a:rPr lang="en-IN" sz="1400" b="0" i="0" u="none" strike="noStrike" dirty="0">
                          <a:solidFill>
                            <a:srgbClr val="000000"/>
                          </a:solidFill>
                          <a:effectLst/>
                          <a:latin typeface="Cambria" panose="02040503050406030204"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rPr>
                        <a:t>Nagaland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120+24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378">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rPr>
                        <a:t>2882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93486">
                <a:tc rowSpan="2">
                  <a:txBody>
                    <a:bodyPr/>
                    <a:lstStyle/>
                    <a:p>
                      <a:pPr algn="ctr" fontAlgn="ctr"/>
                      <a:r>
                        <a:rPr lang="en-IN" sz="1400" b="0" i="0" u="none" strike="noStrike">
                          <a:solidFill>
                            <a:srgbClr val="000000"/>
                          </a:solidFill>
                          <a:effectLst/>
                          <a:latin typeface="Cambria" panose="02040503050406030204"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rPr>
                        <a:t>Sikkim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55+11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8988">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1650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rPr>
                        <a:t>1639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93486">
                <a:tc rowSpan="2">
                  <a:txBody>
                    <a:bodyPr/>
                    <a:lstStyle/>
                    <a:p>
                      <a:pPr algn="ctr" fontAlgn="ctr"/>
                      <a:r>
                        <a:rPr lang="en-IN" sz="1400" b="0" i="0" u="none" strike="noStrike">
                          <a:solidFill>
                            <a:srgbClr val="000000"/>
                          </a:solidFill>
                          <a:effectLst/>
                          <a:latin typeface="Cambria" panose="02040503050406030204" pitchFamily="18"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rPr>
                        <a:t>Tripura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215+43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93486">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6450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6450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6450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6450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1" i="0" u="none" strike="noStrike" dirty="0">
                          <a:solidFill>
                            <a:srgbClr val="000000"/>
                          </a:solidFill>
                          <a:effectLst/>
                          <a:latin typeface="Cambria" panose="02040503050406030204" pitchFamily="18" charset="0"/>
                        </a:rPr>
                        <a:t>5692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93486">
                <a:tc rowSpan="2">
                  <a:txBody>
                    <a:bodyPr/>
                    <a:lstStyle/>
                    <a:p>
                      <a:pPr algn="ctr" fontAlgn="ctr"/>
                      <a:r>
                        <a:rPr lang="en-IN" sz="1400" b="0" i="0" u="none" strike="noStrike">
                          <a:solidFill>
                            <a:srgbClr val="000000"/>
                          </a:solidFill>
                          <a:effectLst/>
                          <a:latin typeface="Cambria" panose="02040503050406030204"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IN" sz="1400" b="0" i="0" u="none" strike="noStrike">
                          <a:solidFill>
                            <a:srgbClr val="000000"/>
                          </a:solidFill>
                          <a:effectLst/>
                          <a:latin typeface="Cambria" panose="02040503050406030204" pitchFamily="18" charset="0"/>
                        </a:rPr>
                        <a:t>West Bengal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IN" sz="1400" b="0" i="0" u="none" strike="noStrike">
                          <a:solidFill>
                            <a:srgbClr val="000000"/>
                          </a:solidFill>
                          <a:effectLst/>
                          <a:latin typeface="Cambria" panose="02040503050406030204" pitchFamily="18" charset="0"/>
                        </a:rPr>
                        <a:t>KRPs/SRPs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500+100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dirty="0">
                          <a:solidFill>
                            <a:srgbClr val="000000"/>
                          </a:solidFill>
                          <a:effectLst/>
                          <a:latin typeface="Cambria" panose="02040503050406030204" pitchFamily="18" charset="0"/>
                        </a:rPr>
                        <a:t>640+128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IN"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93486">
                <a:tc vMerge="1">
                  <a:txBody>
                    <a:bodyPr/>
                    <a:lstStyle/>
                    <a:p>
                      <a:endParaRPr lang="en-IN"/>
                    </a:p>
                  </a:txBody>
                  <a:tcPr/>
                </a:tc>
                <a:tc vMerge="1">
                  <a:txBody>
                    <a:bodyPr/>
                    <a:lstStyle/>
                    <a:p>
                      <a:endParaRPr lang="en-IN"/>
                    </a:p>
                  </a:txBody>
                  <a:tcPr/>
                </a:tc>
                <a:tc>
                  <a:txBody>
                    <a:bodyPr/>
                    <a:lstStyle/>
                    <a:p>
                      <a:pPr algn="l" fontAlgn="ctr"/>
                      <a:r>
                        <a:rPr lang="en-IN" sz="1400" b="0" i="0" u="none" strike="noStrike" dirty="0">
                          <a:solidFill>
                            <a:srgbClr val="000000"/>
                          </a:solidFill>
                          <a:effectLst/>
                          <a:latin typeface="Cambria" panose="02040503050406030204" pitchFamily="18" charset="0"/>
                        </a:rPr>
                        <a:t>Teacher Training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a:solidFill>
                            <a:srgbClr val="000000"/>
                          </a:solidFill>
                          <a:effectLst/>
                          <a:latin typeface="Cambria" panose="020405030504060302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IN" sz="1400" b="0" i="0" u="none" strike="noStrike" dirty="0">
                          <a:solidFill>
                            <a:srgbClr val="000000"/>
                          </a:solidFill>
                          <a:effectLst/>
                          <a:latin typeface="Cambria" panose="02040503050406030204" pitchFamily="18" charset="0"/>
                        </a:rPr>
                        <a:t>15000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30000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45000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60000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79200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79200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IN" sz="1400" b="0" i="0" u="none" strike="noStrike" dirty="0">
                          <a:solidFill>
                            <a:srgbClr val="000000"/>
                          </a:solidFill>
                          <a:effectLst/>
                          <a:latin typeface="Cambria" panose="02040503050406030204" pitchFamily="18" charset="0"/>
                        </a:rPr>
                        <a:t>26234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93288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90692375"/>
              </p:ext>
            </p:extLst>
          </p:nvPr>
        </p:nvGraphicFramePr>
        <p:xfrm>
          <a:off x="228600" y="200501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36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06045"/>
            <a:ext cx="11704320" cy="793115"/>
          </a:xfrm>
        </p:spPr>
        <p:txBody>
          <a:bodyPr>
            <a:noAutofit/>
          </a:bodyPr>
          <a:lstStyle/>
          <a:p>
            <a:r>
              <a:rPr lang="en-US" sz="3600" b="1" dirty="0">
                <a:solidFill>
                  <a:srgbClr val="C00000"/>
                </a:solidFill>
                <a:latin typeface="Cambria" panose="02040503050406030204" pitchFamily="18" charset="0"/>
                <a:ea typeface="Cambria" panose="02040503050406030204" pitchFamily="18" charset="0"/>
              </a:rPr>
              <a:t>Roles and Responsibilities at National level (</a:t>
            </a:r>
            <a:r>
              <a:rPr lang="en-US" sz="3600" b="1" dirty="0" err="1">
                <a:solidFill>
                  <a:srgbClr val="C00000"/>
                </a:solidFill>
                <a:latin typeface="Cambria" panose="02040503050406030204" pitchFamily="18" charset="0"/>
                <a:ea typeface="Cambria" panose="02040503050406030204" pitchFamily="18" charset="0"/>
              </a:rPr>
              <a:t>Contd</a:t>
            </a:r>
            <a:r>
              <a:rPr lang="en-US" sz="3600" b="1" dirty="0">
                <a:solidFill>
                  <a:srgbClr val="C00000"/>
                </a:solidFill>
                <a:latin typeface="Cambria" panose="02040503050406030204" pitchFamily="18" charset="0"/>
                <a:ea typeface="Cambria" panose="02040503050406030204" pitchFamily="18" charset="0"/>
              </a:rPr>
              <a:t>…)</a:t>
            </a:r>
            <a:r>
              <a:rPr lang="en-US" sz="3600" b="1" dirty="0">
                <a:latin typeface="Cambria" panose="02040503050406030204" pitchFamily="18" charset="0"/>
                <a:ea typeface="Cambria" panose="02040503050406030204" pitchFamily="18" charset="0"/>
              </a:rPr>
              <a:t> </a:t>
            </a:r>
            <a:endParaRPr lang="en-IN" sz="3600" dirty="0">
              <a:latin typeface="Cambria" panose="02040503050406030204" pitchFamily="18" charset="0"/>
              <a:ea typeface="Cambria" panose="02040503050406030204" pitchFamily="18" charset="0"/>
            </a:endParaRPr>
          </a:p>
        </p:txBody>
      </p:sp>
      <p:sp>
        <p:nvSpPr>
          <p:cNvPr id="5" name="Rounded Rectangle 4"/>
          <p:cNvSpPr/>
          <p:nvPr/>
        </p:nvSpPr>
        <p:spPr>
          <a:xfrm>
            <a:off x="533083" y="868680"/>
            <a:ext cx="8946197" cy="731520"/>
          </a:xfrm>
          <a:prstGeom prst="roundRect">
            <a:avLst/>
          </a:prstGeom>
          <a:solidFill>
            <a:srgbClr val="FFC000"/>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latin typeface="Cambria" panose="02040503050406030204" pitchFamily="18" charset="0"/>
                <a:ea typeface="Cambria" panose="02040503050406030204" pitchFamily="18" charset="0"/>
              </a:rPr>
              <a:t>National Resource Person and National Resource Group (NRG)</a:t>
            </a:r>
          </a:p>
        </p:txBody>
      </p:sp>
      <p:sp>
        <p:nvSpPr>
          <p:cNvPr id="6" name="Rectangle 5"/>
          <p:cNvSpPr/>
          <p:nvPr/>
        </p:nvSpPr>
        <p:spPr>
          <a:xfrm>
            <a:off x="640080" y="1848624"/>
            <a:ext cx="11384280" cy="4893647"/>
          </a:xfrm>
          <a:prstGeom prst="rect">
            <a:avLst/>
          </a:prstGeom>
        </p:spPr>
        <p:txBody>
          <a:bodyPr wrap="square">
            <a:spAutoFit/>
          </a:bodyPr>
          <a:lstStyle/>
          <a:p>
            <a:pPr marL="285750" lvl="0" indent="-285750"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Each member of the National Resource Group, i.e., NRPs responsible for taking the sessions allotted to them as per their expertise in the concerned area. </a:t>
            </a:r>
          </a:p>
          <a:p>
            <a:pPr lvl="0" algn="just"/>
            <a:r>
              <a:rPr lang="en-US" sz="2400" dirty="0">
                <a:latin typeface="Cambria" panose="02040503050406030204" pitchFamily="18" charset="0"/>
                <a:ea typeface="Cambria" panose="02040503050406030204" pitchFamily="18" charset="0"/>
              </a:rPr>
              <a:t>    NRPs are expected to:</a:t>
            </a:r>
            <a:endParaRPr lang="en-IN" sz="2400" dirty="0">
              <a:latin typeface="Cambria" panose="02040503050406030204" pitchFamily="18" charset="0"/>
              <a:ea typeface="Cambria" panose="02040503050406030204" pitchFamily="18" charset="0"/>
            </a:endParaRPr>
          </a:p>
          <a:p>
            <a:pPr marL="274638" lvl="0" indent="-274638"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Collect time schedule and module much before the training program and also discuss with the convener about the program. </a:t>
            </a:r>
            <a:endParaRPr lang="en-IN" sz="2400" dirty="0">
              <a:latin typeface="Cambria" panose="02040503050406030204" pitchFamily="18" charset="0"/>
              <a:ea typeface="Cambria" panose="02040503050406030204" pitchFamily="18" charset="0"/>
            </a:endParaRPr>
          </a:p>
          <a:p>
            <a:pPr marL="274638" lvl="0" indent="-274638"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Take the interim-sessions following the modules provided for the session. They are expected to make the session– interactive, activity based, joyful; through games, riddles and quizzes and motivating the KRPs. </a:t>
            </a:r>
            <a:endParaRPr lang="en-IN" sz="2400" dirty="0">
              <a:latin typeface="Cambria" panose="02040503050406030204" pitchFamily="18" charset="0"/>
              <a:ea typeface="Cambria" panose="02040503050406030204" pitchFamily="18" charset="0"/>
            </a:endParaRPr>
          </a:p>
          <a:p>
            <a:pPr marL="274638" lvl="0" indent="-274638"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Use modalities such as role play, group work, group discussion, pair-share, poster making, etc. during the session for transacting the content. </a:t>
            </a:r>
            <a:endParaRPr lang="en-IN"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Use relevant audios and videos made for this purpose in the sessions. </a:t>
            </a:r>
            <a:endParaRPr lang="en-IN" sz="2400" dirty="0">
              <a:latin typeface="Cambria" panose="02040503050406030204" pitchFamily="18" charset="0"/>
              <a:ea typeface="Cambria" panose="02040503050406030204" pitchFamily="18" charset="0"/>
            </a:endParaRPr>
          </a:p>
          <a:p>
            <a:pPr marL="274638" lvl="0" indent="-274638"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Continuously assess through observations the learnings of the participants. In case of joint sessions, discuss with other resource persons prior to the session.</a:t>
            </a:r>
            <a:endParaRPr lang="en-IN"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6539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005"/>
            <a:ext cx="11170920" cy="701675"/>
          </a:xfrm>
        </p:spPr>
        <p:txBody>
          <a:bodyPr>
            <a:normAutofit/>
          </a:bodyPr>
          <a:lstStyle/>
          <a:p>
            <a:r>
              <a:rPr lang="en-IN" sz="3600" b="1" dirty="0">
                <a:solidFill>
                  <a:srgbClr val="C00000"/>
                </a:solidFill>
                <a:latin typeface="Cambria" panose="02040503050406030204" pitchFamily="18" charset="0"/>
                <a:ea typeface="Cambria" panose="02040503050406030204" pitchFamily="18" charset="0"/>
              </a:rPr>
              <a:t>Requirements from States and UTs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5070429"/>
              </p:ext>
            </p:extLst>
          </p:nvPr>
        </p:nvGraphicFramePr>
        <p:xfrm>
          <a:off x="320674" y="868363"/>
          <a:ext cx="11627485" cy="5688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13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06045"/>
            <a:ext cx="11247120" cy="793115"/>
          </a:xfrm>
        </p:spPr>
        <p:txBody>
          <a:bodyPr>
            <a:noAutofit/>
          </a:bodyPr>
          <a:lstStyle/>
          <a:p>
            <a:r>
              <a:rPr lang="en-US" sz="3600" b="1" dirty="0">
                <a:solidFill>
                  <a:srgbClr val="C00000"/>
                </a:solidFill>
                <a:latin typeface="Cambria" panose="02040503050406030204" pitchFamily="18" charset="0"/>
                <a:ea typeface="Cambria" panose="02040503050406030204" pitchFamily="18" charset="0"/>
              </a:rPr>
              <a:t>Roles and Responsibilities of States and UTs </a:t>
            </a:r>
            <a:endParaRPr lang="en-IN" sz="3600" dirty="0">
              <a:solidFill>
                <a:srgbClr val="C00000"/>
              </a:solidFill>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4959813"/>
              </p:ext>
            </p:extLst>
          </p:nvPr>
        </p:nvGraphicFramePr>
        <p:xfrm>
          <a:off x="990283" y="1813560"/>
          <a:ext cx="11095037" cy="492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517843" y="868680"/>
            <a:ext cx="8946197" cy="868680"/>
          </a:xfrm>
          <a:prstGeom prst="roundRect">
            <a:avLst/>
          </a:prstGeom>
          <a:solidFill>
            <a:srgbClr val="FFC000"/>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latin typeface="Cambria" panose="02040503050406030204" pitchFamily="18" charset="0"/>
                <a:ea typeface="Cambria" panose="02040503050406030204" pitchFamily="18" charset="0"/>
              </a:rPr>
              <a:t>Nodal Officers (Nominated by the SCERT/Directorate of Education, State/UT</a:t>
            </a:r>
          </a:p>
        </p:txBody>
      </p:sp>
    </p:spTree>
    <p:extLst>
      <p:ext uri="{BB962C8B-B14F-4D97-AF65-F5344CB8AC3E}">
        <p14:creationId xmlns:p14="http://schemas.microsoft.com/office/powerpoint/2010/main" val="1663890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243205"/>
            <a:ext cx="11765280" cy="793115"/>
          </a:xfrm>
        </p:spPr>
        <p:txBody>
          <a:bodyPr>
            <a:noAutofit/>
          </a:bodyPr>
          <a:lstStyle/>
          <a:p>
            <a:r>
              <a:rPr lang="en-US" sz="3600" b="1" dirty="0">
                <a:solidFill>
                  <a:srgbClr val="C00000"/>
                </a:solidFill>
                <a:latin typeface="Cambria" panose="02040503050406030204" pitchFamily="18" charset="0"/>
                <a:ea typeface="Cambria" panose="02040503050406030204" pitchFamily="18" charset="0"/>
              </a:rPr>
              <a:t>Roles and Responsibilities of States and UTs (</a:t>
            </a:r>
            <a:r>
              <a:rPr lang="en-US" sz="3600" b="1" dirty="0" err="1">
                <a:solidFill>
                  <a:srgbClr val="C00000"/>
                </a:solidFill>
                <a:latin typeface="Cambria" panose="02040503050406030204" pitchFamily="18" charset="0"/>
                <a:ea typeface="Cambria" panose="02040503050406030204" pitchFamily="18" charset="0"/>
              </a:rPr>
              <a:t>Contd</a:t>
            </a:r>
            <a:r>
              <a:rPr lang="en-US" sz="3600" b="1" dirty="0">
                <a:solidFill>
                  <a:srgbClr val="C00000"/>
                </a:solidFill>
                <a:latin typeface="Cambria" panose="02040503050406030204" pitchFamily="18" charset="0"/>
                <a:ea typeface="Cambria" panose="02040503050406030204" pitchFamily="18" charset="0"/>
              </a:rPr>
              <a:t>…)</a:t>
            </a:r>
            <a:endParaRPr lang="en-IN" sz="3600" dirty="0">
              <a:solidFill>
                <a:srgbClr val="C00000"/>
              </a:solidFill>
              <a:latin typeface="Cambria" panose="02040503050406030204" pitchFamily="18" charset="0"/>
              <a:ea typeface="Cambria" panose="02040503050406030204" pitchFamily="18" charset="0"/>
            </a:endParaRPr>
          </a:p>
        </p:txBody>
      </p:sp>
      <p:sp>
        <p:nvSpPr>
          <p:cNvPr id="6" name="Rounded Rectangle 5"/>
          <p:cNvSpPr/>
          <p:nvPr/>
        </p:nvSpPr>
        <p:spPr>
          <a:xfrm>
            <a:off x="563880" y="1036320"/>
            <a:ext cx="11277600" cy="868680"/>
          </a:xfrm>
          <a:prstGeom prst="roundRect">
            <a:avLst/>
          </a:prstGeom>
          <a:solidFill>
            <a:srgbClr val="FFC000"/>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a:solidFill>
                  <a:schemeClr val="tx1"/>
                </a:solidFill>
                <a:latin typeface="Cambria" panose="02040503050406030204" pitchFamily="18" charset="0"/>
                <a:ea typeface="Cambria" panose="02040503050406030204" pitchFamily="18" charset="0"/>
              </a:rPr>
              <a:t>Key Resource Person and State Resource Group</a:t>
            </a:r>
            <a:endParaRPr lang="en-IN" sz="2600" dirty="0">
              <a:solidFill>
                <a:schemeClr val="tx1"/>
              </a:solidFill>
              <a:latin typeface="Cambria" panose="02040503050406030204" pitchFamily="18" charset="0"/>
              <a:ea typeface="Cambria" panose="02040503050406030204" pitchFamily="18" charset="0"/>
            </a:endParaRPr>
          </a:p>
        </p:txBody>
      </p:sp>
      <p:sp>
        <p:nvSpPr>
          <p:cNvPr id="7" name="Rounded Rectangle 6"/>
          <p:cNvSpPr/>
          <p:nvPr/>
        </p:nvSpPr>
        <p:spPr>
          <a:xfrm>
            <a:off x="899160" y="2095500"/>
            <a:ext cx="10506000" cy="91440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5 KRPs and 1 SRP constitute a SRG. Each SRG will have a member –coordinator, who will be responsible for coordinating with all the members of the group for making a plan, time schedule for the block level training of teachers. </a:t>
            </a:r>
            <a:endParaRPr lang="en-IN" sz="2000" dirty="0">
              <a:solidFill>
                <a:schemeClr val="tx1"/>
              </a:solidFill>
              <a:latin typeface="Cambria" panose="02040503050406030204" pitchFamily="18" charset="0"/>
              <a:ea typeface="Cambria" panose="02040503050406030204" pitchFamily="18" charset="0"/>
            </a:endParaRPr>
          </a:p>
        </p:txBody>
      </p:sp>
      <p:sp>
        <p:nvSpPr>
          <p:cNvPr id="10" name="Rounded Rectangle 9"/>
          <p:cNvSpPr/>
          <p:nvPr/>
        </p:nvSpPr>
        <p:spPr>
          <a:xfrm>
            <a:off x="883920" y="3230511"/>
            <a:ext cx="1049076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Member-coordinator will also be responsible for the follow-up of the conduct of the training in appropriate manner in tune with the modules developed for the program. </a:t>
            </a:r>
            <a:endParaRPr lang="en-IN" sz="2000" dirty="0">
              <a:solidFill>
                <a:schemeClr val="tx1"/>
              </a:solidFill>
              <a:latin typeface="Cambria" panose="02040503050406030204" pitchFamily="18" charset="0"/>
              <a:ea typeface="Cambria" panose="02040503050406030204" pitchFamily="18" charset="0"/>
            </a:endParaRPr>
          </a:p>
        </p:txBody>
      </p:sp>
      <p:sp>
        <p:nvSpPr>
          <p:cNvPr id="11" name="Rounded Rectangle 10"/>
          <p:cNvSpPr/>
          <p:nvPr/>
        </p:nvSpPr>
        <p:spPr>
          <a:xfrm>
            <a:off x="883920" y="4328160"/>
            <a:ext cx="1047552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Member-coordinator to ensure the registration of teachers on the web-portal and that the modules are available to all the teachers before the program. </a:t>
            </a:r>
            <a:endParaRPr lang="en-IN" sz="2000" dirty="0">
              <a:solidFill>
                <a:schemeClr val="tx1"/>
              </a:solidFill>
              <a:latin typeface="Cambria" panose="02040503050406030204" pitchFamily="18" charset="0"/>
              <a:ea typeface="Cambria" panose="02040503050406030204" pitchFamily="18" charset="0"/>
            </a:endParaRPr>
          </a:p>
        </p:txBody>
      </p:sp>
      <p:sp>
        <p:nvSpPr>
          <p:cNvPr id="12" name="Rounded Rectangle 11"/>
          <p:cNvSpPr/>
          <p:nvPr/>
        </p:nvSpPr>
        <p:spPr>
          <a:xfrm>
            <a:off x="899160" y="5394960"/>
            <a:ext cx="1046028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latin typeface="Cambria" panose="02040503050406030204" pitchFamily="18" charset="0"/>
                <a:ea typeface="Cambria" panose="02040503050406030204" pitchFamily="18" charset="0"/>
              </a:rPr>
              <a:t>Member- coordinator will be in the network of the NRG members for any further support required in the training program. . </a:t>
            </a:r>
            <a:endParaRPr lang="en-IN" sz="2000" dirty="0">
              <a:solidFill>
                <a:schemeClr val="tx1"/>
              </a:solidFill>
              <a:latin typeface="Cambria" panose="02040503050406030204" pitchFamily="18" charset="0"/>
              <a:ea typeface="Cambria" panose="02040503050406030204" pitchFamily="18" charset="0"/>
            </a:endParaRPr>
          </a:p>
        </p:txBody>
      </p:sp>
      <p:sp>
        <p:nvSpPr>
          <p:cNvPr id="14" name="Block Arc 13"/>
          <p:cNvSpPr/>
          <p:nvPr/>
        </p:nvSpPr>
        <p:spPr>
          <a:xfrm>
            <a:off x="11841480" y="1402080"/>
            <a:ext cx="45719" cy="4571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Block Arc 14"/>
          <p:cNvSpPr/>
          <p:nvPr/>
        </p:nvSpPr>
        <p:spPr>
          <a:xfrm rot="5400000">
            <a:off x="10838241" y="2419194"/>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7" name="Block Arc 16"/>
          <p:cNvSpPr/>
          <p:nvPr/>
        </p:nvSpPr>
        <p:spPr>
          <a:xfrm rot="5400000">
            <a:off x="10825173" y="4607498"/>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Block Arc 17"/>
          <p:cNvSpPr/>
          <p:nvPr/>
        </p:nvSpPr>
        <p:spPr>
          <a:xfrm rot="16200000">
            <a:off x="301304" y="3494111"/>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09632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12725"/>
            <a:ext cx="11528377" cy="793115"/>
          </a:xfrm>
        </p:spPr>
        <p:txBody>
          <a:bodyPr>
            <a:noAutofit/>
          </a:bodyPr>
          <a:lstStyle/>
          <a:p>
            <a:r>
              <a:rPr lang="en-US" sz="3600" b="1" dirty="0">
                <a:solidFill>
                  <a:srgbClr val="C00000"/>
                </a:solidFill>
                <a:latin typeface="Cambria" panose="02040503050406030204" pitchFamily="18" charset="0"/>
                <a:ea typeface="Cambria" panose="02040503050406030204" pitchFamily="18" charset="0"/>
              </a:rPr>
              <a:t>Roles and Responsibilities of States and UTs (</a:t>
            </a:r>
            <a:r>
              <a:rPr lang="en-US" sz="3600" b="1" dirty="0" err="1">
                <a:solidFill>
                  <a:srgbClr val="C00000"/>
                </a:solidFill>
                <a:latin typeface="Cambria" panose="02040503050406030204" pitchFamily="18" charset="0"/>
                <a:ea typeface="Cambria" panose="02040503050406030204" pitchFamily="18" charset="0"/>
              </a:rPr>
              <a:t>Contd</a:t>
            </a:r>
            <a:r>
              <a:rPr lang="en-US" sz="3600" b="1" dirty="0">
                <a:solidFill>
                  <a:srgbClr val="C00000"/>
                </a:solidFill>
                <a:latin typeface="Cambria" panose="02040503050406030204" pitchFamily="18" charset="0"/>
                <a:ea typeface="Cambria" panose="02040503050406030204" pitchFamily="18" charset="0"/>
              </a:rPr>
              <a:t>…)</a:t>
            </a:r>
            <a:endParaRPr lang="en-IN" sz="3600" dirty="0">
              <a:solidFill>
                <a:srgbClr val="C00000"/>
              </a:solidFill>
              <a:latin typeface="Cambria" panose="02040503050406030204" pitchFamily="18" charset="0"/>
              <a:ea typeface="Cambria" panose="02040503050406030204" pitchFamily="18" charset="0"/>
            </a:endParaRPr>
          </a:p>
        </p:txBody>
      </p:sp>
      <p:sp>
        <p:nvSpPr>
          <p:cNvPr id="6" name="Rounded Rectangle 5"/>
          <p:cNvSpPr/>
          <p:nvPr/>
        </p:nvSpPr>
        <p:spPr>
          <a:xfrm>
            <a:off x="563880" y="1036320"/>
            <a:ext cx="11277600" cy="868680"/>
          </a:xfrm>
          <a:prstGeom prst="roundRect">
            <a:avLst/>
          </a:prstGeom>
          <a:solidFill>
            <a:srgbClr val="FFC000"/>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a:solidFill>
                  <a:schemeClr val="tx1"/>
                </a:solidFill>
                <a:latin typeface="Cambria" panose="02040503050406030204" pitchFamily="18" charset="0"/>
                <a:ea typeface="Cambria" panose="02040503050406030204" pitchFamily="18" charset="0"/>
              </a:rPr>
              <a:t>Key Resource Person and State Resource Group</a:t>
            </a:r>
            <a:endParaRPr lang="en-IN" sz="2600" dirty="0">
              <a:solidFill>
                <a:schemeClr val="tx1"/>
              </a:solidFill>
              <a:latin typeface="Cambria" panose="02040503050406030204" pitchFamily="18" charset="0"/>
              <a:ea typeface="Cambria" panose="02040503050406030204" pitchFamily="18" charset="0"/>
            </a:endParaRPr>
          </a:p>
        </p:txBody>
      </p:sp>
      <p:sp>
        <p:nvSpPr>
          <p:cNvPr id="7" name="Rounded Rectangle 6"/>
          <p:cNvSpPr/>
          <p:nvPr/>
        </p:nvSpPr>
        <p:spPr>
          <a:xfrm>
            <a:off x="899160" y="2095500"/>
            <a:ext cx="10506000" cy="91440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latin typeface="Cambria" panose="02040503050406030204" pitchFamily="18" charset="0"/>
                <a:ea typeface="Cambria" panose="02040503050406030204" pitchFamily="18" charset="0"/>
              </a:rPr>
              <a:t>KRPs and SRPs are expected to cooperate with member-coordinators, prepare their sessions with team spirit aimed at motivating teachers with interesting pedagogies.</a:t>
            </a:r>
            <a:endParaRPr lang="en-IN" sz="2000" dirty="0">
              <a:solidFill>
                <a:schemeClr val="tx1"/>
              </a:solidFill>
              <a:latin typeface="Cambria" panose="02040503050406030204" pitchFamily="18" charset="0"/>
              <a:ea typeface="Cambria" panose="02040503050406030204" pitchFamily="18" charset="0"/>
            </a:endParaRPr>
          </a:p>
        </p:txBody>
      </p:sp>
      <p:sp>
        <p:nvSpPr>
          <p:cNvPr id="10" name="Rounded Rectangle 9"/>
          <p:cNvSpPr/>
          <p:nvPr/>
        </p:nvSpPr>
        <p:spPr>
          <a:xfrm>
            <a:off x="883920" y="3230511"/>
            <a:ext cx="1049076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SRP will conduct sessions on leadership roles and qualities and also implementation of initiatives in school education.</a:t>
            </a:r>
            <a:endParaRPr lang="en-IN" sz="2000" dirty="0">
              <a:solidFill>
                <a:schemeClr val="tx1"/>
              </a:solidFill>
              <a:latin typeface="Cambria" panose="02040503050406030204" pitchFamily="18" charset="0"/>
              <a:ea typeface="Cambria" panose="02040503050406030204" pitchFamily="18" charset="0"/>
            </a:endParaRPr>
          </a:p>
        </p:txBody>
      </p:sp>
      <p:sp>
        <p:nvSpPr>
          <p:cNvPr id="11" name="Rounded Rectangle 10"/>
          <p:cNvSpPr/>
          <p:nvPr/>
        </p:nvSpPr>
        <p:spPr>
          <a:xfrm>
            <a:off x="883920" y="4328160"/>
            <a:ext cx="1047552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KRPs in a team of two will conduct sessions on social-personal qualities and School Based Assessment.</a:t>
            </a:r>
            <a:endParaRPr lang="en-IN" sz="2000" dirty="0">
              <a:solidFill>
                <a:schemeClr val="tx1"/>
              </a:solidFill>
              <a:latin typeface="Cambria" panose="02040503050406030204" pitchFamily="18" charset="0"/>
              <a:ea typeface="Cambria" panose="02040503050406030204" pitchFamily="18" charset="0"/>
            </a:endParaRPr>
          </a:p>
        </p:txBody>
      </p:sp>
      <p:sp>
        <p:nvSpPr>
          <p:cNvPr id="12" name="Rounded Rectangle 11"/>
          <p:cNvSpPr/>
          <p:nvPr/>
        </p:nvSpPr>
        <p:spPr>
          <a:xfrm>
            <a:off x="899160" y="5394960"/>
            <a:ext cx="10460280" cy="868680"/>
          </a:xfrm>
          <a:prstGeom prst="roundRect">
            <a:avLst/>
          </a:prstGeom>
          <a:solidFill>
            <a:schemeClr val="accent4">
              <a:lumMod val="20000"/>
              <a:lumOff val="80000"/>
            </a:schemeClr>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dirty="0">
                <a:solidFill>
                  <a:schemeClr val="tx1"/>
                </a:solidFill>
                <a:latin typeface="Cambria" panose="02040503050406030204" pitchFamily="18" charset="0"/>
                <a:ea typeface="Cambria" panose="02040503050406030204" pitchFamily="18" charset="0"/>
              </a:rPr>
              <a:t>Subject specific sessions will be conducted by KRPs and SRPs as per their expertise in their subject areas.</a:t>
            </a:r>
            <a:endParaRPr lang="en-US" sz="1600" b="1" dirty="0">
              <a:solidFill>
                <a:schemeClr val="tx1"/>
              </a:solidFill>
            </a:endParaRPr>
          </a:p>
        </p:txBody>
      </p:sp>
      <p:sp>
        <p:nvSpPr>
          <p:cNvPr id="14" name="Block Arc 13"/>
          <p:cNvSpPr/>
          <p:nvPr/>
        </p:nvSpPr>
        <p:spPr>
          <a:xfrm>
            <a:off x="11841480" y="1402080"/>
            <a:ext cx="45719" cy="4571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Block Arc 14"/>
          <p:cNvSpPr/>
          <p:nvPr/>
        </p:nvSpPr>
        <p:spPr>
          <a:xfrm rot="5400000">
            <a:off x="10838241" y="2419194"/>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7" name="Block Arc 16"/>
          <p:cNvSpPr/>
          <p:nvPr/>
        </p:nvSpPr>
        <p:spPr>
          <a:xfrm rot="5400000">
            <a:off x="10825173" y="4607498"/>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Block Arc 17"/>
          <p:cNvSpPr/>
          <p:nvPr/>
        </p:nvSpPr>
        <p:spPr>
          <a:xfrm rot="16200000">
            <a:off x="301304" y="3494111"/>
            <a:ext cx="1099013" cy="1409018"/>
          </a:xfrm>
          <a:prstGeom prst="blockArc">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744922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121285"/>
            <a:ext cx="11170920" cy="701675"/>
          </a:xfrm>
        </p:spPr>
        <p:txBody>
          <a:bodyPr>
            <a:normAutofit/>
          </a:bodyPr>
          <a:lstStyle/>
          <a:p>
            <a:r>
              <a:rPr lang="en-IN" sz="3600" b="1" dirty="0">
                <a:solidFill>
                  <a:srgbClr val="C00000"/>
                </a:solidFill>
                <a:latin typeface="Cambria" panose="02040503050406030204" pitchFamily="18" charset="0"/>
                <a:ea typeface="Cambria" panose="02040503050406030204" pitchFamily="18" charset="0"/>
              </a:rPr>
              <a:t>Monitoring and Support Mechanism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503868"/>
              </p:ext>
            </p:extLst>
          </p:nvPr>
        </p:nvGraphicFramePr>
        <p:xfrm>
          <a:off x="320675" y="655320"/>
          <a:ext cx="11412538" cy="6114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454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121285"/>
            <a:ext cx="11170920" cy="701675"/>
          </a:xfrm>
        </p:spPr>
        <p:txBody>
          <a:bodyPr>
            <a:normAutofit/>
          </a:bodyPr>
          <a:lstStyle/>
          <a:p>
            <a:r>
              <a:rPr lang="en-IN" sz="3600" b="1" dirty="0">
                <a:solidFill>
                  <a:srgbClr val="C00000"/>
                </a:solidFill>
                <a:latin typeface="Cambria" panose="02040503050406030204" pitchFamily="18" charset="0"/>
                <a:ea typeface="Cambria" panose="02040503050406030204" pitchFamily="18" charset="0"/>
              </a:rPr>
              <a:t>Monitoring and Support Mechanism </a:t>
            </a:r>
            <a:r>
              <a:rPr lang="en-US" sz="3600" b="1" dirty="0">
                <a:solidFill>
                  <a:srgbClr val="C00000"/>
                </a:solidFill>
                <a:latin typeface="Cambria" panose="02040503050406030204" pitchFamily="18" charset="0"/>
                <a:ea typeface="Cambria" panose="02040503050406030204" pitchFamily="18" charset="0"/>
              </a:rPr>
              <a:t>(</a:t>
            </a:r>
            <a:r>
              <a:rPr lang="en-US" sz="3600" b="1" dirty="0" err="1">
                <a:solidFill>
                  <a:srgbClr val="C00000"/>
                </a:solidFill>
                <a:latin typeface="Cambria" panose="02040503050406030204" pitchFamily="18" charset="0"/>
                <a:ea typeface="Cambria" panose="02040503050406030204" pitchFamily="18" charset="0"/>
              </a:rPr>
              <a:t>Contd</a:t>
            </a:r>
            <a:r>
              <a:rPr lang="en-US" sz="3600" b="1" dirty="0">
                <a:solidFill>
                  <a:srgbClr val="C00000"/>
                </a:solidFill>
                <a:latin typeface="Cambria" panose="02040503050406030204" pitchFamily="18" charset="0"/>
                <a:ea typeface="Cambria" panose="02040503050406030204" pitchFamily="18" charset="0"/>
              </a:rPr>
              <a:t>…)</a:t>
            </a:r>
            <a:endParaRPr lang="en-IN" sz="3600" b="1" dirty="0">
              <a:solidFill>
                <a:srgbClr val="C00000"/>
              </a:solidFill>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1594628"/>
              </p:ext>
            </p:extLst>
          </p:nvPr>
        </p:nvGraphicFramePr>
        <p:xfrm>
          <a:off x="320675" y="1981200"/>
          <a:ext cx="11673205" cy="4575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33400" y="940415"/>
            <a:ext cx="11231880" cy="830997"/>
          </a:xfrm>
          <a:prstGeom prst="rect">
            <a:avLst/>
          </a:prstGeom>
        </p:spPr>
        <p:txBody>
          <a:bodyPr wrap="square">
            <a:spAutoFit/>
          </a:bodyPr>
          <a:lstStyle/>
          <a:p>
            <a:pPr marL="342900" lvl="0" indent="-342900"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After the completion of the teacher training program, the follow up will be done by the following methods on the portal:</a:t>
            </a:r>
            <a:endParaRPr lang="en-IN"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37407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3725</Words>
  <Application>Microsoft Office PowerPoint</Application>
  <PresentationFormat>Widescreen</PresentationFormat>
  <Paragraphs>1632</Paragraphs>
  <Slides>22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Rounded MT Bold</vt:lpstr>
      <vt:lpstr>Bookman Old Style</vt:lpstr>
      <vt:lpstr>Calibri</vt:lpstr>
      <vt:lpstr>Calibri Light</vt:lpstr>
      <vt:lpstr>Cambria</vt:lpstr>
      <vt:lpstr>Wingdings</vt:lpstr>
      <vt:lpstr>Office Theme</vt:lpstr>
      <vt:lpstr>NISHTHA National Initiative for School Heads’ and Teachers’ Holistic Advancement </vt:lpstr>
      <vt:lpstr>Roles and Responsibilities at National level  </vt:lpstr>
      <vt:lpstr>Roles and Responsibilities at National level (Contd…) </vt:lpstr>
      <vt:lpstr>Requirements from States and UTs</vt:lpstr>
      <vt:lpstr>Roles and Responsibilities of States and UTs </vt:lpstr>
      <vt:lpstr>Roles and Responsibilities of States and UTs (Contd…)</vt:lpstr>
      <vt:lpstr>Roles and Responsibilities of States and UTs (Contd…)</vt:lpstr>
      <vt:lpstr>Monitoring and Support Mechanism</vt:lpstr>
      <vt:lpstr>Monitoring and Support Mechanism (Contd…)</vt:lpstr>
      <vt:lpstr>PAB estimated approval for Integrated Teacher Training at Elementary level for 2019-20</vt:lpstr>
      <vt:lpstr>Tentative schedule of Training- Group:1 – 8th August 2019 (Morning Session)</vt:lpstr>
      <vt:lpstr>Tentative schedule of Training- Group:1 – 8th August 2019 (Morning Session)</vt:lpstr>
      <vt:lpstr>PAB estimated approval for Integrated Teacher Training at Elementary level for 2019-20</vt:lpstr>
      <vt:lpstr>Tentative schedule of Training- Group:2 – 8th August 2019 (Afternoon Session)</vt:lpstr>
      <vt:lpstr>Tentative schedule of Training- Group:2 – 8th August 2019 (Afternoon Session)</vt:lpstr>
      <vt:lpstr>PAB estimated approval for Integrated Teacher Training at Elementary level for 2019-20 Group:3 – 9th August 2019 (Morning Session) </vt:lpstr>
      <vt:lpstr>Tentative schedule of Training- Group:3 – 9th August 2019 (Morning Session)</vt:lpstr>
      <vt:lpstr>Tentative schedule of Training- Group:3 – 9th August 2019 (Morning Session)</vt:lpstr>
      <vt:lpstr>PAB estimated approval for Integrated Teacher Training at Elementary level for 2019-20 Group:4 – 9th August 2019 (Afternoon Session) </vt:lpstr>
      <vt:lpstr>Tentative schedule of Training- Group:4 – 9th August 2019 (Afternoon Session)</vt:lpstr>
      <vt:lpstr>Tentative schedule of Training- Group:4 – 9th August 2019 (Afternoon Session)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NISHTHA National Initiative for School Heads’ and Teachers’ Holistic Advancement</dc:title>
  <dc:creator>HP</dc:creator>
  <cp:lastModifiedBy>22678</cp:lastModifiedBy>
  <cp:revision>169</cp:revision>
  <cp:lastPrinted>2019-08-07T11:42:10Z</cp:lastPrinted>
  <dcterms:created xsi:type="dcterms:W3CDTF">2019-07-22T04:07:18Z</dcterms:created>
  <dcterms:modified xsi:type="dcterms:W3CDTF">2022-03-12T11:47:19Z</dcterms:modified>
</cp:coreProperties>
</file>