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Roboto Thin"/>
      <p:regular r:id="rId29"/>
      <p:bold r:id="rId30"/>
      <p:italic r:id="rId31"/>
      <p:boldItalic r:id="rId32"/>
    </p:embeddedFont>
    <p:embeddedFont>
      <p:font typeface="Roboto"/>
      <p:regular r:id="rId33"/>
      <p:bold r:id="rId34"/>
      <p:italic r:id="rId35"/>
      <p:boldItalic r:id="rId36"/>
    </p:embeddedFont>
    <p:embeddedFont>
      <p:font typeface="Roboto Medium"/>
      <p:regular r:id="rId37"/>
      <p:bold r:id="rId38"/>
      <p:italic r:id="rId39"/>
      <p:boldItalic r:id="rId40"/>
    </p:embeddedFont>
    <p:embeddedFont>
      <p:font typeface="Source Code Pro"/>
      <p:regular r:id="rId41"/>
      <p:bold r:id="rId42"/>
      <p:italic r:id="rId43"/>
      <p:boldItalic r:id="rId44"/>
    </p:embeddedFont>
    <p:embeddedFont>
      <p:font typeface="Oswald Light"/>
      <p:regular r:id="rId45"/>
      <p:bold r:id="rId46"/>
    </p:embeddedFont>
    <p:embeddedFont>
      <p:font typeface="Yanone Kaffeesatz"/>
      <p:regular r:id="rId47"/>
      <p:bold r:id="rId48"/>
    </p:embeddedFont>
    <p:embeddedFont>
      <p:font typeface="Oswald"/>
      <p:regular r:id="rId49"/>
      <p:bold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A1A8066-5FD2-4D89-9EBC-F3AB4C877822}">
  <a:tblStyle styleId="{1A1A8066-5FD2-4D89-9EBC-F3AB4C87782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edium-boldItalic.fntdata"/><Relationship Id="rId42" Type="http://schemas.openxmlformats.org/officeDocument/2006/relationships/font" Target="fonts/SourceCodePro-bold.fntdata"/><Relationship Id="rId41" Type="http://schemas.openxmlformats.org/officeDocument/2006/relationships/font" Target="fonts/SourceCodePro-regular.fntdata"/><Relationship Id="rId44" Type="http://schemas.openxmlformats.org/officeDocument/2006/relationships/font" Target="fonts/SourceCodePro-boldItalic.fntdata"/><Relationship Id="rId43" Type="http://schemas.openxmlformats.org/officeDocument/2006/relationships/font" Target="fonts/SourceCodePro-italic.fntdata"/><Relationship Id="rId46" Type="http://schemas.openxmlformats.org/officeDocument/2006/relationships/font" Target="fonts/OswaldLight-bold.fntdata"/><Relationship Id="rId45" Type="http://schemas.openxmlformats.org/officeDocument/2006/relationships/font" Target="fonts/Oswald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YanoneKaffeesatz-bold.fntdata"/><Relationship Id="rId47" Type="http://schemas.openxmlformats.org/officeDocument/2006/relationships/font" Target="fonts/YanoneKaffeesatz-regular.fntdata"/><Relationship Id="rId49" Type="http://schemas.openxmlformats.org/officeDocument/2006/relationships/font" Target="fonts/Oswa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Thin-italic.fntdata"/><Relationship Id="rId30" Type="http://schemas.openxmlformats.org/officeDocument/2006/relationships/font" Target="fonts/RobotoThin-bold.fntdata"/><Relationship Id="rId33" Type="http://schemas.openxmlformats.org/officeDocument/2006/relationships/font" Target="fonts/Roboto-regular.fntdata"/><Relationship Id="rId32" Type="http://schemas.openxmlformats.org/officeDocument/2006/relationships/font" Target="fonts/RobotoThin-boldItalic.fntdata"/><Relationship Id="rId35" Type="http://schemas.openxmlformats.org/officeDocument/2006/relationships/font" Target="fonts/Roboto-italic.fntdata"/><Relationship Id="rId34" Type="http://schemas.openxmlformats.org/officeDocument/2006/relationships/font" Target="fonts/Roboto-bold.fntdata"/><Relationship Id="rId37" Type="http://schemas.openxmlformats.org/officeDocument/2006/relationships/font" Target="fonts/RobotoMedium-regular.fntdata"/><Relationship Id="rId36" Type="http://schemas.openxmlformats.org/officeDocument/2006/relationships/font" Target="fonts/Roboto-boldItalic.fntdata"/><Relationship Id="rId39" Type="http://schemas.openxmlformats.org/officeDocument/2006/relationships/font" Target="fonts/RobotoMedium-italic.fntdata"/><Relationship Id="rId38" Type="http://schemas.openxmlformats.org/officeDocument/2006/relationships/font" Target="fonts/RobotoMedium-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font" Target="fonts/RobotoThin-regular.fntdata"/><Relationship Id="rId50" Type="http://schemas.openxmlformats.org/officeDocument/2006/relationships/font" Target="fonts/Oswa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Good morning everyone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 am happy to present this paper on </a:t>
            </a:r>
            <a:r>
              <a:rPr b="1" lang="en">
                <a:solidFill>
                  <a:schemeClr val="dk1"/>
                </a:solidFill>
              </a:rPr>
              <a:t>Teachers’ work and wellbeing in the pandemic: A study on future of work in education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research was conducted by Meera, Poonam and myself. The paper is drawing from the larger study of Impact of the COVID-19 Pandemic on Education and Teaching in Asia-Pacific region conducted with support from </a:t>
            </a:r>
            <a:r>
              <a:rPr lang="en">
                <a:solidFill>
                  <a:schemeClr val="dk1"/>
                </a:solidFill>
                <a:latin typeface="Source Sans Pro"/>
                <a:ea typeface="Source Sans Pro"/>
                <a:cs typeface="Source Sans Pro"/>
                <a:sym typeface="Source Sans Pro"/>
              </a:rPr>
              <a:t>Education International Asia Pacific and International Labour Organisation Bangkok.</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00a04d64cb_0_8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00a04d64cb_0_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were </a:t>
            </a:r>
            <a:r>
              <a:rPr lang="en">
                <a:solidFill>
                  <a:schemeClr val="dk1"/>
                </a:solidFill>
              </a:rPr>
              <a:t>overriding</a:t>
            </a:r>
            <a:r>
              <a:rPr lang="en">
                <a:solidFill>
                  <a:schemeClr val="dk1"/>
                </a:solidFill>
              </a:rPr>
              <a:t> economic </a:t>
            </a:r>
            <a:r>
              <a:rPr lang="en">
                <a:solidFill>
                  <a:schemeClr val="dk1"/>
                </a:solidFill>
              </a:rPr>
              <a:t>concerns</a:t>
            </a:r>
            <a:r>
              <a:rPr lang="en">
                <a:solidFill>
                  <a:schemeClr val="dk1"/>
                </a:solidFill>
              </a:rPr>
              <a:t> - it is </a:t>
            </a:r>
            <a:r>
              <a:rPr lang="en">
                <a:solidFill>
                  <a:schemeClr val="dk1"/>
                </a:solidFill>
              </a:rPr>
              <a:t>striking</a:t>
            </a:r>
            <a:r>
              <a:rPr lang="en">
                <a:solidFill>
                  <a:schemeClr val="dk1"/>
                </a:solidFill>
              </a:rPr>
              <a:t> that 23% expressed concerns about losing their job. There was heightened anxiety about job security and 46% clearly said they had concerns about the future of their career. Note that a majority were also mid-career teachers.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21.8% had actually faced some form of pay cut. While at the same time for about 1-4ths there was increased health care expenses.  Specifically, 9.5% had faced job loss in their own family</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major chunk of expenses was on digital devices for work. 54.6% had such expenditures not reimbursed by their institution. That includes smartphones, laptops, internet devices, etc.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fd278803c0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fd278803c0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teachers we interviewed felt that they did not have access to adequate resources online for their teaching and relied on textbooks. </a:t>
            </a:r>
            <a:endParaRPr/>
          </a:p>
          <a:p>
            <a:pPr indent="0" lvl="0" marL="0" rtl="0" algn="l">
              <a:spcBef>
                <a:spcPts val="0"/>
              </a:spcBef>
              <a:spcAft>
                <a:spcPts val="0"/>
              </a:spcAft>
              <a:buNone/>
            </a:pPr>
            <a:r>
              <a:rPr lang="en"/>
              <a:t>Despite their best efforts 42.7% expressed dissatisfaction with themselves and said they were unable to work efficiently. 32% said there was decline in their own quality of work. The topmost concern for many was the lack of interactions with co workers and their students, the </a:t>
            </a:r>
            <a:r>
              <a:rPr lang="en"/>
              <a:t>relational</a:t>
            </a:r>
            <a:r>
              <a:rPr lang="en"/>
              <a:t> aspect of teaching that gets sidelined in </a:t>
            </a:r>
            <a:r>
              <a:rPr lang="en"/>
              <a:t>discourses</a:t>
            </a:r>
            <a:r>
              <a:rPr lang="en"/>
              <a:t> of outcomes driven </a:t>
            </a:r>
            <a:r>
              <a:rPr lang="en"/>
              <a:t>standardisation</a:t>
            </a:r>
            <a:r>
              <a:rPr lang="en"/>
              <a:t> of teachers work. This was followed by concerns about increased workload and change in nature of their work.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04c3eb315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04c3eb315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Along with that </a:t>
            </a:r>
            <a:r>
              <a:rPr lang="en">
                <a:solidFill>
                  <a:schemeClr val="dk1"/>
                </a:solidFill>
              </a:rPr>
              <a:t>t</a:t>
            </a:r>
            <a:r>
              <a:rPr lang="en">
                <a:solidFill>
                  <a:schemeClr val="dk1"/>
                </a:solidFill>
              </a:rPr>
              <a:t>he frustration at not having the time to teach because of all the administrative responsibilities and Covid duties- came through clearly. </a:t>
            </a:r>
            <a:endParaRPr>
              <a:solidFill>
                <a:schemeClr val="dk1"/>
              </a:solidFill>
            </a:endParaRPr>
          </a:p>
          <a:p>
            <a:pPr indent="0" lvl="0" marL="0" rtl="0" algn="l">
              <a:spcBef>
                <a:spcPts val="0"/>
              </a:spcBef>
              <a:spcAft>
                <a:spcPts val="0"/>
              </a:spcAft>
              <a:buNone/>
            </a:pPr>
            <a:r>
              <a:rPr lang="en">
                <a:solidFill>
                  <a:schemeClr val="dk1"/>
                </a:solidFill>
              </a:rPr>
              <a:t>The interview participants were able to expand on their experiences of working during the pandemic - the exhausting nature of a teachers’ job, being on calls throughout the the day trying to reach out to students and parents; Adding to that was </a:t>
            </a:r>
            <a:r>
              <a:rPr lang="en">
                <a:solidFill>
                  <a:schemeClr val="dk1"/>
                </a:solidFill>
                <a:highlight>
                  <a:srgbClr val="FFFFFF"/>
                </a:highlight>
              </a:rPr>
              <a:t>being constantly available and inability to properly disconnect from work.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fd278803c0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fd278803c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such reliance on digital and online medium for teaching during the pandemic, if we see in terms of actual access we find that 43% respondents had laptops or computers; 33% used smartphones as their device for work. There was quite a bit of regional variations in this regard.</a:t>
            </a:r>
            <a:endParaRPr/>
          </a:p>
          <a:p>
            <a:pPr indent="0" lvl="0" marL="0" rtl="0" algn="l">
              <a:spcBef>
                <a:spcPts val="0"/>
              </a:spcBef>
              <a:spcAft>
                <a:spcPts val="0"/>
              </a:spcAft>
              <a:buNone/>
            </a:pPr>
            <a:r>
              <a:rPr lang="en"/>
              <a:t>Accessing internet for work is the most challenging thing for over 80%. </a:t>
            </a:r>
            <a:endParaRPr/>
          </a:p>
          <a:p>
            <a:pPr indent="0" lvl="0" marL="0" rtl="0" algn="l">
              <a:spcBef>
                <a:spcPts val="0"/>
              </a:spcBef>
              <a:spcAft>
                <a:spcPts val="0"/>
              </a:spcAft>
              <a:buNone/>
            </a:pPr>
            <a:r>
              <a:rPr lang="en"/>
              <a:t>Despite these limitations the permeation of digital technologies is quite high. There has been two fold or 4 fold increase in use of digital softwares and learning management systems. In contrast, the self assessment shows that most people ranked themselves as either novices or beginners in using the technologies.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0879c77eab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0879c77eab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r>
              <a:rPr lang="en"/>
              <a:t> closer look at the self rating of competence in digital technologies and skills shows For smartphones and internet search most have rated themselves as competent or higher. But for the remaining, including computers and laptops, a majority have ranked themselves as novices or advanced beginners. The contrast here is quite stark. </a:t>
            </a:r>
            <a:r>
              <a:rPr b="1" lang="en"/>
              <a:t>There is high permeation and demand for use of digital technologies and ed tech platforms but the access to appropriate computing devices and competence in using these are quite low. </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fd278803c0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fd278803c0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look at the </a:t>
            </a:r>
            <a:r>
              <a:rPr lang="en">
                <a:solidFill>
                  <a:schemeClr val="dk1"/>
                </a:solidFill>
              </a:rPr>
              <a:t>support with professional development opportunities in using the devices and education technologies for work </a:t>
            </a:r>
            <a:r>
              <a:rPr lang="en"/>
              <a:t>that about 67.6% learnt on their own</a:t>
            </a:r>
            <a:r>
              <a:rPr lang="en">
                <a:solidFill>
                  <a:schemeClr val="dk1"/>
                </a:solidFill>
              </a:rPr>
              <a:t> </a:t>
            </a:r>
            <a:r>
              <a:rPr lang="en">
                <a:solidFill>
                  <a:schemeClr val="dk1"/>
                </a:solidFill>
                <a:latin typeface="Roboto"/>
                <a:ea typeface="Roboto"/>
                <a:cs typeface="Roboto"/>
                <a:sym typeface="Roboto"/>
              </a:rPr>
              <a:t>d</a:t>
            </a:r>
            <a:r>
              <a:rPr lang="en">
                <a:solidFill>
                  <a:schemeClr val="dk1"/>
                </a:solidFill>
                <a:latin typeface="Roboto"/>
                <a:ea typeface="Roboto"/>
                <a:cs typeface="Roboto"/>
                <a:sym typeface="Roboto"/>
              </a:rPr>
              <a:t>espite low level of self reported competence</a:t>
            </a:r>
            <a:r>
              <a:rPr lang="en">
                <a:solidFill>
                  <a:schemeClr val="dk1"/>
                </a:solidFill>
              </a:rPr>
              <a:t>. 80.6% shared that lack of professional development was a challenge for them. </a:t>
            </a:r>
            <a:endParaRPr>
              <a:solidFill>
                <a:schemeClr val="dk1"/>
              </a:solidFill>
            </a:endParaRPr>
          </a:p>
          <a:p>
            <a:pPr indent="0" lvl="0" marL="0" rtl="0" algn="l">
              <a:spcBef>
                <a:spcPts val="0"/>
              </a:spcBef>
              <a:spcAft>
                <a:spcPts val="0"/>
              </a:spcAft>
              <a:buNone/>
            </a:pPr>
            <a:r>
              <a:rPr lang="en">
                <a:solidFill>
                  <a:schemeClr val="dk1"/>
                </a:solidFill>
              </a:rPr>
              <a:t>So clearly there is a large gap between the professional development needs and provision.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036b5bfb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036b5bfb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were two aspects the survey touched upon - their self competence and fears about future of work. We compared these two responses and find that among those who reported </a:t>
            </a:r>
            <a:r>
              <a:rPr lang="en">
                <a:solidFill>
                  <a:schemeClr val="dk1"/>
                </a:solidFill>
              </a:rPr>
              <a:t> fears of being unprepared for the future of work, a large percentage had also reported themselves to be novices in using digital technologies.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036b5bfbda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036b5bfbda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There were three sources of support reported by our participants - the majority was peer support and support of family members. </a:t>
            </a:r>
            <a:endParaRPr>
              <a:solidFill>
                <a:schemeClr val="dk1"/>
              </a:solidFill>
            </a:endParaRPr>
          </a:p>
          <a:p>
            <a:pPr indent="0" lvl="0" marL="0" rtl="0" algn="l">
              <a:spcBef>
                <a:spcPts val="0"/>
              </a:spcBef>
              <a:spcAft>
                <a:spcPts val="0"/>
              </a:spcAft>
              <a:buNone/>
            </a:pPr>
            <a:r>
              <a:rPr lang="en">
                <a:solidFill>
                  <a:schemeClr val="dk1"/>
                </a:solidFill>
              </a:rPr>
              <a:t>Peer networks emerge as quite invaluable in providing quick support both at the personal and professional fronts during the challenging times.</a:t>
            </a:r>
            <a:endParaRPr>
              <a:solidFill>
                <a:schemeClr val="dk1"/>
              </a:solidFill>
            </a:endParaRPr>
          </a:p>
          <a:p>
            <a:pPr indent="0" lvl="0" marL="0" rtl="0" algn="l">
              <a:spcBef>
                <a:spcPts val="0"/>
              </a:spcBef>
              <a:spcAft>
                <a:spcPts val="0"/>
              </a:spcAft>
              <a:buNone/>
            </a:pPr>
            <a:r>
              <a:rPr lang="en">
                <a:solidFill>
                  <a:schemeClr val="dk1"/>
                </a:solidFill>
              </a:rPr>
              <a:t>Being part of the union gave members a sense of community, voice and at times legal redress for issues such as job losses and pay cuts. Paring down the syllabus, budgetary allocation for internet was achieved in some places.</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0879c77fd9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0879c77fd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Participants in interviews were quite vocal in sharing the concerns and areas where they needed support. </a:t>
            </a:r>
            <a:r>
              <a:rPr lang="en"/>
              <a:t>There was also call for the system to recognise the complex nature of teachers’ work and respect for the profession. </a:t>
            </a:r>
            <a:endParaRPr/>
          </a:p>
          <a:p>
            <a:pPr indent="0" lvl="0" marL="0" rtl="0" algn="l">
              <a:spcBef>
                <a:spcPts val="0"/>
              </a:spcBef>
              <a:spcAft>
                <a:spcPts val="0"/>
              </a:spcAft>
              <a:buNone/>
            </a:pPr>
            <a:r>
              <a:rPr lang="en">
                <a:solidFill>
                  <a:schemeClr val="dk1"/>
                </a:solidFill>
              </a:rPr>
              <a:t>Clearly, they felt teachers must have job security and freedom from constant worries of job loss. There is need to reimagine the roles of teachers for the future and make sure they are being prepared accordingly.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038e8355f4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038e8355f4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was a section in the survey for those with direct teaching experience during the pandemic. For many, professional support was absent - they had to get issues addressed through individual efforts or by reaching out to the peer group. It was the expertise within the peer group that emerges as the main source of support. Some had Institutional support, support from union and professional groups.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It is not surprising that formal avenues for professional development in nearly all aspects of digital technologies for teaching and learning emerge as a high priority for teachers.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fd0299521f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fd0299521f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presentation is structured in these 4 major sections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fd67ac47f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fd67ac47f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Once again despite severe limitations teachers shared strategies they had </a:t>
            </a:r>
            <a:r>
              <a:rPr lang="en"/>
              <a:t>devised</a:t>
            </a:r>
            <a:r>
              <a:rPr lang="en"/>
              <a:t>, resources they had used and content they had curated to ensure their students had a good interactive learning experience online.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00a04d64c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00a04d64c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almost unanimous view of those who took the survey was that digital technologies are here to stay. But, only 25.4% said they were well prepared for the future of work.  </a:t>
            </a:r>
            <a:endParaRPr/>
          </a:p>
          <a:p>
            <a:pPr indent="0" lvl="0" marL="0" rtl="0" algn="l">
              <a:spcBef>
                <a:spcPts val="0"/>
              </a:spcBef>
              <a:spcAft>
                <a:spcPts val="0"/>
              </a:spcAft>
              <a:buNone/>
            </a:pPr>
            <a:r>
              <a:rPr lang="en"/>
              <a:t>The main </a:t>
            </a:r>
            <a:r>
              <a:rPr lang="en"/>
              <a:t>requirements</a:t>
            </a:r>
            <a:r>
              <a:rPr lang="en"/>
              <a:t> for the future of work was professional knowledge, technical support and access to ICT devices.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fd278803c0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fd278803c0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n">
                <a:solidFill>
                  <a:schemeClr val="dk1"/>
                </a:solidFill>
                <a:latin typeface="Source Sans Pro"/>
                <a:ea typeface="Source Sans Pro"/>
                <a:cs typeface="Source Sans Pro"/>
                <a:sym typeface="Source Sans Pro"/>
              </a:rPr>
              <a:t>These findings have specific implications for policy and programmatic action: </a:t>
            </a:r>
            <a:endParaRPr>
              <a:solidFill>
                <a:schemeClr val="dk1"/>
              </a:solidFill>
              <a:latin typeface="Source Sans Pro"/>
              <a:ea typeface="Source Sans Pro"/>
              <a:cs typeface="Source Sans Pro"/>
              <a:sym typeface="Source Sans Pro"/>
            </a:endParaRPr>
          </a:p>
          <a:p>
            <a:pPr indent="0" lvl="0" marL="0" rtl="0" algn="just">
              <a:lnSpc>
                <a:spcPct val="100000"/>
              </a:lnSpc>
              <a:spcBef>
                <a:spcPts val="0"/>
              </a:spcBef>
              <a:spcAft>
                <a:spcPts val="0"/>
              </a:spcAft>
              <a:buNone/>
            </a:pPr>
            <a:r>
              <a:rPr lang="en">
                <a:solidFill>
                  <a:schemeClr val="dk1"/>
                </a:solidFill>
                <a:latin typeface="Source Sans Pro"/>
                <a:ea typeface="Source Sans Pro"/>
                <a:cs typeface="Source Sans Pro"/>
                <a:sym typeface="Source Sans Pro"/>
              </a:rPr>
              <a:t>1.Investment in teachers by providing requisite devices, better pay and health insurance</a:t>
            </a:r>
            <a:endParaRPr>
              <a:solidFill>
                <a:schemeClr val="dk1"/>
              </a:solidFill>
              <a:latin typeface="Source Sans Pro"/>
              <a:ea typeface="Source Sans Pro"/>
              <a:cs typeface="Source Sans Pro"/>
              <a:sym typeface="Source Sans Pro"/>
            </a:endParaRPr>
          </a:p>
          <a:p>
            <a:pPr indent="0" lvl="0" marL="0" rtl="0" algn="just">
              <a:lnSpc>
                <a:spcPct val="100000"/>
              </a:lnSpc>
              <a:spcBef>
                <a:spcPts val="0"/>
              </a:spcBef>
              <a:spcAft>
                <a:spcPts val="0"/>
              </a:spcAft>
              <a:buNone/>
            </a:pPr>
            <a:r>
              <a:rPr lang="en">
                <a:solidFill>
                  <a:schemeClr val="dk1"/>
                </a:solidFill>
                <a:latin typeface="Source Sans Pro"/>
                <a:ea typeface="Source Sans Pro"/>
                <a:cs typeface="Source Sans Pro"/>
                <a:sym typeface="Source Sans Pro"/>
              </a:rPr>
              <a:t>2.technical support, and need based professional development. </a:t>
            </a:r>
            <a:endParaRPr>
              <a:solidFill>
                <a:schemeClr val="dk1"/>
              </a:solidFill>
              <a:latin typeface="Source Sans Pro"/>
              <a:ea typeface="Source Sans Pro"/>
              <a:cs typeface="Source Sans Pro"/>
              <a:sym typeface="Source Sans Pro"/>
            </a:endParaRPr>
          </a:p>
          <a:p>
            <a:pPr indent="0" lvl="0" marL="0" rtl="0" algn="just">
              <a:lnSpc>
                <a:spcPct val="100000"/>
              </a:lnSpc>
              <a:spcBef>
                <a:spcPts val="0"/>
              </a:spcBef>
              <a:spcAft>
                <a:spcPts val="0"/>
              </a:spcAft>
              <a:buNone/>
            </a:pPr>
            <a:r>
              <a:rPr lang="en">
                <a:solidFill>
                  <a:schemeClr val="dk1"/>
                </a:solidFill>
                <a:latin typeface="Source Sans Pro"/>
                <a:ea typeface="Source Sans Pro"/>
                <a:cs typeface="Source Sans Pro"/>
                <a:sym typeface="Source Sans Pro"/>
              </a:rPr>
              <a:t>3.Extension of support to teacher communities of practice and continuing professional development through peer groups and networks. </a:t>
            </a:r>
            <a:endParaRPr>
              <a:solidFill>
                <a:schemeClr val="dk1"/>
              </a:solidFill>
              <a:latin typeface="Source Sans Pro"/>
              <a:ea typeface="Source Sans Pro"/>
              <a:cs typeface="Source Sans Pro"/>
              <a:sym typeface="Source Sans Pro"/>
            </a:endParaRPr>
          </a:p>
          <a:p>
            <a:pPr indent="0" lvl="0" marL="0" rtl="0" algn="just">
              <a:spcBef>
                <a:spcPts val="0"/>
              </a:spcBef>
              <a:spcAft>
                <a:spcPts val="0"/>
              </a:spcAft>
              <a:buNone/>
            </a:pPr>
            <a:r>
              <a:rPr lang="en">
                <a:solidFill>
                  <a:schemeClr val="dk1"/>
                </a:solidFill>
                <a:latin typeface="Source Sans Pro"/>
                <a:ea typeface="Source Sans Pro"/>
                <a:cs typeface="Source Sans Pro"/>
                <a:sym typeface="Source Sans Pro"/>
              </a:rPr>
              <a:t>4. Recognition of teachers who served under great stress with little support as frontline workers. </a:t>
            </a:r>
            <a:endParaRPr>
              <a:solidFill>
                <a:schemeClr val="dk1"/>
              </a:solidFill>
              <a:latin typeface="Source Sans Pro"/>
              <a:ea typeface="Source Sans Pro"/>
              <a:cs typeface="Source Sans Pro"/>
              <a:sym typeface="Source Sans Pro"/>
            </a:endParaRPr>
          </a:p>
          <a:p>
            <a:pPr indent="0" lvl="0" marL="0" rtl="0" algn="just">
              <a:lnSpc>
                <a:spcPct val="100000"/>
              </a:lnSpc>
              <a:spcBef>
                <a:spcPts val="0"/>
              </a:spcBef>
              <a:spcAft>
                <a:spcPts val="0"/>
              </a:spcAft>
              <a:buNone/>
            </a:pPr>
            <a:r>
              <a:rPr lang="en">
                <a:solidFill>
                  <a:schemeClr val="dk1"/>
                </a:solidFill>
                <a:latin typeface="Source Sans Pro"/>
                <a:ea typeface="Source Sans Pro"/>
                <a:cs typeface="Source Sans Pro"/>
                <a:sym typeface="Source Sans Pro"/>
              </a:rPr>
              <a:t>5.Inclusion of teachers and their representatives in policy development and decision-making as the education sector takes on the challenges of a post pandemic world. </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fd0299521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fd0299521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main objectives of the study were </a:t>
            </a:r>
            <a:endParaRPr>
              <a:solidFill>
                <a:schemeClr val="dk1"/>
              </a:solidFill>
            </a:endParaRPr>
          </a:p>
          <a:p>
            <a:pPr indent="-298450" lvl="0" marL="914400" rtl="0" algn="l">
              <a:lnSpc>
                <a:spcPct val="115000"/>
              </a:lnSpc>
              <a:spcBef>
                <a:spcPts val="0"/>
              </a:spcBef>
              <a:spcAft>
                <a:spcPts val="0"/>
              </a:spcAft>
              <a:buClr>
                <a:schemeClr val="dk1"/>
              </a:buClr>
              <a:buSzPts val="1100"/>
              <a:buChar char="●"/>
            </a:pPr>
            <a:r>
              <a:rPr lang="en">
                <a:solidFill>
                  <a:schemeClr val="dk1"/>
                </a:solidFill>
              </a:rPr>
              <a:t>to assess the impact of the school closures on employment and working conditions in the education sector, </a:t>
            </a:r>
            <a:endParaRPr>
              <a:solidFill>
                <a:schemeClr val="dk1"/>
              </a:solidFill>
            </a:endParaRPr>
          </a:p>
          <a:p>
            <a:pPr indent="-298450" lvl="0" marL="914400" rtl="0" algn="l">
              <a:lnSpc>
                <a:spcPct val="115000"/>
              </a:lnSpc>
              <a:spcBef>
                <a:spcPts val="0"/>
              </a:spcBef>
              <a:spcAft>
                <a:spcPts val="0"/>
              </a:spcAft>
              <a:buClr>
                <a:schemeClr val="dk1"/>
              </a:buClr>
              <a:buSzPts val="1100"/>
              <a:buChar char="●"/>
            </a:pPr>
            <a:r>
              <a:rPr lang="en">
                <a:solidFill>
                  <a:schemeClr val="dk1"/>
                </a:solidFill>
              </a:rPr>
              <a:t>their experiences of and concerns about online teaching and learning, </a:t>
            </a:r>
            <a:endParaRPr>
              <a:solidFill>
                <a:schemeClr val="dk1"/>
              </a:solidFill>
            </a:endParaRPr>
          </a:p>
          <a:p>
            <a:pPr indent="-298450" lvl="0" marL="914400" rtl="0" algn="l">
              <a:lnSpc>
                <a:spcPct val="115000"/>
              </a:lnSpc>
              <a:spcBef>
                <a:spcPts val="0"/>
              </a:spcBef>
              <a:spcAft>
                <a:spcPts val="0"/>
              </a:spcAft>
              <a:buClr>
                <a:schemeClr val="dk1"/>
              </a:buClr>
              <a:buSzPts val="1100"/>
              <a:buChar char="●"/>
            </a:pPr>
            <a:r>
              <a:rPr lang="en">
                <a:solidFill>
                  <a:schemeClr val="dk1"/>
                </a:solidFill>
              </a:rPr>
              <a:t>the extent of permeation of digital technologies in education and </a:t>
            </a:r>
            <a:endParaRPr>
              <a:solidFill>
                <a:schemeClr val="dk1"/>
              </a:solidFill>
            </a:endParaRPr>
          </a:p>
          <a:p>
            <a:pPr indent="-298450" lvl="0" marL="914400" rtl="0" algn="l">
              <a:lnSpc>
                <a:spcPct val="115000"/>
              </a:lnSpc>
              <a:spcBef>
                <a:spcPts val="0"/>
              </a:spcBef>
              <a:spcAft>
                <a:spcPts val="0"/>
              </a:spcAft>
              <a:buClr>
                <a:schemeClr val="dk1"/>
              </a:buClr>
              <a:buSzPts val="1100"/>
              <a:buChar char="●"/>
            </a:pPr>
            <a:r>
              <a:rPr lang="en">
                <a:solidFill>
                  <a:schemeClr val="dk1"/>
                </a:solidFill>
              </a:rPr>
              <a:t>its implications for the future of work in the sector.</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04bc97a02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04bc97a0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research consisted of two parts: quantitative survey and qualitative interviews</a:t>
            </a:r>
            <a:endParaRPr/>
          </a:p>
          <a:p>
            <a:pPr indent="0" lvl="0" marL="0" rtl="0" algn="l">
              <a:spcBef>
                <a:spcPts val="0"/>
              </a:spcBef>
              <a:spcAft>
                <a:spcPts val="0"/>
              </a:spcAft>
              <a:buNone/>
            </a:pPr>
            <a:r>
              <a:rPr lang="en"/>
              <a:t>The survey was administered online, it had 62 items, none of them were made mandatory. We received 1862 responses from 22 countries. The qualitative interviews were also conducted online with 7 school teachers and union staff members across as many countries. Highest proportion of responses to the survey was from South Asia, followed by North Asia.</a:t>
            </a:r>
            <a:endParaRPr/>
          </a:p>
          <a:p>
            <a:pPr indent="0" lvl="0" marL="0" rtl="0" algn="l">
              <a:spcBef>
                <a:spcPts val="0"/>
              </a:spcBef>
              <a:spcAft>
                <a:spcPts val="0"/>
              </a:spcAft>
              <a:buNone/>
            </a:pPr>
            <a:r>
              <a:rPr lang="en"/>
              <a:t>Over 83% were in regular full time </a:t>
            </a:r>
            <a:r>
              <a:rPr lang="en"/>
              <a:t>positions employed in government institutions; nearly equal percentages were from urban and rural areas (43.5 &amp; 46.9)</a:t>
            </a:r>
            <a:r>
              <a:rPr lang="en"/>
              <a:t>; Slightly more male respondents (52.3) than female (46.9). 36-45 was the highest age category (34.2%). A large majority were school teachers (76.5) with a </a:t>
            </a:r>
            <a:r>
              <a:rPr lang="en"/>
              <a:t>small</a:t>
            </a:r>
            <a:r>
              <a:rPr lang="en"/>
              <a:t> number of head teachers and administrators. Nearly 60% worked in primary education (and 24% in secondary education). 50% had at least 16 years of experience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fd278803c0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fd278803c0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fd278803c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fd278803c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 3/4ths of the survey respondents reported school closures. In the remaining cases too the schools were closed for teaching and remained open for health and community outreach services.</a:t>
            </a:r>
            <a:endParaRPr/>
          </a:p>
          <a:p>
            <a:pPr indent="0" lvl="0" marL="0" rtl="0" algn="l">
              <a:spcBef>
                <a:spcPts val="0"/>
              </a:spcBef>
              <a:spcAft>
                <a:spcPts val="0"/>
              </a:spcAft>
              <a:buNone/>
            </a:pPr>
            <a:r>
              <a:rPr lang="en"/>
              <a:t>Over 80% of the respondents were employed in government institutions in regular full time positions. Yet there was a 2.8% decrease in regular full time employment</a:t>
            </a:r>
            <a:endParaRPr/>
          </a:p>
          <a:p>
            <a:pPr indent="0" lvl="0" marL="0" rtl="0" algn="l">
              <a:spcBef>
                <a:spcPts val="0"/>
              </a:spcBef>
              <a:spcAft>
                <a:spcPts val="0"/>
              </a:spcAft>
              <a:buNone/>
            </a:pPr>
            <a:r>
              <a:rPr lang="en"/>
              <a:t>16% also reported some change in the terms and conditions of their employment. It is pertinent to note that 49% shifted entirely to the online mode. For 70% it was a combination of online and remote modes of teaching. 23.7% of them reported sudden increase in their workload.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00a04d64cb_0_1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00a04d64cb_0_1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7916"/>
              </a:lnSpc>
              <a:spcBef>
                <a:spcPts val="0"/>
              </a:spcBef>
              <a:spcAft>
                <a:spcPts val="0"/>
              </a:spcAft>
              <a:buClr>
                <a:schemeClr val="dk1"/>
              </a:buClr>
              <a:buSzPts val="1100"/>
              <a:buFont typeface="Arial"/>
              <a:buNone/>
            </a:pPr>
            <a:r>
              <a:rPr lang="en"/>
              <a:t>As you can see in this graph, there is a shift in the working hours.Before the pandemic a majority (55%) had worked 8-10 hours. While 16% had worked over 10 hours. In the pandemic period, those who reported working over 10 hours had increased considerably( to 25%.) </a:t>
            </a:r>
            <a:endParaRPr/>
          </a:p>
          <a:p>
            <a:pPr indent="0" lvl="0" marL="0" rtl="0" algn="l">
              <a:spcBef>
                <a:spcPts val="800"/>
              </a:spcBef>
              <a:spcAft>
                <a:spcPts val="0"/>
              </a:spcAft>
              <a:buClr>
                <a:schemeClr val="dk1"/>
              </a:buClr>
              <a:buSzPts val="1100"/>
              <a:buFont typeface="Arial"/>
              <a:buNone/>
            </a:pPr>
            <a:r>
              <a:rPr lang="en">
                <a:solidFill>
                  <a:schemeClr val="dk1"/>
                </a:solidFill>
              </a:rPr>
              <a:t>Specifically f</a:t>
            </a:r>
            <a:r>
              <a:rPr lang="en">
                <a:solidFill>
                  <a:schemeClr val="dk1"/>
                </a:solidFill>
              </a:rPr>
              <a:t>or those who reported 8-10 hours of work before the pandemic (565), we saw there was an increase in their hours of work to more than 10 hours for 24.6%.</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7916"/>
              </a:lnSpc>
              <a:spcBef>
                <a:spcPts val="0"/>
              </a:spcBef>
              <a:spcAft>
                <a:spcPts val="80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0a04d64cb_0_1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00a04d64cb_0_1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of digital devices for work changed drastically after the pandemic with over 30% using these devices for 8-10 hours and 18% using them for over 10 hours.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879c77fd9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879c77fd9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With such </a:t>
            </a:r>
            <a:r>
              <a:rPr lang="en">
                <a:solidFill>
                  <a:schemeClr val="dk1"/>
                </a:solidFill>
              </a:rPr>
              <a:t>abrupt shift and intensification</a:t>
            </a:r>
            <a:r>
              <a:rPr lang="en">
                <a:solidFill>
                  <a:schemeClr val="dk1"/>
                </a:solidFill>
              </a:rPr>
              <a:t> of work, teachers were faced with new challenges on digital mode as mentioned in the interviews. They expressed their </a:t>
            </a:r>
            <a:r>
              <a:rPr lang="en">
                <a:solidFill>
                  <a:schemeClr val="dk1"/>
                </a:solidFill>
              </a:rPr>
              <a:t>discontent</a:t>
            </a:r>
            <a:r>
              <a:rPr lang="en">
                <a:solidFill>
                  <a:schemeClr val="dk1"/>
                </a:solidFill>
              </a:rPr>
              <a:t> with their work being scrutinised with </a:t>
            </a:r>
            <a:r>
              <a:rPr lang="en">
                <a:solidFill>
                  <a:schemeClr val="dk1"/>
                </a:solidFill>
              </a:rPr>
              <a:t>higher</a:t>
            </a:r>
            <a:r>
              <a:rPr lang="en">
                <a:solidFill>
                  <a:schemeClr val="dk1"/>
                </a:solidFill>
              </a:rPr>
              <a:t> </a:t>
            </a:r>
            <a:r>
              <a:rPr lang="en">
                <a:solidFill>
                  <a:schemeClr val="dk1"/>
                </a:solidFill>
              </a:rPr>
              <a:t>surveillance and monitoring</a:t>
            </a:r>
            <a:r>
              <a:rPr lang="en">
                <a:solidFill>
                  <a:schemeClr val="dk1"/>
                </a:solidFill>
              </a:rPr>
              <a:t> aided by technology, This kind of </a:t>
            </a:r>
            <a:r>
              <a:rPr lang="en">
                <a:solidFill>
                  <a:schemeClr val="dk1"/>
                </a:solidFill>
              </a:rPr>
              <a:t>quality or performance standards associated with monitoring, has </a:t>
            </a:r>
            <a:r>
              <a:rPr lang="en">
                <a:solidFill>
                  <a:schemeClr val="dk1"/>
                </a:solidFill>
              </a:rPr>
              <a:t>resulted in a lot of paper work to be done by teachers. This</a:t>
            </a:r>
            <a:r>
              <a:rPr lang="en">
                <a:solidFill>
                  <a:schemeClr val="dk1"/>
                </a:solidFill>
              </a:rPr>
              <a:t> growth of reporting and administrative work to serve accountability demands breaks down teachers holistic work into detailed subtasks. That indicates deskilling of teachers work. And disregards the relational aspect and complex processes involved in their work.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411175" y="644300"/>
            <a:ext cx="8282400" cy="21090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p:nvPr>
            <p:ph idx="1" type="subTitle"/>
          </p:nvPr>
        </p:nvSpPr>
        <p:spPr>
          <a:xfrm>
            <a:off x="411175" y="3398250"/>
            <a:ext cx="8282400" cy="12606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3" name="Google Shape;5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Google Shape;21;p4"/>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468825"/>
            <a:ext cx="8520600" cy="3099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6" name="Google Shape;26;p5"/>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p:nvPr>
            <p:ph idx="1" type="body"/>
          </p:nvPr>
        </p:nvSpPr>
        <p:spPr>
          <a:xfrm>
            <a:off x="3117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468825"/>
            <a:ext cx="3999900" cy="3099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72500"/>
            <a:ext cx="8520600" cy="7335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5" name="Google Shape;35;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1700" y="1618204"/>
            <a:ext cx="2808000" cy="2950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8" name="Shape 38"/>
        <p:cNvGrpSpPr/>
        <p:nvPr/>
      </p:nvGrpSpPr>
      <p:grpSpPr>
        <a:xfrm>
          <a:off x="0" y="0"/>
          <a:ext cx="0" cy="0"/>
          <a:chOff x="0" y="0"/>
          <a:chExt cx="0" cy="0"/>
        </a:xfrm>
      </p:grpSpPr>
      <p:sp>
        <p:nvSpPr>
          <p:cNvPr id="39" name="Google Shape;39;p8"/>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1"/>
        </a:solidFill>
      </p:bgPr>
    </p:bg>
    <p:spTree>
      <p:nvGrpSpPr>
        <p:cNvPr id="4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4" name="Google Shape;44;p9"/>
          <p:cNvSpPr txBox="1"/>
          <p:nvPr>
            <p:ph type="title"/>
          </p:nvPr>
        </p:nvSpPr>
        <p:spPr>
          <a:xfrm>
            <a:off x="265500" y="1078750"/>
            <a:ext cx="4045200" cy="1789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dern-writer">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156400" y="149800"/>
            <a:ext cx="8799900" cy="2334900"/>
          </a:xfrm>
          <a:prstGeom prst="rect">
            <a:avLst/>
          </a:prstGeom>
        </p:spPr>
        <p:txBody>
          <a:bodyPr anchorCtr="0" anchor="b" bIns="91425" lIns="91425" spcFirstLastPara="1" rIns="91425" wrap="square" tIns="91425">
            <a:noAutofit/>
          </a:bodyPr>
          <a:lstStyle/>
          <a:p>
            <a:pPr indent="0" lvl="0" marL="0" marR="0" rtl="0" algn="ctr">
              <a:lnSpc>
                <a:spcPct val="100000"/>
              </a:lnSpc>
              <a:spcBef>
                <a:spcPts val="0"/>
              </a:spcBef>
              <a:spcAft>
                <a:spcPts val="0"/>
              </a:spcAft>
              <a:buSzPts val="990"/>
              <a:buNone/>
            </a:pPr>
            <a:r>
              <a:rPr lang="en" sz="4100"/>
              <a:t>Teachers’ work and wellbeing in the pandemic : A study on future of work in education</a:t>
            </a:r>
            <a:endParaRPr sz="4100"/>
          </a:p>
        </p:txBody>
      </p:sp>
      <p:sp>
        <p:nvSpPr>
          <p:cNvPr id="63" name="Google Shape;63;p13"/>
          <p:cNvSpPr txBox="1"/>
          <p:nvPr>
            <p:ph idx="1" type="subTitle"/>
          </p:nvPr>
        </p:nvSpPr>
        <p:spPr>
          <a:xfrm>
            <a:off x="211475" y="3850475"/>
            <a:ext cx="8745000" cy="1182900"/>
          </a:xfrm>
          <a:prstGeom prst="rect">
            <a:avLst/>
          </a:prstGeom>
        </p:spPr>
        <p:txBody>
          <a:bodyPr anchorCtr="0" anchor="ctr" bIns="91425" lIns="91425" spcFirstLastPara="1" rIns="91425" wrap="square" tIns="91425">
            <a:normAutofit fontScale="85000" lnSpcReduction="20000"/>
          </a:bodyPr>
          <a:lstStyle/>
          <a:p>
            <a:pPr indent="0" lvl="0" marL="0" marR="0" rtl="0" algn="ctr">
              <a:lnSpc>
                <a:spcPct val="100000"/>
              </a:lnSpc>
              <a:spcBef>
                <a:spcPts val="1000"/>
              </a:spcBef>
              <a:spcAft>
                <a:spcPts val="0"/>
              </a:spcAft>
              <a:buNone/>
            </a:pPr>
            <a:r>
              <a:rPr lang="en" sz="3457"/>
              <a:t>Meera Chandran, Poonam Sharma, Emaya Kannamma</a:t>
            </a:r>
            <a:endParaRPr sz="3457"/>
          </a:p>
          <a:p>
            <a:pPr indent="0" lvl="0" marL="0" marR="0" rtl="0" algn="ctr">
              <a:lnSpc>
                <a:spcPct val="100000"/>
              </a:lnSpc>
              <a:spcBef>
                <a:spcPts val="1000"/>
              </a:spcBef>
              <a:spcAft>
                <a:spcPts val="0"/>
              </a:spcAft>
              <a:buNone/>
            </a:pPr>
            <a:r>
              <a:rPr lang="en" sz="1743"/>
              <a:t>Centre for Excellence in Teacher Education</a:t>
            </a:r>
            <a:endParaRPr sz="1743"/>
          </a:p>
          <a:p>
            <a:pPr indent="0" lvl="0" marL="0" marR="0" rtl="0" algn="ctr">
              <a:lnSpc>
                <a:spcPct val="100000"/>
              </a:lnSpc>
              <a:spcBef>
                <a:spcPts val="1000"/>
              </a:spcBef>
              <a:spcAft>
                <a:spcPts val="0"/>
              </a:spcAft>
              <a:buNone/>
            </a:pPr>
            <a:r>
              <a:rPr lang="en" sz="1743"/>
              <a:t>Tata Institute of Social Sciences, Mumbai</a:t>
            </a:r>
            <a:endParaRPr sz="100">
              <a:solidFill>
                <a:srgbClr val="000000"/>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311700" y="149800"/>
            <a:ext cx="8520600" cy="759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rgbClr val="000000"/>
              </a:buClr>
              <a:buSzPts val="990"/>
              <a:buFont typeface="Arial"/>
              <a:buNone/>
            </a:pPr>
            <a:r>
              <a:rPr lang="en" sz="2800"/>
              <a:t>Economic impact</a:t>
            </a:r>
            <a:endParaRPr sz="2800"/>
          </a:p>
        </p:txBody>
      </p:sp>
      <p:grpSp>
        <p:nvGrpSpPr>
          <p:cNvPr id="146" name="Google Shape;146;p22"/>
          <p:cNvGrpSpPr/>
          <p:nvPr/>
        </p:nvGrpSpPr>
        <p:grpSpPr>
          <a:xfrm>
            <a:off x="311726" y="1384668"/>
            <a:ext cx="8656952" cy="1139095"/>
            <a:chOff x="1431325" y="2473842"/>
            <a:chExt cx="6566754" cy="696907"/>
          </a:xfrm>
        </p:grpSpPr>
        <p:sp>
          <p:nvSpPr>
            <p:cNvPr id="147" name="Google Shape;147;p22"/>
            <p:cNvSpPr/>
            <p:nvPr/>
          </p:nvSpPr>
          <p:spPr>
            <a:xfrm rot="-5400000">
              <a:off x="4644475" y="-209208"/>
              <a:ext cx="670500" cy="6036600"/>
            </a:xfrm>
            <a:prstGeom prst="roundRect">
              <a:avLst>
                <a:gd fmla="val 50000" name="adj"/>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2"/>
            <p:cNvSpPr txBox="1"/>
            <p:nvPr/>
          </p:nvSpPr>
          <p:spPr>
            <a:xfrm>
              <a:off x="5209879" y="2473849"/>
              <a:ext cx="2788200" cy="696900"/>
            </a:xfrm>
            <a:prstGeom prst="rect">
              <a:avLst/>
            </a:prstGeom>
            <a:noFill/>
            <a:ln>
              <a:noFill/>
            </a:ln>
          </p:spPr>
          <p:txBody>
            <a:bodyPr anchorCtr="0" anchor="ctr" bIns="91425" lIns="91425" spcFirstLastPara="1" rIns="91425" wrap="square" tIns="91425">
              <a:noAutofit/>
            </a:bodyPr>
            <a:lstStyle/>
            <a:p>
              <a:pPr indent="-203200" lvl="0" marL="17145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Heightened anxiety related to job security</a:t>
              </a:r>
              <a:endParaRPr>
                <a:solidFill>
                  <a:schemeClr val="lt1"/>
                </a:solidFill>
                <a:latin typeface="Roboto"/>
                <a:ea typeface="Roboto"/>
                <a:cs typeface="Roboto"/>
                <a:sym typeface="Roboto"/>
              </a:endParaRPr>
            </a:p>
            <a:p>
              <a:pPr indent="-203200" lvl="0" marL="17145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Corresponds with proportion of contractual positions</a:t>
              </a:r>
              <a:endParaRPr>
                <a:solidFill>
                  <a:schemeClr val="lt1"/>
                </a:solidFill>
                <a:latin typeface="Roboto"/>
                <a:ea typeface="Roboto"/>
                <a:cs typeface="Roboto"/>
                <a:sym typeface="Roboto"/>
              </a:endParaRPr>
            </a:p>
            <a:p>
              <a:pPr indent="-203200" lvl="0" marL="17145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46.7% stressed about future of career</a:t>
              </a:r>
              <a:endParaRPr>
                <a:solidFill>
                  <a:schemeClr val="lt1"/>
                </a:solidFill>
                <a:latin typeface="Roboto"/>
                <a:ea typeface="Roboto"/>
                <a:cs typeface="Roboto"/>
                <a:sym typeface="Roboto"/>
              </a:endParaRPr>
            </a:p>
          </p:txBody>
        </p:sp>
        <p:sp>
          <p:nvSpPr>
            <p:cNvPr id="149" name="Google Shape;149;p22"/>
            <p:cNvSpPr txBox="1"/>
            <p:nvPr/>
          </p:nvSpPr>
          <p:spPr>
            <a:xfrm>
              <a:off x="2946395" y="2473852"/>
              <a:ext cx="2016900" cy="6570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lnSpc>
                  <a:spcPct val="115000"/>
                </a:lnSpc>
                <a:spcBef>
                  <a:spcPts val="1000"/>
                </a:spcBef>
                <a:spcAft>
                  <a:spcPts val="1200"/>
                </a:spcAft>
                <a:buNone/>
              </a:pPr>
              <a:r>
                <a:rPr lang="en" sz="1600">
                  <a:solidFill>
                    <a:schemeClr val="lt1"/>
                  </a:solidFill>
                  <a:latin typeface="Roboto"/>
                  <a:ea typeface="Roboto"/>
                  <a:cs typeface="Roboto"/>
                  <a:sym typeface="Roboto"/>
                </a:rPr>
                <a:t>W</a:t>
              </a:r>
              <a:r>
                <a:rPr lang="en" sz="1600">
                  <a:solidFill>
                    <a:schemeClr val="lt1"/>
                  </a:solidFill>
                  <a:latin typeface="Roboto"/>
                  <a:ea typeface="Roboto"/>
                  <a:cs typeface="Roboto"/>
                  <a:sym typeface="Roboto"/>
                </a:rPr>
                <a:t>orried about losing jobs</a:t>
              </a:r>
              <a:endParaRPr sz="1600">
                <a:solidFill>
                  <a:schemeClr val="lt1"/>
                </a:solidFill>
                <a:latin typeface="Roboto"/>
                <a:ea typeface="Roboto"/>
                <a:cs typeface="Roboto"/>
                <a:sym typeface="Roboto"/>
              </a:endParaRPr>
            </a:p>
          </p:txBody>
        </p:sp>
        <p:sp>
          <p:nvSpPr>
            <p:cNvPr id="150" name="Google Shape;150;p22"/>
            <p:cNvSpPr/>
            <p:nvPr/>
          </p:nvSpPr>
          <p:spPr>
            <a:xfrm rot="-5400000">
              <a:off x="1751875" y="2153292"/>
              <a:ext cx="670500" cy="1311600"/>
            </a:xfrm>
            <a:prstGeom prst="roundRect">
              <a:avLst>
                <a:gd fmla="val 50000" name="adj"/>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2"/>
            <p:cNvSpPr/>
            <p:nvPr/>
          </p:nvSpPr>
          <p:spPr>
            <a:xfrm>
              <a:off x="1499575" y="2547844"/>
              <a:ext cx="522300" cy="512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2"/>
            <p:cNvSpPr/>
            <p:nvPr/>
          </p:nvSpPr>
          <p:spPr>
            <a:xfrm>
              <a:off x="1545089" y="2593347"/>
              <a:ext cx="431400" cy="395100"/>
            </a:xfrm>
            <a:prstGeom prst="pie">
              <a:avLst>
                <a:gd fmla="val 16226349" name="adj1"/>
                <a:gd fmla="val 10795968" name="adj2"/>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2"/>
            <p:cNvSpPr/>
            <p:nvPr/>
          </p:nvSpPr>
          <p:spPr>
            <a:xfrm>
              <a:off x="2025181" y="2616791"/>
              <a:ext cx="694500" cy="395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000"/>
                </a:spcBef>
                <a:spcAft>
                  <a:spcPts val="1200"/>
                </a:spcAft>
                <a:buNone/>
              </a:pPr>
              <a:r>
                <a:rPr b="1" lang="en" sz="1800">
                  <a:solidFill>
                    <a:schemeClr val="lt1"/>
                  </a:solidFill>
                  <a:latin typeface="Roboto"/>
                  <a:ea typeface="Roboto"/>
                  <a:cs typeface="Roboto"/>
                  <a:sym typeface="Roboto"/>
                </a:rPr>
                <a:t>23.2%</a:t>
              </a:r>
              <a:endParaRPr b="1" sz="1800">
                <a:solidFill>
                  <a:schemeClr val="lt1"/>
                </a:solidFill>
                <a:latin typeface="Roboto"/>
                <a:ea typeface="Roboto"/>
                <a:cs typeface="Roboto"/>
                <a:sym typeface="Roboto"/>
              </a:endParaRPr>
            </a:p>
          </p:txBody>
        </p:sp>
        <p:cxnSp>
          <p:nvCxnSpPr>
            <p:cNvPr id="154" name="Google Shape;154;p22"/>
            <p:cNvCxnSpPr/>
            <p:nvPr/>
          </p:nvCxnSpPr>
          <p:spPr>
            <a:xfrm>
              <a:off x="5151407" y="2586786"/>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55" name="Google Shape;155;p22"/>
          <p:cNvGrpSpPr/>
          <p:nvPr/>
        </p:nvGrpSpPr>
        <p:grpSpPr>
          <a:xfrm>
            <a:off x="348175" y="3803202"/>
            <a:ext cx="8444373" cy="1139108"/>
            <a:chOff x="1489457" y="2585784"/>
            <a:chExt cx="6441661" cy="863353"/>
          </a:xfrm>
        </p:grpSpPr>
        <p:sp>
          <p:nvSpPr>
            <p:cNvPr id="156" name="Google Shape;156;p22"/>
            <p:cNvSpPr/>
            <p:nvPr/>
          </p:nvSpPr>
          <p:spPr>
            <a:xfrm rot="-5400000">
              <a:off x="4494918" y="12938"/>
              <a:ext cx="835800" cy="6036600"/>
            </a:xfrm>
            <a:prstGeom prst="roundRect">
              <a:avLst>
                <a:gd fmla="val 50000" name="adj"/>
              </a:avLst>
            </a:prstGeom>
            <a:solidFill>
              <a:srgbClr val="B6124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txBox="1"/>
            <p:nvPr/>
          </p:nvSpPr>
          <p:spPr>
            <a:xfrm>
              <a:off x="5350139" y="2610713"/>
              <a:ext cx="2337900" cy="825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1200"/>
                </a:spcAft>
                <a:buNone/>
              </a:pPr>
              <a:r>
                <a:rPr lang="en">
                  <a:solidFill>
                    <a:schemeClr val="lt1"/>
                  </a:solidFill>
                  <a:latin typeface="Roboto"/>
                  <a:ea typeface="Roboto"/>
                  <a:cs typeface="Roboto"/>
                  <a:sym typeface="Roboto"/>
                </a:rPr>
                <a:t>These included smartphones, laptops &amp; internet devices for 15-17%</a:t>
              </a:r>
              <a:endParaRPr>
                <a:solidFill>
                  <a:schemeClr val="lt1"/>
                </a:solidFill>
                <a:latin typeface="Roboto"/>
                <a:ea typeface="Roboto"/>
                <a:cs typeface="Roboto"/>
                <a:sym typeface="Roboto"/>
              </a:endParaRPr>
            </a:p>
          </p:txBody>
        </p:sp>
        <p:sp>
          <p:nvSpPr>
            <p:cNvPr id="158" name="Google Shape;158;p22"/>
            <p:cNvSpPr txBox="1"/>
            <p:nvPr/>
          </p:nvSpPr>
          <p:spPr>
            <a:xfrm>
              <a:off x="2744689" y="2610713"/>
              <a:ext cx="2337900" cy="825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1200"/>
                </a:spcAft>
                <a:buNone/>
              </a:pPr>
              <a:r>
                <a:rPr lang="en" sz="1600">
                  <a:solidFill>
                    <a:schemeClr val="lt1"/>
                  </a:solidFill>
                  <a:latin typeface="Roboto"/>
                  <a:ea typeface="Roboto"/>
                  <a:cs typeface="Roboto"/>
                  <a:sym typeface="Roboto"/>
                </a:rPr>
                <a:t>Spent on devices &amp; materials for work &amp; not reimbursed</a:t>
              </a:r>
              <a:endParaRPr sz="1600">
                <a:solidFill>
                  <a:schemeClr val="lt1"/>
                </a:solidFill>
                <a:latin typeface="Roboto"/>
                <a:ea typeface="Roboto"/>
                <a:cs typeface="Roboto"/>
                <a:sym typeface="Roboto"/>
              </a:endParaRPr>
            </a:p>
          </p:txBody>
        </p:sp>
        <p:sp>
          <p:nvSpPr>
            <p:cNvPr id="159" name="Google Shape;159;p22"/>
            <p:cNvSpPr/>
            <p:nvPr/>
          </p:nvSpPr>
          <p:spPr>
            <a:xfrm rot="-5400000">
              <a:off x="1662707" y="2439180"/>
              <a:ext cx="836700" cy="11832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2"/>
            <p:cNvSpPr/>
            <p:nvPr/>
          </p:nvSpPr>
          <p:spPr>
            <a:xfrm>
              <a:off x="1499580" y="27764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p:nvPr/>
          </p:nvSpPr>
          <p:spPr>
            <a:xfrm>
              <a:off x="1545080" y="2821944"/>
              <a:ext cx="431400" cy="431400"/>
            </a:xfrm>
            <a:prstGeom prst="pie">
              <a:avLst>
                <a:gd fmla="val 16226349" name="adj1"/>
                <a:gd fmla="val 10795968"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p:nvPr/>
          </p:nvSpPr>
          <p:spPr>
            <a:xfrm>
              <a:off x="2025177" y="2921598"/>
              <a:ext cx="658200" cy="3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54.6%</a:t>
              </a:r>
              <a:endParaRPr b="1" sz="1800">
                <a:solidFill>
                  <a:srgbClr val="FFFFFF"/>
                </a:solidFill>
                <a:latin typeface="Roboto"/>
                <a:ea typeface="Roboto"/>
                <a:cs typeface="Roboto"/>
                <a:sym typeface="Roboto"/>
              </a:endParaRPr>
            </a:p>
          </p:txBody>
        </p:sp>
        <p:cxnSp>
          <p:nvCxnSpPr>
            <p:cNvPr id="163" name="Google Shape;163;p22"/>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64" name="Google Shape;164;p22"/>
          <p:cNvGrpSpPr/>
          <p:nvPr/>
        </p:nvGrpSpPr>
        <p:grpSpPr>
          <a:xfrm>
            <a:off x="311577" y="2571807"/>
            <a:ext cx="8567558" cy="1256865"/>
            <a:chOff x="1431331" y="2473803"/>
            <a:chExt cx="6566688" cy="657047"/>
          </a:xfrm>
        </p:grpSpPr>
        <p:sp>
          <p:nvSpPr>
            <p:cNvPr id="165" name="Google Shape;165;p22"/>
            <p:cNvSpPr/>
            <p:nvPr/>
          </p:nvSpPr>
          <p:spPr>
            <a:xfrm rot="-5400000">
              <a:off x="4669819" y="-234597"/>
              <a:ext cx="619800" cy="6036600"/>
            </a:xfrm>
            <a:prstGeom prst="roundRect">
              <a:avLst>
                <a:gd fmla="val 50000" name="adj"/>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2"/>
            <p:cNvSpPr txBox="1"/>
            <p:nvPr/>
          </p:nvSpPr>
          <p:spPr>
            <a:xfrm>
              <a:off x="5209900" y="2473850"/>
              <a:ext cx="2732700" cy="657000"/>
            </a:xfrm>
            <a:prstGeom prst="rect">
              <a:avLst/>
            </a:prstGeom>
            <a:noFill/>
            <a:ln>
              <a:noFill/>
            </a:ln>
          </p:spPr>
          <p:txBody>
            <a:bodyPr anchorCtr="0" anchor="ctr" bIns="91425" lIns="91425" spcFirstLastPara="1" rIns="91425" wrap="square" tIns="91425">
              <a:noAutofit/>
            </a:bodyPr>
            <a:lstStyle/>
            <a:p>
              <a:pPr indent="-196850" lvl="0" marL="171450" rtl="0" algn="l">
                <a:lnSpc>
                  <a:spcPct val="10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25.4% increased expenses due to covid related preventive measures</a:t>
              </a:r>
              <a:endParaRPr sz="1300">
                <a:solidFill>
                  <a:schemeClr val="lt1"/>
                </a:solidFill>
                <a:latin typeface="Roboto"/>
                <a:ea typeface="Roboto"/>
                <a:cs typeface="Roboto"/>
                <a:sym typeface="Roboto"/>
              </a:endParaRPr>
            </a:p>
            <a:p>
              <a:pPr indent="-196850" lvl="0" marL="171450" rtl="0" algn="l">
                <a:lnSpc>
                  <a:spcPct val="10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12.5% increased medical expenses </a:t>
              </a:r>
              <a:endParaRPr sz="1300">
                <a:solidFill>
                  <a:schemeClr val="lt1"/>
                </a:solidFill>
                <a:latin typeface="Roboto"/>
                <a:ea typeface="Roboto"/>
                <a:cs typeface="Roboto"/>
                <a:sym typeface="Roboto"/>
              </a:endParaRPr>
            </a:p>
            <a:p>
              <a:pPr indent="-196850" lvl="0" marL="171450" rtl="0" algn="l">
                <a:lnSpc>
                  <a:spcPct val="100000"/>
                </a:lnSpc>
                <a:spcBef>
                  <a:spcPts val="0"/>
                </a:spcBef>
                <a:spcAft>
                  <a:spcPts val="0"/>
                </a:spcAft>
                <a:buClr>
                  <a:schemeClr val="lt1"/>
                </a:buClr>
                <a:buSzPts val="1300"/>
                <a:buFont typeface="Roboto"/>
                <a:buChar char="●"/>
              </a:pPr>
              <a:r>
                <a:rPr lang="en" sz="1300">
                  <a:solidFill>
                    <a:schemeClr val="lt1"/>
                  </a:solidFill>
                  <a:latin typeface="Roboto"/>
                  <a:ea typeface="Roboto"/>
                  <a:cs typeface="Roboto"/>
                  <a:sym typeface="Roboto"/>
                </a:rPr>
                <a:t>9.5% reduction in salary/ job losses in family</a:t>
              </a:r>
              <a:endParaRPr sz="1300">
                <a:solidFill>
                  <a:schemeClr val="lt1"/>
                </a:solidFill>
                <a:latin typeface="Roboto"/>
                <a:ea typeface="Roboto"/>
                <a:cs typeface="Roboto"/>
                <a:sym typeface="Roboto"/>
              </a:endParaRPr>
            </a:p>
          </p:txBody>
        </p:sp>
        <p:sp>
          <p:nvSpPr>
            <p:cNvPr id="167" name="Google Shape;167;p22"/>
            <p:cNvSpPr txBox="1"/>
            <p:nvPr/>
          </p:nvSpPr>
          <p:spPr>
            <a:xfrm>
              <a:off x="2744672" y="2473845"/>
              <a:ext cx="2465100" cy="657000"/>
            </a:xfrm>
            <a:prstGeom prst="rect">
              <a:avLst/>
            </a:prstGeom>
            <a:noFill/>
            <a:ln>
              <a:noFill/>
            </a:ln>
          </p:spPr>
          <p:txBody>
            <a:bodyPr anchorCtr="0" anchor="ctr" bIns="91425" lIns="91425" spcFirstLastPara="1" rIns="91425" wrap="square" tIns="91425">
              <a:noAutofit/>
            </a:bodyPr>
            <a:lstStyle/>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R</a:t>
              </a:r>
              <a:r>
                <a:rPr lang="en" sz="1600">
                  <a:solidFill>
                    <a:schemeClr val="lt1"/>
                  </a:solidFill>
                  <a:latin typeface="Roboto"/>
                  <a:ea typeface="Roboto"/>
                  <a:cs typeface="Roboto"/>
                  <a:sym typeface="Roboto"/>
                </a:rPr>
                <a:t>eduction in compensation</a:t>
              </a:r>
              <a:endParaRPr sz="1600">
                <a:solidFill>
                  <a:schemeClr val="lt1"/>
                </a:solidFill>
                <a:latin typeface="Roboto"/>
                <a:ea typeface="Roboto"/>
                <a:cs typeface="Roboto"/>
                <a:sym typeface="Roboto"/>
              </a:endParaRPr>
            </a:p>
            <a:p>
              <a:pPr indent="-330200" lvl="0" marL="457200" rtl="0" algn="l">
                <a:lnSpc>
                  <a:spcPct val="100000"/>
                </a:lnSpc>
                <a:spcBef>
                  <a:spcPts val="0"/>
                </a:spcBef>
                <a:spcAft>
                  <a:spcPts val="0"/>
                </a:spcAft>
                <a:buClr>
                  <a:schemeClr val="lt1"/>
                </a:buClr>
                <a:buSzPts val="1600"/>
                <a:buFont typeface="Roboto"/>
                <a:buChar char="●"/>
              </a:pPr>
              <a:r>
                <a:rPr lang="en" sz="1600">
                  <a:solidFill>
                    <a:schemeClr val="lt1"/>
                  </a:solidFill>
                  <a:latin typeface="Roboto"/>
                  <a:ea typeface="Roboto"/>
                  <a:cs typeface="Roboto"/>
                  <a:sym typeface="Roboto"/>
                </a:rPr>
                <a:t>Caused  economic distress</a:t>
              </a:r>
              <a:endParaRPr sz="1600">
                <a:solidFill>
                  <a:schemeClr val="lt1"/>
                </a:solidFill>
                <a:latin typeface="Roboto"/>
                <a:ea typeface="Roboto"/>
                <a:cs typeface="Roboto"/>
                <a:sym typeface="Roboto"/>
              </a:endParaRPr>
            </a:p>
          </p:txBody>
        </p:sp>
        <p:sp>
          <p:nvSpPr>
            <p:cNvPr id="168" name="Google Shape;168;p22"/>
            <p:cNvSpPr/>
            <p:nvPr/>
          </p:nvSpPr>
          <p:spPr>
            <a:xfrm rot="-5400000">
              <a:off x="1798231" y="2117297"/>
              <a:ext cx="616200" cy="1350000"/>
            </a:xfrm>
            <a:prstGeom prst="roundRect">
              <a:avLst>
                <a:gd fmla="val 50000" name="adj"/>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2"/>
            <p:cNvSpPr/>
            <p:nvPr/>
          </p:nvSpPr>
          <p:spPr>
            <a:xfrm>
              <a:off x="1499565" y="2597356"/>
              <a:ext cx="522300" cy="3951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2"/>
            <p:cNvSpPr/>
            <p:nvPr/>
          </p:nvSpPr>
          <p:spPr>
            <a:xfrm>
              <a:off x="1545016" y="2622972"/>
              <a:ext cx="431400" cy="350100"/>
            </a:xfrm>
            <a:prstGeom prst="pie">
              <a:avLst>
                <a:gd fmla="val 16226349" name="adj1"/>
                <a:gd fmla="val 10795968" name="adj2"/>
              </a:avLst>
            </a:prstGeom>
            <a:solidFill>
              <a:srgbClr val="249C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2"/>
            <p:cNvSpPr/>
            <p:nvPr/>
          </p:nvSpPr>
          <p:spPr>
            <a:xfrm>
              <a:off x="2025185" y="2616798"/>
              <a:ext cx="719400" cy="395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21.8%</a:t>
              </a:r>
              <a:endParaRPr b="1" sz="1800">
                <a:solidFill>
                  <a:srgbClr val="FFFFFF"/>
                </a:solidFill>
                <a:latin typeface="Roboto"/>
                <a:ea typeface="Roboto"/>
                <a:cs typeface="Roboto"/>
                <a:sym typeface="Roboto"/>
              </a:endParaRPr>
            </a:p>
          </p:txBody>
        </p:sp>
        <p:cxnSp>
          <p:nvCxnSpPr>
            <p:cNvPr id="172" name="Google Shape;172;p22"/>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grpSp>
        <p:nvGrpSpPr>
          <p:cNvPr id="177" name="Google Shape;177;p23"/>
          <p:cNvGrpSpPr/>
          <p:nvPr/>
        </p:nvGrpSpPr>
        <p:grpSpPr>
          <a:xfrm>
            <a:off x="6898800" y="1630549"/>
            <a:ext cx="2227889" cy="3480430"/>
            <a:chOff x="1118313" y="283725"/>
            <a:chExt cx="2090737" cy="4076400"/>
          </a:xfrm>
        </p:grpSpPr>
        <p:sp>
          <p:nvSpPr>
            <p:cNvPr id="178" name="Google Shape;178;p23"/>
            <p:cNvSpPr/>
            <p:nvPr/>
          </p:nvSpPr>
          <p:spPr>
            <a:xfrm>
              <a:off x="1178650" y="283725"/>
              <a:ext cx="2030400" cy="4076400"/>
            </a:xfrm>
            <a:prstGeom prst="rect">
              <a:avLst/>
            </a:prstGeom>
            <a:solidFill>
              <a:srgbClr val="1B78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3"/>
            <p:cNvSpPr/>
            <p:nvPr/>
          </p:nvSpPr>
          <p:spPr>
            <a:xfrm>
              <a:off x="1178655" y="341761"/>
              <a:ext cx="1987800" cy="20955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p:nvPr/>
          </p:nvSpPr>
          <p:spPr>
            <a:xfrm>
              <a:off x="1233929" y="1127982"/>
              <a:ext cx="1914900" cy="1265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B786E"/>
                  </a:solidFill>
                  <a:latin typeface="Roboto Medium"/>
                  <a:ea typeface="Roboto Medium"/>
                  <a:cs typeface="Roboto Medium"/>
                  <a:sym typeface="Roboto Medium"/>
                </a:rPr>
                <a:t>P</a:t>
              </a:r>
              <a:r>
                <a:rPr lang="en" sz="1600">
                  <a:solidFill>
                    <a:srgbClr val="1B786E"/>
                  </a:solidFill>
                  <a:latin typeface="Roboto Medium"/>
                  <a:ea typeface="Roboto Medium"/>
                  <a:cs typeface="Roboto Medium"/>
                  <a:sym typeface="Roboto Medium"/>
                </a:rPr>
                <a:t>ersonal health &amp; safety emerged as top concern</a:t>
              </a:r>
              <a:endParaRPr sz="1600">
                <a:solidFill>
                  <a:srgbClr val="1B786E"/>
                </a:solidFill>
                <a:latin typeface="Roboto Medium"/>
                <a:ea typeface="Roboto Medium"/>
                <a:cs typeface="Roboto Medium"/>
                <a:sym typeface="Roboto Medium"/>
              </a:endParaRPr>
            </a:p>
          </p:txBody>
        </p:sp>
        <p:sp>
          <p:nvSpPr>
            <p:cNvPr id="181" name="Google Shape;181;p23"/>
            <p:cNvSpPr/>
            <p:nvPr/>
          </p:nvSpPr>
          <p:spPr>
            <a:xfrm>
              <a:off x="1233850" y="292104"/>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1B786E"/>
                  </a:solidFill>
                  <a:latin typeface="Roboto"/>
                  <a:ea typeface="Roboto"/>
                  <a:cs typeface="Roboto"/>
                  <a:sym typeface="Roboto"/>
                </a:rPr>
                <a:t>28.1</a:t>
              </a:r>
              <a:r>
                <a:rPr lang="en" sz="4000">
                  <a:solidFill>
                    <a:srgbClr val="1B786E"/>
                  </a:solidFill>
                  <a:latin typeface="Roboto Thin"/>
                  <a:ea typeface="Roboto Thin"/>
                  <a:cs typeface="Roboto Thin"/>
                  <a:sym typeface="Roboto Thin"/>
                </a:rPr>
                <a:t>%</a:t>
              </a:r>
              <a:endParaRPr sz="4000">
                <a:solidFill>
                  <a:srgbClr val="1B786E"/>
                </a:solidFill>
                <a:latin typeface="Roboto Thin"/>
                <a:ea typeface="Roboto Thin"/>
                <a:cs typeface="Roboto Thin"/>
                <a:sym typeface="Roboto Thin"/>
              </a:endParaRPr>
            </a:p>
          </p:txBody>
        </p:sp>
        <p:sp>
          <p:nvSpPr>
            <p:cNvPr id="182" name="Google Shape;182;p23"/>
            <p:cNvSpPr/>
            <p:nvPr/>
          </p:nvSpPr>
          <p:spPr>
            <a:xfrm rot="5400000">
              <a:off x="1938871" y="2428399"/>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p:cNvSpPr/>
            <p:nvPr/>
          </p:nvSpPr>
          <p:spPr>
            <a:xfrm>
              <a:off x="1118313" y="2739771"/>
              <a:ext cx="2030400" cy="1518000"/>
            </a:xfrm>
            <a:prstGeom prst="rect">
              <a:avLst/>
            </a:prstGeom>
            <a:noFill/>
            <a:ln>
              <a:noFill/>
            </a:ln>
          </p:spPr>
          <p:txBody>
            <a:bodyPr anchorCtr="0" anchor="t" bIns="91425" lIns="91425" spcFirstLastPara="1" rIns="91425" wrap="square" tIns="91425">
              <a:noAutofit/>
            </a:bodyPr>
            <a:lstStyle/>
            <a:p>
              <a:pPr indent="-146050" lvl="0" marL="171450" rtl="0" algn="l">
                <a:lnSpc>
                  <a:spcPct val="115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S</a:t>
              </a:r>
              <a:r>
                <a:rPr lang="en">
                  <a:solidFill>
                    <a:schemeClr val="lt1"/>
                  </a:solidFill>
                  <a:latin typeface="Roboto"/>
                  <a:ea typeface="Roboto"/>
                  <a:cs typeface="Roboto"/>
                  <a:sym typeface="Roboto"/>
                </a:rPr>
                <a:t>tudent learning 27.5%</a:t>
              </a:r>
              <a:endParaRPr>
                <a:solidFill>
                  <a:schemeClr val="lt1"/>
                </a:solidFill>
                <a:latin typeface="Roboto"/>
                <a:ea typeface="Roboto"/>
                <a:cs typeface="Roboto"/>
                <a:sym typeface="Roboto"/>
              </a:endParaRPr>
            </a:p>
            <a:p>
              <a:pPr indent="-146050" lvl="0" marL="171450" rtl="0" algn="l">
                <a:lnSpc>
                  <a:spcPct val="115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Emotional wellbeing 14.5%</a:t>
              </a:r>
              <a:endParaRPr>
                <a:solidFill>
                  <a:schemeClr val="lt1"/>
                </a:solidFill>
                <a:latin typeface="Roboto"/>
                <a:ea typeface="Roboto"/>
                <a:cs typeface="Roboto"/>
                <a:sym typeface="Roboto"/>
              </a:endParaRPr>
            </a:p>
          </p:txBody>
        </p:sp>
      </p:grpSp>
      <p:sp>
        <p:nvSpPr>
          <p:cNvPr id="184" name="Google Shape;184;p23"/>
          <p:cNvSpPr txBox="1"/>
          <p:nvPr>
            <p:ph type="title"/>
          </p:nvPr>
        </p:nvSpPr>
        <p:spPr>
          <a:xfrm>
            <a:off x="25125" y="23225"/>
            <a:ext cx="4546800" cy="1095900"/>
          </a:xfrm>
          <a:prstGeom prst="rect">
            <a:avLst/>
          </a:prstGeom>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990"/>
              <a:buNone/>
            </a:pPr>
            <a:r>
              <a:rPr lang="en" sz="2800"/>
              <a:t>E</a:t>
            </a:r>
            <a:r>
              <a:rPr lang="en" sz="2800"/>
              <a:t>xperiences &amp; concerns about </a:t>
            </a:r>
            <a:endParaRPr sz="2800"/>
          </a:p>
          <a:p>
            <a:pPr indent="0" lvl="0" marL="0" rtl="0" algn="ctr">
              <a:lnSpc>
                <a:spcPct val="100000"/>
              </a:lnSpc>
              <a:spcBef>
                <a:spcPts val="0"/>
              </a:spcBef>
              <a:spcAft>
                <a:spcPts val="0"/>
              </a:spcAft>
              <a:buSzPts val="990"/>
              <a:buNone/>
            </a:pPr>
            <a:r>
              <a:rPr lang="en" sz="2800"/>
              <a:t>quality of teaching </a:t>
            </a:r>
            <a:r>
              <a:rPr lang="en" sz="2800"/>
              <a:t>&amp; wellbeing</a:t>
            </a:r>
            <a:endParaRPr sz="2800"/>
          </a:p>
        </p:txBody>
      </p:sp>
      <p:grpSp>
        <p:nvGrpSpPr>
          <p:cNvPr id="185" name="Google Shape;185;p23"/>
          <p:cNvGrpSpPr/>
          <p:nvPr/>
        </p:nvGrpSpPr>
        <p:grpSpPr>
          <a:xfrm rot="-5400000">
            <a:off x="6130394" y="-1360608"/>
            <a:ext cx="1442882" cy="4397348"/>
            <a:chOff x="1305135" y="341727"/>
            <a:chExt cx="2487728" cy="5091880"/>
          </a:xfrm>
        </p:grpSpPr>
        <p:sp>
          <p:nvSpPr>
            <p:cNvPr id="186" name="Google Shape;186;p23"/>
            <p:cNvSpPr/>
            <p:nvPr/>
          </p:nvSpPr>
          <p:spPr>
            <a:xfrm>
              <a:off x="1305135" y="341727"/>
              <a:ext cx="2193000" cy="2495400"/>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C1145"/>
                </a:solidFill>
              </a:endParaRPr>
            </a:p>
          </p:txBody>
        </p:sp>
        <p:sp>
          <p:nvSpPr>
            <p:cNvPr id="187" name="Google Shape;187;p23"/>
            <p:cNvSpPr/>
            <p:nvPr/>
          </p:nvSpPr>
          <p:spPr>
            <a:xfrm rot="5400000">
              <a:off x="1054905" y="752207"/>
              <a:ext cx="2004300" cy="15036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AC1145"/>
                  </a:solidFill>
                  <a:latin typeface="Roboto Medium"/>
                  <a:ea typeface="Roboto Medium"/>
                  <a:cs typeface="Roboto Medium"/>
                  <a:sym typeface="Roboto Medium"/>
                </a:rPr>
                <a:t>Not able to work efficiently</a:t>
              </a:r>
              <a:endParaRPr sz="1600">
                <a:solidFill>
                  <a:srgbClr val="AC1145"/>
                </a:solidFill>
                <a:latin typeface="Roboto Medium"/>
                <a:ea typeface="Roboto Medium"/>
                <a:cs typeface="Roboto Medium"/>
                <a:sym typeface="Roboto Medium"/>
              </a:endParaRPr>
            </a:p>
          </p:txBody>
        </p:sp>
        <p:sp>
          <p:nvSpPr>
            <p:cNvPr id="188" name="Google Shape;188;p23"/>
            <p:cNvSpPr/>
            <p:nvPr/>
          </p:nvSpPr>
          <p:spPr>
            <a:xfrm rot="5400000">
              <a:off x="1099934" y="2872057"/>
              <a:ext cx="2930100" cy="2193000"/>
            </a:xfrm>
            <a:prstGeom prst="rect">
              <a:avLst/>
            </a:prstGeom>
            <a:noFill/>
            <a:ln cap="flat" cmpd="sng" w="9525">
              <a:solidFill>
                <a:srgbClr val="AC1145"/>
              </a:solidFill>
              <a:prstDash val="solid"/>
              <a:round/>
              <a:headEnd len="sm" w="sm" type="none"/>
              <a:tailEnd len="sm" w="sm" type="none"/>
            </a:ln>
          </p:spPr>
          <p:txBody>
            <a:bodyPr anchorCtr="0" anchor="t" bIns="91425" lIns="91425" spcFirstLastPara="1" rIns="91425" wrap="square" tIns="91425">
              <a:noAutofit/>
            </a:bodyPr>
            <a:lstStyle/>
            <a:p>
              <a:pPr indent="-203200" lvl="0" marL="285750" rtl="0" algn="l">
                <a:lnSpc>
                  <a:spcPct val="100000"/>
                </a:lnSpc>
                <a:spcBef>
                  <a:spcPts val="0"/>
                </a:spcBef>
                <a:spcAft>
                  <a:spcPts val="0"/>
                </a:spcAft>
                <a:buClr>
                  <a:srgbClr val="AC1145"/>
                </a:buClr>
                <a:buSzPts val="1400"/>
                <a:buFont typeface="Roboto"/>
                <a:buChar char="●"/>
              </a:pPr>
              <a:r>
                <a:rPr lang="en">
                  <a:solidFill>
                    <a:srgbClr val="AC1145"/>
                  </a:solidFill>
                  <a:latin typeface="Roboto"/>
                  <a:ea typeface="Roboto"/>
                  <a:cs typeface="Roboto"/>
                  <a:sym typeface="Roboto"/>
                </a:rPr>
                <a:t>32.1% decline in quality of work</a:t>
              </a:r>
              <a:endParaRPr>
                <a:solidFill>
                  <a:srgbClr val="AC1145"/>
                </a:solidFill>
                <a:latin typeface="Roboto"/>
                <a:ea typeface="Roboto"/>
                <a:cs typeface="Roboto"/>
                <a:sym typeface="Roboto"/>
              </a:endParaRPr>
            </a:p>
            <a:p>
              <a:pPr indent="-203200" lvl="0" marL="285750" rtl="0" algn="l">
                <a:lnSpc>
                  <a:spcPct val="100000"/>
                </a:lnSpc>
                <a:spcBef>
                  <a:spcPts val="0"/>
                </a:spcBef>
                <a:spcAft>
                  <a:spcPts val="0"/>
                </a:spcAft>
                <a:buClr>
                  <a:srgbClr val="AC1145"/>
                </a:buClr>
                <a:buSzPts val="1400"/>
                <a:buFont typeface="Roboto"/>
                <a:buChar char="●"/>
              </a:pPr>
              <a:r>
                <a:rPr lang="en">
                  <a:solidFill>
                    <a:srgbClr val="AC1145"/>
                  </a:solidFill>
                  <a:latin typeface="Roboto"/>
                  <a:ea typeface="Roboto"/>
                  <a:cs typeface="Roboto"/>
                  <a:sym typeface="Roboto"/>
                </a:rPr>
                <a:t>Accompanied by concerns about job security</a:t>
              </a:r>
              <a:endParaRPr>
                <a:solidFill>
                  <a:srgbClr val="AC1145"/>
                </a:solidFill>
                <a:latin typeface="Roboto"/>
                <a:ea typeface="Roboto"/>
                <a:cs typeface="Roboto"/>
                <a:sym typeface="Roboto"/>
              </a:endParaRPr>
            </a:p>
          </p:txBody>
        </p:sp>
        <p:sp>
          <p:nvSpPr>
            <p:cNvPr id="189" name="Google Shape;189;p23"/>
            <p:cNvSpPr/>
            <p:nvPr/>
          </p:nvSpPr>
          <p:spPr>
            <a:xfrm rot="5400000">
              <a:off x="2298713" y="912077"/>
              <a:ext cx="2004300" cy="984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AC1145"/>
                  </a:solidFill>
                  <a:latin typeface="Roboto"/>
                  <a:ea typeface="Roboto"/>
                  <a:cs typeface="Roboto"/>
                  <a:sym typeface="Roboto"/>
                </a:rPr>
                <a:t>42.7</a:t>
              </a:r>
              <a:r>
                <a:rPr lang="en" sz="4000">
                  <a:solidFill>
                    <a:srgbClr val="AC1145"/>
                  </a:solidFill>
                  <a:latin typeface="Roboto Thin"/>
                  <a:ea typeface="Roboto Thin"/>
                  <a:cs typeface="Roboto Thin"/>
                  <a:sym typeface="Roboto Thin"/>
                </a:rPr>
                <a:t>%</a:t>
              </a:r>
              <a:endParaRPr sz="4000">
                <a:solidFill>
                  <a:srgbClr val="AC1145"/>
                </a:solidFill>
                <a:latin typeface="Roboto Thin"/>
                <a:ea typeface="Roboto Thin"/>
                <a:cs typeface="Roboto Thin"/>
                <a:sym typeface="Roboto Thin"/>
              </a:endParaRPr>
            </a:p>
          </p:txBody>
        </p:sp>
      </p:grpSp>
      <p:grpSp>
        <p:nvGrpSpPr>
          <p:cNvPr id="190" name="Google Shape;190;p23"/>
          <p:cNvGrpSpPr/>
          <p:nvPr/>
        </p:nvGrpSpPr>
        <p:grpSpPr>
          <a:xfrm>
            <a:off x="508771" y="1218177"/>
            <a:ext cx="3612464" cy="3726142"/>
            <a:chOff x="2961500" y="797575"/>
            <a:chExt cx="3221100" cy="3384325"/>
          </a:xfrm>
        </p:grpSpPr>
        <p:sp>
          <p:nvSpPr>
            <p:cNvPr id="191" name="Google Shape;191;p23"/>
            <p:cNvSpPr/>
            <p:nvPr/>
          </p:nvSpPr>
          <p:spPr>
            <a:xfrm>
              <a:off x="2961500" y="961400"/>
              <a:ext cx="3221100" cy="3220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txBox="1"/>
            <p:nvPr/>
          </p:nvSpPr>
          <p:spPr>
            <a:xfrm>
              <a:off x="3169325" y="797575"/>
              <a:ext cx="2841600" cy="146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AC1145"/>
                  </a:solidFill>
                  <a:latin typeface="Roboto"/>
                  <a:ea typeface="Roboto"/>
                  <a:cs typeface="Roboto"/>
                  <a:sym typeface="Roboto"/>
                </a:rPr>
                <a:t>M</a:t>
              </a:r>
              <a:r>
                <a:rPr lang="en" sz="2400">
                  <a:solidFill>
                    <a:srgbClr val="AC1145"/>
                  </a:solidFill>
                  <a:latin typeface="Roboto"/>
                  <a:ea typeface="Roboto"/>
                  <a:cs typeface="Roboto"/>
                  <a:sym typeface="Roboto"/>
                </a:rPr>
                <a:t>ode of teaching-learning </a:t>
              </a:r>
              <a:endParaRPr sz="2400">
                <a:solidFill>
                  <a:srgbClr val="AC1145"/>
                </a:solidFill>
                <a:latin typeface="Roboto"/>
                <a:ea typeface="Roboto"/>
                <a:cs typeface="Roboto"/>
                <a:sym typeface="Roboto"/>
              </a:endParaRPr>
            </a:p>
            <a:p>
              <a:pPr indent="0" lvl="0" marL="0" rtl="0" algn="ctr">
                <a:spcBef>
                  <a:spcPts val="0"/>
                </a:spcBef>
                <a:spcAft>
                  <a:spcPts val="0"/>
                </a:spcAft>
                <a:buNone/>
              </a:pPr>
              <a:r>
                <a:rPr lang="en" sz="2400">
                  <a:solidFill>
                    <a:srgbClr val="AC1145"/>
                  </a:solidFill>
                  <a:latin typeface="Roboto"/>
                  <a:ea typeface="Roboto"/>
                  <a:cs typeface="Roboto"/>
                  <a:sym typeface="Roboto"/>
                </a:rPr>
                <a:t>was online</a:t>
              </a:r>
              <a:endParaRPr sz="2400">
                <a:solidFill>
                  <a:srgbClr val="AC1145"/>
                </a:solidFill>
                <a:latin typeface="Roboto"/>
                <a:ea typeface="Roboto"/>
                <a:cs typeface="Roboto"/>
                <a:sym typeface="Roboto"/>
              </a:endParaRPr>
            </a:p>
          </p:txBody>
        </p:sp>
      </p:grpSp>
      <p:grpSp>
        <p:nvGrpSpPr>
          <p:cNvPr id="193" name="Google Shape;193;p23"/>
          <p:cNvGrpSpPr/>
          <p:nvPr/>
        </p:nvGrpSpPr>
        <p:grpSpPr>
          <a:xfrm>
            <a:off x="1109550" y="2571749"/>
            <a:ext cx="2410889" cy="2372246"/>
            <a:chOff x="3474041" y="1986189"/>
            <a:chExt cx="2195709" cy="2195710"/>
          </a:xfrm>
        </p:grpSpPr>
        <p:sp>
          <p:nvSpPr>
            <p:cNvPr id="194" name="Google Shape;194;p23"/>
            <p:cNvSpPr/>
            <p:nvPr/>
          </p:nvSpPr>
          <p:spPr>
            <a:xfrm>
              <a:off x="3474050" y="1986200"/>
              <a:ext cx="2195700" cy="2195700"/>
            </a:xfrm>
            <a:prstGeom prst="ellipse">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txBox="1"/>
            <p:nvPr/>
          </p:nvSpPr>
          <p:spPr>
            <a:xfrm>
              <a:off x="3474041" y="1986189"/>
              <a:ext cx="2195700" cy="219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Roboto"/>
                  <a:ea typeface="Roboto"/>
                  <a:cs typeface="Roboto"/>
                  <a:sym typeface="Roboto"/>
                </a:rPr>
                <a:t>But r</a:t>
              </a:r>
              <a:r>
                <a:rPr lang="en" sz="2100">
                  <a:solidFill>
                    <a:srgbClr val="FFFFFF"/>
                  </a:solidFill>
                  <a:latin typeface="Roboto"/>
                  <a:ea typeface="Roboto"/>
                  <a:cs typeface="Roboto"/>
                  <a:sym typeface="Roboto"/>
                </a:rPr>
                <a:t>esources </a:t>
              </a:r>
              <a:endParaRPr sz="2100">
                <a:solidFill>
                  <a:srgbClr val="FFFFFF"/>
                </a:solidFill>
                <a:latin typeface="Roboto"/>
                <a:ea typeface="Roboto"/>
                <a:cs typeface="Roboto"/>
                <a:sym typeface="Roboto"/>
              </a:endParaRPr>
            </a:p>
            <a:p>
              <a:pPr indent="0" lvl="0" marL="0" rtl="0" algn="ctr">
                <a:spcBef>
                  <a:spcPts val="0"/>
                </a:spcBef>
                <a:spcAft>
                  <a:spcPts val="0"/>
                </a:spcAft>
                <a:buNone/>
              </a:pPr>
              <a:r>
                <a:rPr lang="en" sz="2100">
                  <a:solidFill>
                    <a:srgbClr val="FFFFFF"/>
                  </a:solidFill>
                  <a:latin typeface="Roboto"/>
                  <a:ea typeface="Roboto"/>
                  <a:cs typeface="Roboto"/>
                  <a:sym typeface="Roboto"/>
                </a:rPr>
                <a:t>used were conventional - textbooks</a:t>
              </a:r>
              <a:endParaRPr sz="2100">
                <a:solidFill>
                  <a:srgbClr val="FFFFFF"/>
                </a:solidFill>
                <a:latin typeface="Roboto"/>
                <a:ea typeface="Roboto"/>
                <a:cs typeface="Roboto"/>
                <a:sym typeface="Roboto"/>
              </a:endParaRPr>
            </a:p>
          </p:txBody>
        </p:sp>
      </p:grpSp>
      <p:sp>
        <p:nvSpPr>
          <p:cNvPr id="196" name="Google Shape;196;p23"/>
          <p:cNvSpPr/>
          <p:nvPr/>
        </p:nvSpPr>
        <p:spPr>
          <a:xfrm rot="5400000">
            <a:off x="5738624" y="3594214"/>
            <a:ext cx="300600" cy="306000"/>
          </a:xfrm>
          <a:prstGeom prst="rightArrow">
            <a:avLst>
              <a:gd fmla="val 34239" name="adj1"/>
              <a:gd fmla="val 57035" name="adj2"/>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 name="Google Shape;197;p23"/>
          <p:cNvGrpSpPr/>
          <p:nvPr/>
        </p:nvGrpSpPr>
        <p:grpSpPr>
          <a:xfrm>
            <a:off x="4619250" y="1630549"/>
            <a:ext cx="2301083" cy="3480627"/>
            <a:chOff x="1118306" y="283708"/>
            <a:chExt cx="2090753" cy="4504500"/>
          </a:xfrm>
        </p:grpSpPr>
        <p:sp>
          <p:nvSpPr>
            <p:cNvPr id="198" name="Google Shape;198;p23"/>
            <p:cNvSpPr/>
            <p:nvPr/>
          </p:nvSpPr>
          <p:spPr>
            <a:xfrm>
              <a:off x="1178660" y="283708"/>
              <a:ext cx="2030400" cy="4504500"/>
            </a:xfrm>
            <a:prstGeom prst="rect">
              <a:avLst/>
            </a:prstGeom>
            <a:solidFill>
              <a:srgbClr val="1B786E"/>
            </a:solidFill>
            <a:ln cap="flat" cmpd="sng" w="9525">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3"/>
            <p:cNvSpPr/>
            <p:nvPr/>
          </p:nvSpPr>
          <p:spPr>
            <a:xfrm>
              <a:off x="1178660" y="341753"/>
              <a:ext cx="1987800" cy="2388300"/>
            </a:xfrm>
            <a:prstGeom prst="rect">
              <a:avLst/>
            </a:prstGeom>
            <a:solidFill>
              <a:srgbClr val="FFFFFF"/>
            </a:solidFill>
            <a:ln cap="flat" cmpd="sng" w="19050">
              <a:solidFill>
                <a:srgbClr val="1D7E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3"/>
            <p:cNvSpPr/>
            <p:nvPr/>
          </p:nvSpPr>
          <p:spPr>
            <a:xfrm>
              <a:off x="1233928" y="1225080"/>
              <a:ext cx="1815000" cy="1433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B786E"/>
                  </a:solidFill>
                  <a:latin typeface="Roboto Medium"/>
                  <a:ea typeface="Roboto Medium"/>
                  <a:cs typeface="Roboto Medium"/>
                  <a:sym typeface="Roboto Medium"/>
                </a:rPr>
                <a:t>Lack of interactions with co-workers or students - topmost concern</a:t>
              </a:r>
              <a:endParaRPr sz="1600">
                <a:solidFill>
                  <a:srgbClr val="1B786E"/>
                </a:solidFill>
                <a:latin typeface="Roboto Medium"/>
                <a:ea typeface="Roboto Medium"/>
                <a:cs typeface="Roboto Medium"/>
                <a:sym typeface="Roboto Medium"/>
              </a:endParaRPr>
            </a:p>
          </p:txBody>
        </p:sp>
        <p:sp>
          <p:nvSpPr>
            <p:cNvPr id="201" name="Google Shape;201;p23"/>
            <p:cNvSpPr/>
            <p:nvPr/>
          </p:nvSpPr>
          <p:spPr>
            <a:xfrm>
              <a:off x="1233850" y="371985"/>
              <a:ext cx="1815000" cy="675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1B786E"/>
                  </a:solidFill>
                  <a:latin typeface="Roboto"/>
                  <a:ea typeface="Roboto"/>
                  <a:cs typeface="Roboto"/>
                  <a:sym typeface="Roboto"/>
                </a:rPr>
                <a:t>23.8</a:t>
              </a:r>
              <a:r>
                <a:rPr lang="en" sz="4000">
                  <a:solidFill>
                    <a:srgbClr val="1B786E"/>
                  </a:solidFill>
                  <a:latin typeface="Roboto Thin"/>
                  <a:ea typeface="Roboto Thin"/>
                  <a:cs typeface="Roboto Thin"/>
                  <a:sym typeface="Roboto Thin"/>
                </a:rPr>
                <a:t>%</a:t>
              </a:r>
              <a:endParaRPr sz="4000">
                <a:solidFill>
                  <a:srgbClr val="1B786E"/>
                </a:solidFill>
                <a:latin typeface="Roboto Thin"/>
                <a:ea typeface="Roboto Thin"/>
                <a:cs typeface="Roboto Thin"/>
                <a:sym typeface="Roboto Thin"/>
              </a:endParaRPr>
            </a:p>
          </p:txBody>
        </p:sp>
        <p:sp>
          <p:nvSpPr>
            <p:cNvPr id="202" name="Google Shape;202;p23"/>
            <p:cNvSpPr/>
            <p:nvPr/>
          </p:nvSpPr>
          <p:spPr>
            <a:xfrm rot="5400000">
              <a:off x="1938871" y="2686776"/>
              <a:ext cx="389100" cy="278100"/>
            </a:xfrm>
            <a:prstGeom prst="rightArrow">
              <a:avLst>
                <a:gd fmla="val 34239" name="adj1"/>
                <a:gd fmla="val 57035" name="adj2"/>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3"/>
            <p:cNvSpPr/>
            <p:nvPr/>
          </p:nvSpPr>
          <p:spPr>
            <a:xfrm>
              <a:off x="1118306" y="3020380"/>
              <a:ext cx="2030400" cy="1767600"/>
            </a:xfrm>
            <a:prstGeom prst="rect">
              <a:avLst/>
            </a:prstGeom>
            <a:noFill/>
            <a:ln>
              <a:noFill/>
            </a:ln>
          </p:spPr>
          <p:txBody>
            <a:bodyPr anchorCtr="0" anchor="t" bIns="91425" lIns="91425" spcFirstLastPara="1" rIns="91425" wrap="square" tIns="91425">
              <a:noAutofit/>
            </a:bodyPr>
            <a:lstStyle/>
            <a:p>
              <a:pPr indent="-203200" lvl="0" marL="228600" marR="0" rtl="0" algn="l">
                <a:lnSpc>
                  <a:spcPct val="115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Increased workload for 16%</a:t>
              </a:r>
              <a:endParaRPr>
                <a:solidFill>
                  <a:schemeClr val="lt1"/>
                </a:solidFill>
                <a:latin typeface="Roboto"/>
                <a:ea typeface="Roboto"/>
                <a:cs typeface="Roboto"/>
                <a:sym typeface="Roboto"/>
              </a:endParaRPr>
            </a:p>
            <a:p>
              <a:pPr indent="-203200" lvl="0" marL="228600" marR="0" rtl="0" algn="l">
                <a:lnSpc>
                  <a:spcPct val="115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Change in nature of work for 15%. </a:t>
              </a:r>
              <a:endParaRPr>
                <a:solidFill>
                  <a:schemeClr val="lt1"/>
                </a:solidFill>
                <a:latin typeface="Roboto"/>
                <a:ea typeface="Roboto"/>
                <a:cs typeface="Roboto"/>
                <a:sym typeface="Robot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4"/>
          <p:cNvSpPr/>
          <p:nvPr/>
        </p:nvSpPr>
        <p:spPr>
          <a:xfrm>
            <a:off x="4744800" y="0"/>
            <a:ext cx="4148400" cy="2171100"/>
          </a:xfrm>
          <a:prstGeom prst="wedgeEllipseCallout">
            <a:avLst>
              <a:gd fmla="val -59404" name="adj1"/>
              <a:gd fmla="val 45386"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114300" rtl="0" algn="l">
              <a:lnSpc>
                <a:spcPct val="115000"/>
              </a:lnSpc>
              <a:spcBef>
                <a:spcPts val="0"/>
              </a:spcBef>
              <a:spcAft>
                <a:spcPts val="0"/>
              </a:spcAft>
              <a:buNone/>
            </a:pPr>
            <a:r>
              <a:rPr i="1" lang="en">
                <a:latin typeface="Times New Roman"/>
                <a:ea typeface="Times New Roman"/>
                <a:cs typeface="Times New Roman"/>
                <a:sym typeface="Times New Roman"/>
              </a:rPr>
              <a:t>there's no delineation between the office </a:t>
            </a:r>
            <a:r>
              <a:rPr b="1" i="1" lang="en">
                <a:latin typeface="Times New Roman"/>
                <a:ea typeface="Times New Roman"/>
                <a:cs typeface="Times New Roman"/>
                <a:sym typeface="Times New Roman"/>
              </a:rPr>
              <a:t>work and personal time</a:t>
            </a:r>
            <a:r>
              <a:rPr i="1" lang="en">
                <a:latin typeface="Times New Roman"/>
                <a:ea typeface="Times New Roman"/>
                <a:cs typeface="Times New Roman"/>
                <a:sym typeface="Times New Roman"/>
              </a:rPr>
              <a:t>… there's a fear, they may get orders as early as 6am. As late as midnight... things are getting instant …</a:t>
            </a:r>
            <a:endParaRPr i="1">
              <a:latin typeface="Times New Roman"/>
              <a:ea typeface="Times New Roman"/>
              <a:cs typeface="Times New Roman"/>
              <a:sym typeface="Times New Roman"/>
            </a:endParaRPr>
          </a:p>
          <a:p>
            <a:pPr indent="-330200" lvl="0" marL="457200" rtl="0" algn="l">
              <a:lnSpc>
                <a:spcPct val="115000"/>
              </a:lnSpc>
              <a:spcBef>
                <a:spcPts val="0"/>
              </a:spcBef>
              <a:spcAft>
                <a:spcPts val="0"/>
              </a:spcAft>
              <a:buSzPts val="1600"/>
              <a:buFont typeface="Times New Roman"/>
              <a:buChar char="-"/>
            </a:pPr>
            <a:r>
              <a:rPr i="1" lang="en" sz="1600">
                <a:latin typeface="Times New Roman"/>
                <a:ea typeface="Times New Roman"/>
                <a:cs typeface="Times New Roman"/>
                <a:sym typeface="Times New Roman"/>
              </a:rPr>
              <a:t>Fiji Teacher</a:t>
            </a:r>
            <a:endParaRPr sz="200">
              <a:latin typeface="Times New Roman"/>
              <a:ea typeface="Times New Roman"/>
              <a:cs typeface="Times New Roman"/>
              <a:sym typeface="Times New Roman"/>
            </a:endParaRPr>
          </a:p>
        </p:txBody>
      </p:sp>
      <p:sp>
        <p:nvSpPr>
          <p:cNvPr id="209" name="Google Shape;209;p24"/>
          <p:cNvSpPr/>
          <p:nvPr/>
        </p:nvSpPr>
        <p:spPr>
          <a:xfrm>
            <a:off x="101325" y="127750"/>
            <a:ext cx="4065900" cy="3795300"/>
          </a:xfrm>
          <a:prstGeom prst="wedgeEllipseCallout">
            <a:avLst>
              <a:gd fmla="val 67579" name="adj1"/>
              <a:gd fmla="val 40811"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300"/>
              </a:spcBef>
              <a:spcAft>
                <a:spcPts val="0"/>
              </a:spcAft>
              <a:buNone/>
            </a:pPr>
            <a:r>
              <a:rPr i="1" lang="en">
                <a:latin typeface="Times New Roman"/>
                <a:ea typeface="Times New Roman"/>
                <a:cs typeface="Times New Roman"/>
                <a:sym typeface="Times New Roman"/>
              </a:rPr>
              <a:t>…teachers were forced to create their </a:t>
            </a:r>
            <a:r>
              <a:rPr b="1" i="1" lang="en">
                <a:latin typeface="Times New Roman"/>
                <a:ea typeface="Times New Roman"/>
                <a:cs typeface="Times New Roman"/>
                <a:sym typeface="Times New Roman"/>
              </a:rPr>
              <a:t>own module, printed and, delivered</a:t>
            </a:r>
            <a:r>
              <a:rPr i="1" lang="en">
                <a:latin typeface="Times New Roman"/>
                <a:ea typeface="Times New Roman"/>
                <a:cs typeface="Times New Roman"/>
                <a:sym typeface="Times New Roman"/>
              </a:rPr>
              <a:t> to our students…</a:t>
            </a:r>
            <a:r>
              <a:rPr lang="en">
                <a:latin typeface="Times New Roman"/>
                <a:ea typeface="Times New Roman"/>
                <a:cs typeface="Times New Roman"/>
                <a:sym typeface="Times New Roman"/>
              </a:rPr>
              <a:t>these</a:t>
            </a:r>
            <a:r>
              <a:rPr i="1" lang="en">
                <a:latin typeface="Times New Roman"/>
                <a:ea typeface="Times New Roman"/>
                <a:cs typeface="Times New Roman"/>
                <a:sym typeface="Times New Roman"/>
              </a:rPr>
              <a:t> are not under the work, our teachers, this should be processed and prepared by the central office, and our teachers are only supposedly to teach now. But right now our teachers are asked to go to school and to do th</a:t>
            </a:r>
            <a:r>
              <a:rPr b="1" i="1" lang="en">
                <a:latin typeface="Times New Roman"/>
                <a:ea typeface="Times New Roman"/>
                <a:cs typeface="Times New Roman"/>
                <a:sym typeface="Times New Roman"/>
              </a:rPr>
              <a:t>e printing and binding of the modul</a:t>
            </a:r>
            <a:r>
              <a:rPr b="1" lang="en">
                <a:latin typeface="Times New Roman"/>
                <a:ea typeface="Times New Roman"/>
                <a:cs typeface="Times New Roman"/>
                <a:sym typeface="Times New Roman"/>
              </a:rPr>
              <a:t>e…</a:t>
            </a:r>
            <a:r>
              <a:rPr lang="en">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indent="-317500" lvl="0" marL="457200" rtl="0" algn="l">
              <a:spcBef>
                <a:spcPts val="300"/>
              </a:spcBef>
              <a:spcAft>
                <a:spcPts val="0"/>
              </a:spcAft>
              <a:buSzPts val="1400"/>
              <a:buChar char="-"/>
            </a:pPr>
            <a:r>
              <a:rPr lang="en" sz="1050">
                <a:solidFill>
                  <a:srgbClr val="4D5156"/>
                </a:solidFill>
                <a:highlight>
                  <a:srgbClr val="FFFFFF"/>
                </a:highlight>
                <a:latin typeface="Times New Roman"/>
                <a:ea typeface="Times New Roman"/>
                <a:cs typeface="Times New Roman"/>
                <a:sym typeface="Times New Roman"/>
              </a:rPr>
              <a:t>Philippines</a:t>
            </a:r>
            <a:r>
              <a:rPr lang="en">
                <a:latin typeface="Times New Roman"/>
                <a:ea typeface="Times New Roman"/>
                <a:cs typeface="Times New Roman"/>
                <a:sym typeface="Times New Roman"/>
              </a:rPr>
              <a:t> union staff </a:t>
            </a:r>
            <a:endParaRPr>
              <a:latin typeface="Times New Roman"/>
              <a:ea typeface="Times New Roman"/>
              <a:cs typeface="Times New Roman"/>
              <a:sym typeface="Times New Roman"/>
            </a:endParaRPr>
          </a:p>
        </p:txBody>
      </p:sp>
      <p:sp>
        <p:nvSpPr>
          <p:cNvPr id="210" name="Google Shape;210;p24"/>
          <p:cNvSpPr/>
          <p:nvPr/>
        </p:nvSpPr>
        <p:spPr>
          <a:xfrm>
            <a:off x="4919625" y="2046150"/>
            <a:ext cx="4148400" cy="3097500"/>
          </a:xfrm>
          <a:prstGeom prst="wedgeEllipseCallout">
            <a:avLst>
              <a:gd fmla="val -68053" name="adj1"/>
              <a:gd fmla="val -37101"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i="1" lang="en">
                <a:latin typeface="Times New Roman"/>
                <a:ea typeface="Times New Roman"/>
                <a:cs typeface="Times New Roman"/>
                <a:sym typeface="Times New Roman"/>
              </a:rPr>
              <a:t>.they were made to work on different </a:t>
            </a:r>
            <a:r>
              <a:rPr i="1" lang="en" sz="1200">
                <a:latin typeface="Times New Roman"/>
                <a:ea typeface="Times New Roman"/>
                <a:cs typeface="Times New Roman"/>
                <a:sym typeface="Times New Roman"/>
              </a:rPr>
              <a:t>tasks, which were n</a:t>
            </a:r>
            <a:r>
              <a:rPr b="1" i="1" lang="en" sz="1200">
                <a:latin typeface="Times New Roman"/>
                <a:ea typeface="Times New Roman"/>
                <a:cs typeface="Times New Roman"/>
                <a:sym typeface="Times New Roman"/>
              </a:rPr>
              <a:t>ever related to their profession,</a:t>
            </a:r>
            <a:r>
              <a:rPr i="1" lang="en" sz="1200">
                <a:latin typeface="Times New Roman"/>
                <a:ea typeface="Times New Roman"/>
                <a:cs typeface="Times New Roman"/>
                <a:sym typeface="Times New Roman"/>
              </a:rPr>
              <a:t> because the schools were closed, and they are the government employees.. </a:t>
            </a:r>
            <a:r>
              <a:rPr b="1" i="1" lang="en" sz="1200">
                <a:latin typeface="Times New Roman"/>
                <a:ea typeface="Times New Roman"/>
                <a:cs typeface="Times New Roman"/>
                <a:sym typeface="Times New Roman"/>
              </a:rPr>
              <a:t>posted at airports and distributing food </a:t>
            </a:r>
            <a:r>
              <a:rPr i="1" lang="en" sz="1200">
                <a:latin typeface="Times New Roman"/>
                <a:ea typeface="Times New Roman"/>
                <a:cs typeface="Times New Roman"/>
                <a:sym typeface="Times New Roman"/>
              </a:rPr>
              <a:t>…thermal scanning at the airport, or managing the quarantine centers. So this kind of things have really, you know, created dissatisfaction among the teachers…</a:t>
            </a:r>
            <a:endParaRPr i="1" sz="1200">
              <a:latin typeface="Times New Roman"/>
              <a:ea typeface="Times New Roman"/>
              <a:cs typeface="Times New Roman"/>
              <a:sym typeface="Times New Roman"/>
            </a:endParaRPr>
          </a:p>
          <a:p>
            <a:pPr indent="-311150" lvl="0" marL="457200" rtl="0" algn="l">
              <a:lnSpc>
                <a:spcPct val="115000"/>
              </a:lnSpc>
              <a:spcBef>
                <a:spcPts val="1200"/>
              </a:spcBef>
              <a:spcAft>
                <a:spcPts val="0"/>
              </a:spcAft>
              <a:buClr>
                <a:schemeClr val="dk2"/>
              </a:buClr>
              <a:buSzPts val="1300"/>
              <a:buFont typeface="Times New Roman"/>
              <a:buChar char="-"/>
            </a:pPr>
            <a:r>
              <a:rPr i="1" lang="en" sz="1500">
                <a:latin typeface="Times New Roman"/>
                <a:ea typeface="Times New Roman"/>
                <a:cs typeface="Times New Roman"/>
                <a:sym typeface="Times New Roman"/>
              </a:rPr>
              <a:t>India , Union staff </a:t>
            </a:r>
            <a:endParaRPr i="1" sz="1600">
              <a:solidFill>
                <a:schemeClr val="dk2"/>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5"/>
          <p:cNvSpPr txBox="1"/>
          <p:nvPr>
            <p:ph type="title"/>
          </p:nvPr>
        </p:nvSpPr>
        <p:spPr>
          <a:xfrm>
            <a:off x="42275" y="167600"/>
            <a:ext cx="4453800" cy="557400"/>
          </a:xfrm>
          <a:prstGeom prst="rect">
            <a:avLst/>
          </a:prstGeom>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90"/>
              <a:buFont typeface="Arial"/>
              <a:buNone/>
            </a:pPr>
            <a:r>
              <a:rPr lang="en"/>
              <a:t>Access</a:t>
            </a:r>
            <a:endParaRPr/>
          </a:p>
        </p:txBody>
      </p:sp>
      <p:sp>
        <p:nvSpPr>
          <p:cNvPr id="216" name="Google Shape;216;p25"/>
          <p:cNvSpPr txBox="1"/>
          <p:nvPr>
            <p:ph type="title"/>
          </p:nvPr>
        </p:nvSpPr>
        <p:spPr>
          <a:xfrm>
            <a:off x="4572075" y="91400"/>
            <a:ext cx="4566900" cy="630000"/>
          </a:xfrm>
          <a:prstGeom prst="rect">
            <a:avLst/>
          </a:prstGeom>
        </p:spPr>
        <p:txBody>
          <a:bodyPr anchorCtr="0" anchor="b"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990"/>
              <a:buFont typeface="Arial"/>
              <a:buNone/>
            </a:pPr>
            <a:r>
              <a:rPr lang="en"/>
              <a:t>ICT </a:t>
            </a:r>
            <a:r>
              <a:rPr lang="en"/>
              <a:t>C</a:t>
            </a:r>
            <a:r>
              <a:rPr lang="en"/>
              <a:t>ompetencies</a:t>
            </a:r>
            <a:endParaRPr/>
          </a:p>
        </p:txBody>
      </p:sp>
      <p:grpSp>
        <p:nvGrpSpPr>
          <p:cNvPr id="217" name="Google Shape;217;p25"/>
          <p:cNvGrpSpPr/>
          <p:nvPr/>
        </p:nvGrpSpPr>
        <p:grpSpPr>
          <a:xfrm>
            <a:off x="4572075" y="950025"/>
            <a:ext cx="4567320" cy="1732671"/>
            <a:chOff x="1410874" y="1323164"/>
            <a:chExt cx="7594480" cy="735617"/>
          </a:xfrm>
        </p:grpSpPr>
        <p:sp>
          <p:nvSpPr>
            <p:cNvPr id="218" name="Google Shape;218;p25"/>
            <p:cNvSpPr txBox="1"/>
            <p:nvPr/>
          </p:nvSpPr>
          <p:spPr>
            <a:xfrm>
              <a:off x="1410874" y="1327081"/>
              <a:ext cx="3151500" cy="7317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840D35"/>
                  </a:solidFill>
                  <a:latin typeface="Roboto Medium"/>
                  <a:ea typeface="Roboto Medium"/>
                  <a:cs typeface="Roboto Medium"/>
                  <a:sym typeface="Roboto Medium"/>
                </a:rPr>
                <a:t>Increase in use of digital devices, online modes</a:t>
              </a:r>
              <a:endParaRPr sz="2200">
                <a:solidFill>
                  <a:srgbClr val="840D35"/>
                </a:solidFill>
                <a:latin typeface="Roboto Medium"/>
                <a:ea typeface="Roboto Medium"/>
                <a:cs typeface="Roboto Medium"/>
                <a:sym typeface="Roboto Medium"/>
              </a:endParaRPr>
            </a:p>
          </p:txBody>
        </p:sp>
        <p:sp>
          <p:nvSpPr>
            <p:cNvPr id="219" name="Google Shape;219;p25"/>
            <p:cNvSpPr/>
            <p:nvPr/>
          </p:nvSpPr>
          <p:spPr>
            <a:xfrm>
              <a:off x="4562272" y="1323164"/>
              <a:ext cx="4443000" cy="731700"/>
            </a:xfrm>
            <a:prstGeom prst="rect">
              <a:avLst/>
            </a:prstGeom>
            <a:solidFill>
              <a:srgbClr val="840D35"/>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5"/>
            <p:cNvSpPr txBox="1"/>
            <p:nvPr/>
          </p:nvSpPr>
          <p:spPr>
            <a:xfrm>
              <a:off x="4562354" y="1323164"/>
              <a:ext cx="4443000" cy="7317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1000"/>
                </a:spcBef>
                <a:spcAft>
                  <a:spcPts val="0"/>
                </a:spcAft>
                <a:buNone/>
              </a:pPr>
              <a:r>
                <a:rPr lang="en">
                  <a:solidFill>
                    <a:srgbClr val="FFFFFF"/>
                  </a:solidFill>
                  <a:latin typeface="Roboto"/>
                  <a:ea typeface="Roboto"/>
                  <a:cs typeface="Roboto"/>
                  <a:sym typeface="Roboto"/>
                </a:rPr>
                <a:t>4.5 times video contact</a:t>
              </a:r>
              <a:endParaRPr>
                <a:solidFill>
                  <a:srgbClr val="FFFFFF"/>
                </a:solidFill>
                <a:latin typeface="Roboto"/>
                <a:ea typeface="Roboto"/>
                <a:cs typeface="Roboto"/>
                <a:sym typeface="Roboto"/>
              </a:endParaRPr>
            </a:p>
            <a:p>
              <a:pPr indent="0" lvl="0" marL="0" marR="0" rtl="0" algn="l">
                <a:lnSpc>
                  <a:spcPct val="115000"/>
                </a:lnSpc>
                <a:spcBef>
                  <a:spcPts val="1000"/>
                </a:spcBef>
                <a:spcAft>
                  <a:spcPts val="0"/>
                </a:spcAft>
                <a:buNone/>
              </a:pPr>
              <a:r>
                <a:rPr lang="en">
                  <a:solidFill>
                    <a:srgbClr val="FFFFFF"/>
                  </a:solidFill>
                  <a:latin typeface="Roboto"/>
                  <a:ea typeface="Roboto"/>
                  <a:cs typeface="Roboto"/>
                  <a:sym typeface="Roboto"/>
                </a:rPr>
                <a:t>2.7 times learning management systems </a:t>
              </a:r>
              <a:endParaRPr>
                <a:solidFill>
                  <a:srgbClr val="FFFFFF"/>
                </a:solidFill>
                <a:latin typeface="Roboto"/>
                <a:ea typeface="Roboto"/>
                <a:cs typeface="Roboto"/>
                <a:sym typeface="Roboto"/>
              </a:endParaRPr>
            </a:p>
            <a:p>
              <a:pPr indent="0" lvl="0" marL="0" marR="0" rtl="0" algn="l">
                <a:lnSpc>
                  <a:spcPct val="115000"/>
                </a:lnSpc>
                <a:spcBef>
                  <a:spcPts val="1000"/>
                </a:spcBef>
                <a:spcAft>
                  <a:spcPts val="0"/>
                </a:spcAft>
                <a:buNone/>
              </a:pPr>
              <a:r>
                <a:rPr lang="en">
                  <a:solidFill>
                    <a:srgbClr val="FFFFFF"/>
                  </a:solidFill>
                  <a:latin typeface="Roboto"/>
                  <a:ea typeface="Roboto"/>
                  <a:cs typeface="Roboto"/>
                  <a:sym typeface="Roboto"/>
                </a:rPr>
                <a:t>1.8 times digital learning software</a:t>
              </a:r>
              <a:endParaRPr>
                <a:solidFill>
                  <a:srgbClr val="FFFFFF"/>
                </a:solidFill>
                <a:latin typeface="Roboto"/>
                <a:ea typeface="Roboto"/>
                <a:cs typeface="Roboto"/>
                <a:sym typeface="Roboto"/>
              </a:endParaRPr>
            </a:p>
          </p:txBody>
        </p:sp>
      </p:grpSp>
      <p:grpSp>
        <p:nvGrpSpPr>
          <p:cNvPr id="221" name="Google Shape;221;p25"/>
          <p:cNvGrpSpPr/>
          <p:nvPr/>
        </p:nvGrpSpPr>
        <p:grpSpPr>
          <a:xfrm>
            <a:off x="4571909" y="2846440"/>
            <a:ext cx="4567037" cy="1869105"/>
            <a:chOff x="1885846" y="2168905"/>
            <a:chExt cx="5973107" cy="742445"/>
          </a:xfrm>
        </p:grpSpPr>
        <p:sp>
          <p:nvSpPr>
            <p:cNvPr id="222" name="Google Shape;222;p25"/>
            <p:cNvSpPr txBox="1"/>
            <p:nvPr/>
          </p:nvSpPr>
          <p:spPr>
            <a:xfrm>
              <a:off x="1885846" y="2168905"/>
              <a:ext cx="2468400" cy="73710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None/>
              </a:pPr>
              <a:r>
                <a:rPr lang="en" sz="2200">
                  <a:solidFill>
                    <a:srgbClr val="B61249"/>
                  </a:solidFill>
                  <a:latin typeface="Roboto Medium"/>
                  <a:ea typeface="Roboto Medium"/>
                  <a:cs typeface="Roboto Medium"/>
                  <a:sym typeface="Roboto Medium"/>
                </a:rPr>
                <a:t>Ranking themselves advanced beginners or novices</a:t>
              </a:r>
              <a:endParaRPr sz="2200">
                <a:solidFill>
                  <a:srgbClr val="B61249"/>
                </a:solidFill>
                <a:latin typeface="Roboto Medium"/>
                <a:ea typeface="Roboto Medium"/>
                <a:cs typeface="Roboto Medium"/>
                <a:sym typeface="Roboto Medium"/>
              </a:endParaRPr>
            </a:p>
          </p:txBody>
        </p:sp>
        <p:sp>
          <p:nvSpPr>
            <p:cNvPr id="223" name="Google Shape;223;p25"/>
            <p:cNvSpPr/>
            <p:nvPr/>
          </p:nvSpPr>
          <p:spPr>
            <a:xfrm>
              <a:off x="4354287" y="2174227"/>
              <a:ext cx="3504600" cy="731700"/>
            </a:xfrm>
            <a:prstGeom prst="rect">
              <a:avLst/>
            </a:prstGeom>
            <a:solidFill>
              <a:srgbClr val="B61249"/>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5"/>
            <p:cNvSpPr txBox="1"/>
            <p:nvPr/>
          </p:nvSpPr>
          <p:spPr>
            <a:xfrm>
              <a:off x="4354353" y="2179649"/>
              <a:ext cx="3504600" cy="731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1000"/>
                </a:spcBef>
                <a:spcAft>
                  <a:spcPts val="0"/>
                </a:spcAft>
                <a:buNone/>
              </a:pPr>
              <a:r>
                <a:rPr lang="en">
                  <a:solidFill>
                    <a:srgbClr val="FFFFFF"/>
                  </a:solidFill>
                  <a:latin typeface="Roboto"/>
                  <a:ea typeface="Roboto"/>
                  <a:cs typeface="Roboto"/>
                  <a:sym typeface="Roboto"/>
                </a:rPr>
                <a:t>43.5% digital skills</a:t>
              </a:r>
              <a:endParaRPr sz="2000">
                <a:solidFill>
                  <a:schemeClr val="dk1"/>
                </a:solidFill>
                <a:latin typeface="Source Sans Pro"/>
                <a:ea typeface="Source Sans Pro"/>
                <a:cs typeface="Source Sans Pro"/>
                <a:sym typeface="Source Sans Pro"/>
              </a:endParaRPr>
            </a:p>
            <a:p>
              <a:pPr indent="0" lvl="0" marL="0" rtl="0" algn="l">
                <a:lnSpc>
                  <a:spcPct val="115000"/>
                </a:lnSpc>
                <a:spcBef>
                  <a:spcPts val="1000"/>
                </a:spcBef>
                <a:spcAft>
                  <a:spcPts val="0"/>
                </a:spcAft>
                <a:buNone/>
              </a:pPr>
              <a:r>
                <a:rPr lang="en">
                  <a:solidFill>
                    <a:srgbClr val="FFFFFF"/>
                  </a:solidFill>
                  <a:latin typeface="Roboto"/>
                  <a:ea typeface="Roboto"/>
                  <a:cs typeface="Roboto"/>
                  <a:sym typeface="Roboto"/>
                </a:rPr>
                <a:t>41.5 % laptops, device most needed for work </a:t>
              </a:r>
              <a:endParaRPr>
                <a:solidFill>
                  <a:srgbClr val="FFFFFF"/>
                </a:solidFill>
                <a:latin typeface="Roboto"/>
                <a:ea typeface="Roboto"/>
                <a:cs typeface="Roboto"/>
                <a:sym typeface="Roboto"/>
              </a:endParaRPr>
            </a:p>
          </p:txBody>
        </p:sp>
      </p:grpSp>
      <p:grpSp>
        <p:nvGrpSpPr>
          <p:cNvPr id="225" name="Google Shape;225;p25"/>
          <p:cNvGrpSpPr/>
          <p:nvPr/>
        </p:nvGrpSpPr>
        <p:grpSpPr>
          <a:xfrm>
            <a:off x="118630" y="3783107"/>
            <a:ext cx="4509469" cy="1360348"/>
            <a:chOff x="1593000" y="2322551"/>
            <a:chExt cx="2969296" cy="642613"/>
          </a:xfrm>
        </p:grpSpPr>
        <p:sp>
          <p:nvSpPr>
            <p:cNvPr id="226" name="Google Shape;226;p25"/>
            <p:cNvSpPr/>
            <p:nvPr/>
          </p:nvSpPr>
          <p:spPr>
            <a:xfrm flipH="1">
              <a:off x="2780893" y="2322559"/>
              <a:ext cx="1781400" cy="642600"/>
            </a:xfrm>
            <a:prstGeom prst="rect">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227" name="Google Shape;227;p25"/>
            <p:cNvSpPr/>
            <p:nvPr/>
          </p:nvSpPr>
          <p:spPr>
            <a:xfrm>
              <a:off x="2780896" y="2322551"/>
              <a:ext cx="1781400" cy="642300"/>
            </a:xfrm>
            <a:prstGeom prst="rect">
              <a:avLst/>
            </a:prstGeom>
            <a:solidFill>
              <a:srgbClr val="840D35"/>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2200">
                  <a:solidFill>
                    <a:schemeClr val="lt1"/>
                  </a:solidFill>
                  <a:latin typeface="Roboto"/>
                  <a:ea typeface="Roboto"/>
                  <a:cs typeface="Roboto"/>
                  <a:sym typeface="Roboto"/>
                </a:rPr>
                <a:t>80.4 % </a:t>
              </a:r>
              <a:r>
                <a:rPr lang="en" sz="2200">
                  <a:solidFill>
                    <a:srgbClr val="FFFFFF"/>
                  </a:solidFill>
                  <a:latin typeface="Roboto Medium"/>
                  <a:ea typeface="Roboto Medium"/>
                  <a:cs typeface="Roboto Medium"/>
                  <a:sym typeface="Roboto Medium"/>
                </a:rPr>
                <a:t>challenging</a:t>
              </a:r>
              <a:endParaRPr sz="2200">
                <a:solidFill>
                  <a:srgbClr val="FFFFFF"/>
                </a:solidFill>
                <a:latin typeface="Roboto Medium"/>
                <a:ea typeface="Roboto Medium"/>
                <a:cs typeface="Roboto Medium"/>
                <a:sym typeface="Roboto Medium"/>
              </a:endParaRPr>
            </a:p>
          </p:txBody>
        </p:sp>
        <p:sp>
          <p:nvSpPr>
            <p:cNvPr id="228" name="Google Shape;228;p25"/>
            <p:cNvSpPr/>
            <p:nvPr/>
          </p:nvSpPr>
          <p:spPr>
            <a:xfrm>
              <a:off x="1593000" y="2322568"/>
              <a:ext cx="690000" cy="642300"/>
            </a:xfrm>
            <a:prstGeom prst="rect">
              <a:avLst/>
            </a:prstGeom>
            <a:solidFill>
              <a:srgbClr val="840D35"/>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229" name="Google Shape;229;p25"/>
            <p:cNvSpPr/>
            <p:nvPr/>
          </p:nvSpPr>
          <p:spPr>
            <a:xfrm>
              <a:off x="1593019" y="2322564"/>
              <a:ext cx="1188000" cy="642600"/>
            </a:xfrm>
            <a:prstGeom prst="rect">
              <a:avLst/>
            </a:prstGeom>
            <a:solidFill>
              <a:srgbClr val="840D35"/>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700">
                  <a:solidFill>
                    <a:schemeClr val="lt1"/>
                  </a:solidFill>
                  <a:latin typeface="Roboto Medium"/>
                  <a:ea typeface="Roboto Medium"/>
                  <a:cs typeface="Roboto Medium"/>
                  <a:sym typeface="Roboto Medium"/>
                </a:rPr>
                <a:t>Internet</a:t>
              </a:r>
              <a:endParaRPr sz="2700">
                <a:solidFill>
                  <a:srgbClr val="FFFFFF"/>
                </a:solidFill>
                <a:latin typeface="Roboto Medium"/>
                <a:ea typeface="Roboto Medium"/>
                <a:cs typeface="Roboto Medium"/>
                <a:sym typeface="Roboto Medium"/>
              </a:endParaRPr>
            </a:p>
          </p:txBody>
        </p:sp>
      </p:grpSp>
      <p:grpSp>
        <p:nvGrpSpPr>
          <p:cNvPr id="230" name="Google Shape;230;p25"/>
          <p:cNvGrpSpPr/>
          <p:nvPr/>
        </p:nvGrpSpPr>
        <p:grpSpPr>
          <a:xfrm>
            <a:off x="118266" y="2684075"/>
            <a:ext cx="4509031" cy="1098945"/>
            <a:chOff x="1592996" y="2321200"/>
            <a:chExt cx="2987102" cy="643976"/>
          </a:xfrm>
        </p:grpSpPr>
        <p:sp>
          <p:nvSpPr>
            <p:cNvPr id="231" name="Google Shape;231;p25"/>
            <p:cNvSpPr/>
            <p:nvPr/>
          </p:nvSpPr>
          <p:spPr>
            <a:xfrm flipH="1">
              <a:off x="2735698" y="2322575"/>
              <a:ext cx="1844400" cy="6426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5"/>
            <p:cNvSpPr/>
            <p:nvPr/>
          </p:nvSpPr>
          <p:spPr>
            <a:xfrm>
              <a:off x="2793896" y="2321200"/>
              <a:ext cx="1615500" cy="6435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North Asia - 69.3%</a:t>
              </a:r>
              <a:endParaRPr sz="1600">
                <a:solidFill>
                  <a:srgbClr val="FFFFFF"/>
                </a:solidFill>
                <a:latin typeface="Roboto Medium"/>
                <a:ea typeface="Roboto Medium"/>
                <a:cs typeface="Roboto Medium"/>
                <a:sym typeface="Roboto Medium"/>
              </a:endParaRPr>
            </a:p>
            <a:p>
              <a:pPr indent="0" lvl="0" marL="0" marR="0" rtl="0" algn="l">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South Asia  - 27.4%</a:t>
              </a:r>
              <a:endParaRPr sz="1600">
                <a:solidFill>
                  <a:srgbClr val="FFFFFF"/>
                </a:solidFill>
                <a:latin typeface="Roboto Medium"/>
                <a:ea typeface="Roboto Medium"/>
                <a:cs typeface="Roboto Medium"/>
                <a:sym typeface="Roboto Medium"/>
              </a:endParaRPr>
            </a:p>
          </p:txBody>
        </p:sp>
        <p:sp>
          <p:nvSpPr>
            <p:cNvPr id="233" name="Google Shape;233;p25"/>
            <p:cNvSpPr/>
            <p:nvPr/>
          </p:nvSpPr>
          <p:spPr>
            <a:xfrm>
              <a:off x="1593000" y="2322568"/>
              <a:ext cx="690000" cy="642300"/>
            </a:xfrm>
            <a:prstGeom prst="rect">
              <a:avLst/>
            </a:prstGeom>
            <a:solidFill>
              <a:srgbClr val="B61249"/>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5"/>
            <p:cNvSpPr/>
            <p:nvPr/>
          </p:nvSpPr>
          <p:spPr>
            <a:xfrm>
              <a:off x="1592996" y="2322576"/>
              <a:ext cx="1200900" cy="642600"/>
            </a:xfrm>
            <a:prstGeom prst="rect">
              <a:avLst/>
            </a:prstGeom>
            <a:solidFill>
              <a:srgbClr val="C4134E"/>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900">
                  <a:solidFill>
                    <a:schemeClr val="lt1"/>
                  </a:solidFill>
                  <a:latin typeface="Roboto Medium"/>
                  <a:ea typeface="Roboto Medium"/>
                  <a:cs typeface="Roboto Medium"/>
                  <a:sym typeface="Roboto Medium"/>
                </a:rPr>
                <a:t>Devices provided by </a:t>
              </a:r>
              <a:r>
                <a:rPr lang="en" sz="1900">
                  <a:solidFill>
                    <a:srgbClr val="FFFFFF"/>
                  </a:solidFill>
                  <a:latin typeface="Roboto Medium"/>
                  <a:ea typeface="Roboto Medium"/>
                  <a:cs typeface="Roboto Medium"/>
                  <a:sym typeface="Roboto Medium"/>
                </a:rPr>
                <a:t>institutions</a:t>
              </a:r>
              <a:endParaRPr sz="1900">
                <a:solidFill>
                  <a:srgbClr val="FFFFFF"/>
                </a:solidFill>
                <a:latin typeface="Roboto Medium"/>
                <a:ea typeface="Roboto Medium"/>
                <a:cs typeface="Roboto Medium"/>
                <a:sym typeface="Roboto Medium"/>
              </a:endParaRPr>
            </a:p>
          </p:txBody>
        </p:sp>
      </p:grpSp>
      <p:grpSp>
        <p:nvGrpSpPr>
          <p:cNvPr id="235" name="Google Shape;235;p25"/>
          <p:cNvGrpSpPr/>
          <p:nvPr/>
        </p:nvGrpSpPr>
        <p:grpSpPr>
          <a:xfrm>
            <a:off x="118440" y="1809338"/>
            <a:ext cx="4509286" cy="874173"/>
            <a:chOff x="1593000" y="2322277"/>
            <a:chExt cx="2836207" cy="643200"/>
          </a:xfrm>
        </p:grpSpPr>
        <p:sp>
          <p:nvSpPr>
            <p:cNvPr id="236" name="Google Shape;236;p25"/>
            <p:cNvSpPr/>
            <p:nvPr/>
          </p:nvSpPr>
          <p:spPr>
            <a:xfrm flipH="1">
              <a:off x="2584807" y="2322575"/>
              <a:ext cx="1844400" cy="6426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5"/>
            <p:cNvSpPr/>
            <p:nvPr/>
          </p:nvSpPr>
          <p:spPr>
            <a:xfrm>
              <a:off x="2752213" y="2322277"/>
              <a:ext cx="1657500" cy="643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chemeClr val="lt1"/>
                  </a:solidFill>
                  <a:latin typeface="Roboto Medium"/>
                  <a:ea typeface="Roboto Medium"/>
                  <a:cs typeface="Roboto Medium"/>
                  <a:sym typeface="Roboto Medium"/>
                </a:rPr>
                <a:t>M</a:t>
              </a:r>
              <a:r>
                <a:rPr lang="en" sz="1600">
                  <a:solidFill>
                    <a:schemeClr val="lt1"/>
                  </a:solidFill>
                  <a:latin typeface="Roboto Medium"/>
                  <a:ea typeface="Roboto Medium"/>
                  <a:cs typeface="Roboto Medium"/>
                  <a:sym typeface="Roboto Medium"/>
                </a:rPr>
                <a:t>ost accessed in </a:t>
              </a:r>
              <a:r>
                <a:rPr lang="en" sz="1600">
                  <a:solidFill>
                    <a:srgbClr val="FFFFFF"/>
                  </a:solidFill>
                  <a:latin typeface="Roboto Medium"/>
                  <a:ea typeface="Roboto Medium"/>
                  <a:cs typeface="Roboto Medium"/>
                  <a:sym typeface="Roboto Medium"/>
                </a:rPr>
                <a:t>South Asia</a:t>
              </a:r>
              <a:endParaRPr sz="1600">
                <a:solidFill>
                  <a:srgbClr val="FFFFFF"/>
                </a:solidFill>
                <a:latin typeface="Roboto Medium"/>
                <a:ea typeface="Roboto Medium"/>
                <a:cs typeface="Roboto Medium"/>
                <a:sym typeface="Roboto Medium"/>
              </a:endParaRPr>
            </a:p>
          </p:txBody>
        </p:sp>
        <p:sp>
          <p:nvSpPr>
            <p:cNvPr id="238" name="Google Shape;238;p25"/>
            <p:cNvSpPr/>
            <p:nvPr/>
          </p:nvSpPr>
          <p:spPr>
            <a:xfrm>
              <a:off x="1593000" y="2322568"/>
              <a:ext cx="690000" cy="642300"/>
            </a:xfrm>
            <a:prstGeom prst="rect">
              <a:avLst/>
            </a:prstGeom>
            <a:solidFill>
              <a:srgbClr val="B61249"/>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5"/>
            <p:cNvSpPr/>
            <p:nvPr/>
          </p:nvSpPr>
          <p:spPr>
            <a:xfrm>
              <a:off x="1593012" y="2322578"/>
              <a:ext cx="1159200" cy="642600"/>
            </a:xfrm>
            <a:prstGeom prst="rect">
              <a:avLst/>
            </a:prstGeom>
            <a:solidFill>
              <a:srgbClr val="C4134E"/>
            </a:solid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sz="1900">
                  <a:solidFill>
                    <a:schemeClr val="lt1"/>
                  </a:solidFill>
                  <a:latin typeface="Roboto Medium"/>
                  <a:ea typeface="Roboto Medium"/>
                  <a:cs typeface="Roboto Medium"/>
                  <a:sym typeface="Roboto Medium"/>
                </a:rPr>
                <a:t>33.7% smartphone</a:t>
              </a:r>
              <a:endParaRPr sz="1900">
                <a:solidFill>
                  <a:schemeClr val="lt1"/>
                </a:solidFill>
                <a:latin typeface="Roboto Medium"/>
                <a:ea typeface="Roboto Medium"/>
                <a:cs typeface="Roboto Medium"/>
                <a:sym typeface="Roboto Medium"/>
              </a:endParaRPr>
            </a:p>
          </p:txBody>
        </p:sp>
      </p:grpSp>
      <p:grpSp>
        <p:nvGrpSpPr>
          <p:cNvPr id="240" name="Google Shape;240;p25"/>
          <p:cNvGrpSpPr/>
          <p:nvPr/>
        </p:nvGrpSpPr>
        <p:grpSpPr>
          <a:xfrm>
            <a:off x="118324" y="843602"/>
            <a:ext cx="4509241" cy="963441"/>
            <a:chOff x="1593004" y="2321508"/>
            <a:chExt cx="2534421" cy="643667"/>
          </a:xfrm>
        </p:grpSpPr>
        <p:sp>
          <p:nvSpPr>
            <p:cNvPr id="241" name="Google Shape;241;p25"/>
            <p:cNvSpPr/>
            <p:nvPr/>
          </p:nvSpPr>
          <p:spPr>
            <a:xfrm flipH="1">
              <a:off x="2283025" y="2322575"/>
              <a:ext cx="1844400" cy="6426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5"/>
            <p:cNvSpPr/>
            <p:nvPr/>
          </p:nvSpPr>
          <p:spPr>
            <a:xfrm>
              <a:off x="2644208" y="2321508"/>
              <a:ext cx="1435800" cy="643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rgbClr val="FFFFFF"/>
                  </a:solidFill>
                  <a:latin typeface="Roboto Medium"/>
                  <a:ea typeface="Roboto Medium"/>
                  <a:cs typeface="Roboto Medium"/>
                  <a:sym typeface="Roboto Medium"/>
                </a:rPr>
                <a:t>Lowest availability in South Asia</a:t>
              </a:r>
              <a:endParaRPr sz="1600">
                <a:solidFill>
                  <a:srgbClr val="FFFFFF"/>
                </a:solidFill>
                <a:latin typeface="Roboto Medium"/>
                <a:ea typeface="Roboto Medium"/>
                <a:cs typeface="Roboto Medium"/>
                <a:sym typeface="Roboto Medium"/>
              </a:endParaRPr>
            </a:p>
          </p:txBody>
        </p:sp>
        <p:sp>
          <p:nvSpPr>
            <p:cNvPr id="243" name="Google Shape;243;p25"/>
            <p:cNvSpPr/>
            <p:nvPr/>
          </p:nvSpPr>
          <p:spPr>
            <a:xfrm>
              <a:off x="1593004" y="2322572"/>
              <a:ext cx="1051200" cy="642600"/>
            </a:xfrm>
            <a:prstGeom prst="rect">
              <a:avLst/>
            </a:prstGeom>
            <a:solidFill>
              <a:srgbClr val="C4134E"/>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900">
                  <a:solidFill>
                    <a:schemeClr val="lt1"/>
                  </a:solidFill>
                  <a:latin typeface="Roboto Medium"/>
                  <a:ea typeface="Roboto Medium"/>
                  <a:cs typeface="Roboto Medium"/>
                  <a:sym typeface="Roboto Medium"/>
                </a:rPr>
                <a:t>43</a:t>
              </a:r>
              <a:r>
                <a:rPr lang="en" sz="1900">
                  <a:solidFill>
                    <a:schemeClr val="lt1"/>
                  </a:solidFill>
                  <a:latin typeface="Roboto Medium"/>
                  <a:ea typeface="Roboto Medium"/>
                  <a:cs typeface="Roboto Medium"/>
                  <a:sym typeface="Roboto Medium"/>
                </a:rPr>
                <a:t>%</a:t>
              </a:r>
              <a:r>
                <a:rPr lang="en" sz="1900">
                  <a:solidFill>
                    <a:schemeClr val="lt1"/>
                  </a:solidFill>
                  <a:latin typeface="Roboto Medium"/>
                  <a:ea typeface="Roboto Medium"/>
                  <a:cs typeface="Roboto Medium"/>
                  <a:sym typeface="Roboto Medium"/>
                </a:rPr>
                <a:t> laptops/ computers</a:t>
              </a:r>
              <a:endParaRPr sz="1900">
                <a:solidFill>
                  <a:schemeClr val="lt1"/>
                </a:solidFill>
                <a:latin typeface="Roboto Medium"/>
                <a:ea typeface="Roboto Medium"/>
                <a:cs typeface="Roboto Medium"/>
                <a:sym typeface="Roboto Medium"/>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6"/>
          <p:cNvSpPr txBox="1"/>
          <p:nvPr>
            <p:ph type="title"/>
          </p:nvPr>
        </p:nvSpPr>
        <p:spPr>
          <a:xfrm>
            <a:off x="490250" y="528900"/>
            <a:ext cx="5678100" cy="4085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249" name="Google Shape;249;p26" title="Chart"/>
          <p:cNvPicPr preferRelativeResize="0"/>
          <p:nvPr/>
        </p:nvPicPr>
        <p:blipFill>
          <a:blip r:embed="rId3">
            <a:alphaModFix/>
          </a:blip>
          <a:stretch>
            <a:fillRect/>
          </a:stretch>
        </p:blipFill>
        <p:spPr>
          <a:xfrm>
            <a:off x="167400" y="0"/>
            <a:ext cx="8833176" cy="5143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7"/>
          <p:cNvSpPr txBox="1"/>
          <p:nvPr>
            <p:ph type="title"/>
          </p:nvPr>
        </p:nvSpPr>
        <p:spPr>
          <a:xfrm>
            <a:off x="90325" y="76200"/>
            <a:ext cx="8965200" cy="667500"/>
          </a:xfrm>
          <a:prstGeom prst="rect">
            <a:avLst/>
          </a:prstGeom>
        </p:spPr>
        <p:txBody>
          <a:bodyPr anchorCtr="0" anchor="b" bIns="91425" lIns="91425" spcFirstLastPara="1" rIns="91425" wrap="square" tIns="91425">
            <a:noAutofit/>
          </a:bodyPr>
          <a:lstStyle/>
          <a:p>
            <a:pPr indent="0" lvl="0" marL="0" marR="0" rtl="0" algn="ctr">
              <a:lnSpc>
                <a:spcPct val="115000"/>
              </a:lnSpc>
              <a:spcBef>
                <a:spcPts val="0"/>
              </a:spcBef>
              <a:spcAft>
                <a:spcPts val="0"/>
              </a:spcAft>
              <a:buSzPts val="990"/>
              <a:buNone/>
            </a:pPr>
            <a:r>
              <a:rPr lang="en" sz="3400"/>
              <a:t>Professional development opportunities</a:t>
            </a:r>
            <a:endParaRPr sz="3400"/>
          </a:p>
        </p:txBody>
      </p:sp>
      <p:grpSp>
        <p:nvGrpSpPr>
          <p:cNvPr id="255" name="Google Shape;255;p27"/>
          <p:cNvGrpSpPr/>
          <p:nvPr/>
        </p:nvGrpSpPr>
        <p:grpSpPr>
          <a:xfrm>
            <a:off x="4836882" y="986851"/>
            <a:ext cx="3870137" cy="4108312"/>
            <a:chOff x="1118214" y="283725"/>
            <a:chExt cx="2090836" cy="4076515"/>
          </a:xfrm>
        </p:grpSpPr>
        <p:sp>
          <p:nvSpPr>
            <p:cNvPr id="256" name="Google Shape;256;p27"/>
            <p:cNvSpPr/>
            <p:nvPr/>
          </p:nvSpPr>
          <p:spPr>
            <a:xfrm>
              <a:off x="1178650" y="283725"/>
              <a:ext cx="2030400" cy="4076400"/>
            </a:xfrm>
            <a:prstGeom prst="rect">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7"/>
            <p:cNvSpPr/>
            <p:nvPr/>
          </p:nvSpPr>
          <p:spPr>
            <a:xfrm>
              <a:off x="1118214" y="341743"/>
              <a:ext cx="2048100" cy="2590200"/>
            </a:xfrm>
            <a:prstGeom prst="rect">
              <a:avLst/>
            </a:prstGeom>
            <a:solidFill>
              <a:srgbClr val="FFFFFF"/>
            </a:solidFill>
            <a:ln cap="flat" cmpd="sng" w="19050">
              <a:solidFill>
                <a:srgbClr val="761E8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
            <p:cNvSpPr/>
            <p:nvPr/>
          </p:nvSpPr>
          <p:spPr>
            <a:xfrm>
              <a:off x="1118427" y="1279060"/>
              <a:ext cx="2030400" cy="16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761E86"/>
                  </a:solidFill>
                  <a:latin typeface="Roboto Medium"/>
                  <a:ea typeface="Roboto Medium"/>
                  <a:cs typeface="Roboto Medium"/>
                  <a:sym typeface="Roboto Medium"/>
                </a:rPr>
                <a:t>L</a:t>
              </a:r>
              <a:r>
                <a:rPr lang="en" sz="2300">
                  <a:solidFill>
                    <a:srgbClr val="761E86"/>
                  </a:solidFill>
                  <a:latin typeface="Roboto Medium"/>
                  <a:ea typeface="Roboto Medium"/>
                  <a:cs typeface="Roboto Medium"/>
                  <a:sym typeface="Roboto Medium"/>
                </a:rPr>
                <a:t>ack of professional development opportunities was a challenge </a:t>
              </a:r>
              <a:endParaRPr sz="2300">
                <a:solidFill>
                  <a:srgbClr val="761E86"/>
                </a:solidFill>
                <a:latin typeface="Roboto Medium"/>
                <a:ea typeface="Roboto Medium"/>
                <a:cs typeface="Roboto Medium"/>
                <a:sym typeface="Roboto Medium"/>
              </a:endParaRPr>
            </a:p>
          </p:txBody>
        </p:sp>
        <p:sp>
          <p:nvSpPr>
            <p:cNvPr id="259" name="Google Shape;259;p27"/>
            <p:cNvSpPr/>
            <p:nvPr/>
          </p:nvSpPr>
          <p:spPr>
            <a:xfrm>
              <a:off x="1233850"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761E86"/>
                  </a:solidFill>
                  <a:latin typeface="Roboto"/>
                  <a:ea typeface="Roboto"/>
                  <a:cs typeface="Roboto"/>
                  <a:sym typeface="Roboto"/>
                </a:rPr>
                <a:t>80.</a:t>
              </a:r>
              <a:r>
                <a:rPr b="1" lang="en" sz="4000">
                  <a:solidFill>
                    <a:srgbClr val="761E86"/>
                  </a:solidFill>
                  <a:latin typeface="Roboto"/>
                  <a:ea typeface="Roboto"/>
                  <a:cs typeface="Roboto"/>
                  <a:sym typeface="Roboto"/>
                </a:rPr>
                <a:t>6</a:t>
              </a:r>
              <a:r>
                <a:rPr lang="en" sz="4000">
                  <a:solidFill>
                    <a:srgbClr val="761E86"/>
                  </a:solidFill>
                  <a:latin typeface="Roboto Thin"/>
                  <a:ea typeface="Roboto Thin"/>
                  <a:cs typeface="Roboto Thin"/>
                  <a:sym typeface="Roboto Thin"/>
                </a:rPr>
                <a:t>%</a:t>
              </a:r>
              <a:endParaRPr sz="4000">
                <a:solidFill>
                  <a:srgbClr val="761E86"/>
                </a:solidFill>
                <a:latin typeface="Roboto Thin"/>
                <a:ea typeface="Roboto Thin"/>
                <a:cs typeface="Roboto Thin"/>
                <a:sym typeface="Roboto Thin"/>
              </a:endParaRPr>
            </a:p>
          </p:txBody>
        </p:sp>
        <p:sp>
          <p:nvSpPr>
            <p:cNvPr id="260" name="Google Shape;260;p27"/>
            <p:cNvSpPr/>
            <p:nvPr/>
          </p:nvSpPr>
          <p:spPr>
            <a:xfrm rot="5400000">
              <a:off x="1938871" y="2864938"/>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7"/>
            <p:cNvSpPr/>
            <p:nvPr/>
          </p:nvSpPr>
          <p:spPr>
            <a:xfrm>
              <a:off x="1178639" y="3223540"/>
              <a:ext cx="1970100" cy="1136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en" sz="2000">
                  <a:solidFill>
                    <a:srgbClr val="FFFFFF"/>
                  </a:solidFill>
                  <a:latin typeface="Roboto"/>
                  <a:ea typeface="Roboto"/>
                  <a:cs typeface="Roboto"/>
                  <a:sym typeface="Roboto"/>
                </a:rPr>
                <a:t>H</a:t>
              </a:r>
              <a:r>
                <a:rPr lang="en" sz="2000">
                  <a:solidFill>
                    <a:srgbClr val="FFFFFF"/>
                  </a:solidFill>
                  <a:latin typeface="Roboto"/>
                  <a:ea typeface="Roboto"/>
                  <a:cs typeface="Roboto"/>
                  <a:sym typeface="Roboto"/>
                </a:rPr>
                <a:t>ighly challenging 24.9% +  </a:t>
              </a:r>
              <a:endParaRPr sz="2000">
                <a:solidFill>
                  <a:srgbClr val="FFFFFF"/>
                </a:solidFill>
                <a:latin typeface="Roboto"/>
                <a:ea typeface="Roboto"/>
                <a:cs typeface="Roboto"/>
                <a:sym typeface="Roboto"/>
              </a:endParaRPr>
            </a:p>
            <a:p>
              <a:pPr indent="0" lvl="0" marL="0" marR="0" rtl="0" algn="l">
                <a:lnSpc>
                  <a:spcPct val="115000"/>
                </a:lnSpc>
                <a:spcBef>
                  <a:spcPts val="0"/>
                </a:spcBef>
                <a:spcAft>
                  <a:spcPts val="0"/>
                </a:spcAft>
                <a:buNone/>
              </a:pPr>
              <a:r>
                <a:rPr lang="en" sz="2000">
                  <a:solidFill>
                    <a:srgbClr val="FFFFFF"/>
                  </a:solidFill>
                  <a:latin typeface="Roboto"/>
                  <a:ea typeface="Roboto"/>
                  <a:cs typeface="Roboto"/>
                  <a:sym typeface="Roboto"/>
                </a:rPr>
                <a:t>Somewhat challenging 55.7%</a:t>
              </a:r>
              <a:endParaRPr sz="2000">
                <a:solidFill>
                  <a:srgbClr val="FFFFFF"/>
                </a:solidFill>
                <a:latin typeface="Roboto"/>
                <a:ea typeface="Roboto"/>
                <a:cs typeface="Roboto"/>
                <a:sym typeface="Roboto"/>
              </a:endParaRPr>
            </a:p>
          </p:txBody>
        </p:sp>
      </p:grpSp>
      <p:grpSp>
        <p:nvGrpSpPr>
          <p:cNvPr id="262" name="Google Shape;262;p27"/>
          <p:cNvGrpSpPr/>
          <p:nvPr/>
        </p:nvGrpSpPr>
        <p:grpSpPr>
          <a:xfrm>
            <a:off x="452115" y="986875"/>
            <a:ext cx="3870111" cy="4108207"/>
            <a:chOff x="-7481360" y="283725"/>
            <a:chExt cx="2079810" cy="4076411"/>
          </a:xfrm>
        </p:grpSpPr>
        <p:sp>
          <p:nvSpPr>
            <p:cNvPr id="263" name="Google Shape;263;p27"/>
            <p:cNvSpPr/>
            <p:nvPr/>
          </p:nvSpPr>
          <p:spPr>
            <a:xfrm>
              <a:off x="-7431950" y="283725"/>
              <a:ext cx="2030400" cy="4076400"/>
            </a:xfrm>
            <a:prstGeom prst="rect">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7"/>
            <p:cNvSpPr/>
            <p:nvPr/>
          </p:nvSpPr>
          <p:spPr>
            <a:xfrm>
              <a:off x="-7481360" y="341755"/>
              <a:ext cx="2048100" cy="2633700"/>
            </a:xfrm>
            <a:prstGeom prst="rect">
              <a:avLst/>
            </a:prstGeom>
            <a:solidFill>
              <a:srgbClr val="FFFFFF"/>
            </a:solidFill>
            <a:ln cap="flat" cmpd="sng" w="19050">
              <a:solidFill>
                <a:srgbClr val="761E8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7"/>
            <p:cNvSpPr/>
            <p:nvPr/>
          </p:nvSpPr>
          <p:spPr>
            <a:xfrm>
              <a:off x="-7431935" y="1225089"/>
              <a:ext cx="1970100" cy="159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rgbClr val="761E86"/>
                  </a:solidFill>
                  <a:latin typeface="Roboto Medium"/>
                  <a:ea typeface="Roboto Medium"/>
                  <a:cs typeface="Roboto Medium"/>
                  <a:sym typeface="Roboto Medium"/>
                </a:rPr>
                <a:t>L</a:t>
              </a:r>
              <a:r>
                <a:rPr lang="en" sz="2300">
                  <a:solidFill>
                    <a:srgbClr val="761E86"/>
                  </a:solidFill>
                  <a:latin typeface="Roboto Medium"/>
                  <a:ea typeface="Roboto Medium"/>
                  <a:cs typeface="Roboto Medium"/>
                  <a:sym typeface="Roboto Medium"/>
                </a:rPr>
                <a:t>earnt on their own, with some help from others or at their own cost to use digital technology</a:t>
              </a:r>
              <a:endParaRPr sz="2300">
                <a:solidFill>
                  <a:srgbClr val="761E86"/>
                </a:solidFill>
                <a:latin typeface="Roboto Medium"/>
                <a:ea typeface="Roboto Medium"/>
                <a:cs typeface="Roboto Medium"/>
                <a:sym typeface="Roboto Medium"/>
              </a:endParaRPr>
            </a:p>
          </p:txBody>
        </p:sp>
        <p:sp>
          <p:nvSpPr>
            <p:cNvPr id="266" name="Google Shape;266;p27"/>
            <p:cNvSpPr/>
            <p:nvPr/>
          </p:nvSpPr>
          <p:spPr>
            <a:xfrm>
              <a:off x="-7365736" y="470600"/>
              <a:ext cx="1815000" cy="67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761E86"/>
                  </a:solidFill>
                  <a:latin typeface="Roboto"/>
                  <a:ea typeface="Roboto"/>
                  <a:cs typeface="Roboto"/>
                  <a:sym typeface="Roboto"/>
                </a:rPr>
                <a:t>67.6</a:t>
              </a:r>
              <a:r>
                <a:rPr lang="en" sz="4000">
                  <a:solidFill>
                    <a:srgbClr val="761E86"/>
                  </a:solidFill>
                  <a:latin typeface="Roboto Thin"/>
                  <a:ea typeface="Roboto Thin"/>
                  <a:cs typeface="Roboto Thin"/>
                  <a:sym typeface="Roboto Thin"/>
                </a:rPr>
                <a:t>%</a:t>
              </a:r>
              <a:endParaRPr sz="4000">
                <a:solidFill>
                  <a:srgbClr val="761E86"/>
                </a:solidFill>
                <a:latin typeface="Roboto Thin"/>
                <a:ea typeface="Roboto Thin"/>
                <a:cs typeface="Roboto Thin"/>
                <a:sym typeface="Roboto Thin"/>
              </a:endParaRPr>
            </a:p>
          </p:txBody>
        </p:sp>
        <p:sp>
          <p:nvSpPr>
            <p:cNvPr id="267" name="Google Shape;267;p27"/>
            <p:cNvSpPr/>
            <p:nvPr/>
          </p:nvSpPr>
          <p:spPr>
            <a:xfrm rot="5400000">
              <a:off x="-6660715" y="2940548"/>
              <a:ext cx="389100" cy="278100"/>
            </a:xfrm>
            <a:prstGeom prst="rightArrow">
              <a:avLst>
                <a:gd fmla="val 34239" name="adj1"/>
                <a:gd fmla="val 57035" name="adj2"/>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7"/>
            <p:cNvSpPr/>
            <p:nvPr/>
          </p:nvSpPr>
          <p:spPr>
            <a:xfrm>
              <a:off x="-7432010" y="3267236"/>
              <a:ext cx="1970100" cy="109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rgbClr val="FFFFFF"/>
                  </a:solidFill>
                  <a:latin typeface="Roboto"/>
                  <a:ea typeface="Roboto"/>
                  <a:cs typeface="Roboto"/>
                  <a:sym typeface="Roboto"/>
                </a:rPr>
                <a:t>Despite low level of self reported competence</a:t>
              </a:r>
              <a:endParaRPr sz="2000">
                <a:solidFill>
                  <a:srgbClr val="FFFFFF"/>
                </a:solidFill>
                <a:latin typeface="Roboto"/>
                <a:ea typeface="Roboto"/>
                <a:cs typeface="Roboto"/>
                <a:sym typeface="Roboto"/>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pSp>
        <p:nvGrpSpPr>
          <p:cNvPr id="273" name="Google Shape;273;p28"/>
          <p:cNvGrpSpPr/>
          <p:nvPr/>
        </p:nvGrpSpPr>
        <p:grpSpPr>
          <a:xfrm>
            <a:off x="4589647" y="-167"/>
            <a:ext cx="4554578" cy="4329539"/>
            <a:chOff x="2744034" y="1146343"/>
            <a:chExt cx="1827900" cy="2399700"/>
          </a:xfrm>
        </p:grpSpPr>
        <p:sp>
          <p:nvSpPr>
            <p:cNvPr id="274" name="Google Shape;274;p28"/>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300"/>
            </a:p>
          </p:txBody>
        </p:sp>
        <p:sp>
          <p:nvSpPr>
            <p:cNvPr id="275" name="Google Shape;275;p28"/>
            <p:cNvSpPr/>
            <p:nvPr/>
          </p:nvSpPr>
          <p:spPr>
            <a:xfrm flipH="1">
              <a:off x="2832600" y="1686400"/>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300"/>
            </a:p>
          </p:txBody>
        </p:sp>
        <p:sp>
          <p:nvSpPr>
            <p:cNvPr id="276" name="Google Shape;276;p28"/>
            <p:cNvSpPr txBox="1"/>
            <p:nvPr/>
          </p:nvSpPr>
          <p:spPr>
            <a:xfrm>
              <a:off x="2966450" y="1795520"/>
              <a:ext cx="1383000" cy="1476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rgbClr val="FFFFFF"/>
                  </a:solidFill>
                  <a:latin typeface="Roboto"/>
                  <a:ea typeface="Roboto"/>
                  <a:cs typeface="Roboto"/>
                  <a:sym typeface="Roboto"/>
                </a:rPr>
                <a:t>Higher </a:t>
              </a:r>
              <a:endParaRPr b="1" sz="30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000">
                  <a:solidFill>
                    <a:srgbClr val="FFFFFF"/>
                  </a:solidFill>
                  <a:latin typeface="Roboto"/>
                  <a:ea typeface="Roboto"/>
                  <a:cs typeface="Roboto"/>
                  <a:sym typeface="Roboto"/>
                </a:rPr>
                <a:t>the </a:t>
              </a:r>
              <a:r>
                <a:rPr b="1" lang="en" sz="3000">
                  <a:solidFill>
                    <a:schemeClr val="lt1"/>
                  </a:solidFill>
                  <a:latin typeface="Roboto"/>
                  <a:ea typeface="Roboto"/>
                  <a:cs typeface="Roboto"/>
                  <a:sym typeface="Roboto"/>
                </a:rPr>
                <a:t>fear of being unprepared for work in future</a:t>
              </a:r>
              <a:endParaRPr sz="2700">
                <a:solidFill>
                  <a:srgbClr val="FFFFFF"/>
                </a:solidFill>
              </a:endParaRPr>
            </a:p>
          </p:txBody>
        </p:sp>
      </p:grpSp>
      <p:grpSp>
        <p:nvGrpSpPr>
          <p:cNvPr id="277" name="Google Shape;277;p28"/>
          <p:cNvGrpSpPr/>
          <p:nvPr/>
        </p:nvGrpSpPr>
        <p:grpSpPr>
          <a:xfrm>
            <a:off x="225" y="813754"/>
            <a:ext cx="4554578" cy="4329539"/>
            <a:chOff x="4572084" y="1597469"/>
            <a:chExt cx="1827900" cy="2399700"/>
          </a:xfrm>
        </p:grpSpPr>
        <p:sp>
          <p:nvSpPr>
            <p:cNvPr id="278" name="Google Shape;278;p28"/>
            <p:cNvSpPr/>
            <p:nvPr/>
          </p:nvSpPr>
          <p:spPr>
            <a:xfrm rot="5400000">
              <a:off x="4286184" y="1883369"/>
              <a:ext cx="2399700" cy="1827900"/>
            </a:xfrm>
            <a:prstGeom prst="rightArrowCallout">
              <a:avLst>
                <a:gd fmla="val 9283" name="adj1"/>
                <a:gd fmla="val 13570" name="adj2"/>
                <a:gd fmla="val 16082" name="adj3"/>
                <a:gd fmla="val 81236" name="adj4"/>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300"/>
            </a:p>
          </p:txBody>
        </p:sp>
        <p:sp>
          <p:nvSpPr>
            <p:cNvPr id="279" name="Google Shape;279;p28"/>
            <p:cNvSpPr/>
            <p:nvPr/>
          </p:nvSpPr>
          <p:spPr>
            <a:xfrm flipH="1" rot="10800000">
              <a:off x="4662018" y="1687411"/>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300"/>
            </a:p>
          </p:txBody>
        </p:sp>
        <p:sp>
          <p:nvSpPr>
            <p:cNvPr id="280" name="Google Shape;280;p28"/>
            <p:cNvSpPr txBox="1"/>
            <p:nvPr/>
          </p:nvSpPr>
          <p:spPr>
            <a:xfrm>
              <a:off x="4662022" y="1795518"/>
              <a:ext cx="1649400" cy="1661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000">
                  <a:solidFill>
                    <a:srgbClr val="FFFFFF"/>
                  </a:solidFill>
                  <a:latin typeface="Roboto"/>
                  <a:ea typeface="Roboto"/>
                  <a:cs typeface="Roboto"/>
                  <a:sym typeface="Roboto"/>
                </a:rPr>
                <a:t>Lower </a:t>
              </a:r>
              <a:endParaRPr b="1" sz="30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000">
                  <a:solidFill>
                    <a:srgbClr val="FFFFFF"/>
                  </a:solidFill>
                  <a:latin typeface="Roboto"/>
                  <a:ea typeface="Roboto"/>
                  <a:cs typeface="Roboto"/>
                  <a:sym typeface="Roboto"/>
                </a:rPr>
                <a:t>the competence &amp; professional development </a:t>
              </a:r>
              <a:r>
                <a:rPr b="1" lang="en" sz="3000">
                  <a:solidFill>
                    <a:srgbClr val="FFFFFF"/>
                  </a:solidFill>
                  <a:latin typeface="Roboto"/>
                  <a:ea typeface="Roboto"/>
                  <a:cs typeface="Roboto"/>
                  <a:sym typeface="Roboto"/>
                </a:rPr>
                <a:t>opportunities</a:t>
              </a:r>
              <a:endParaRPr sz="2700">
                <a:solidFill>
                  <a:srgbClr val="FFFFFF"/>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9"/>
          <p:cNvSpPr txBox="1"/>
          <p:nvPr>
            <p:ph type="title"/>
          </p:nvPr>
        </p:nvSpPr>
        <p:spPr>
          <a:xfrm>
            <a:off x="311700" y="143900"/>
            <a:ext cx="8520600" cy="733500"/>
          </a:xfrm>
          <a:prstGeom prst="rect">
            <a:avLst/>
          </a:prstGeom>
        </p:spPr>
        <p:txBody>
          <a:bodyPr anchorCtr="0" anchor="b" bIns="91425" lIns="91425" spcFirstLastPara="1" rIns="91425" wrap="square" tIns="91425">
            <a:normAutofit/>
          </a:bodyPr>
          <a:lstStyle/>
          <a:p>
            <a:pPr indent="0" lvl="0" marL="0" rtl="0" algn="ctr">
              <a:spcBef>
                <a:spcPts val="0"/>
              </a:spcBef>
              <a:spcAft>
                <a:spcPts val="1000"/>
              </a:spcAft>
              <a:buNone/>
            </a:pPr>
            <a:r>
              <a:rPr lang="en" sz="3500">
                <a:solidFill>
                  <a:srgbClr val="434343"/>
                </a:solidFill>
                <a:latin typeface="Yanone Kaffeesatz"/>
                <a:ea typeface="Yanone Kaffeesatz"/>
                <a:cs typeface="Yanone Kaffeesatz"/>
                <a:sym typeface="Yanone Kaffeesatz"/>
              </a:rPr>
              <a:t>Support for teachers in their online/remote mode of work</a:t>
            </a:r>
            <a:endParaRPr/>
          </a:p>
        </p:txBody>
      </p:sp>
      <p:grpSp>
        <p:nvGrpSpPr>
          <p:cNvPr id="286" name="Google Shape;286;p29"/>
          <p:cNvGrpSpPr/>
          <p:nvPr/>
        </p:nvGrpSpPr>
        <p:grpSpPr>
          <a:xfrm>
            <a:off x="105900" y="4060650"/>
            <a:ext cx="4329930" cy="1002223"/>
            <a:chOff x="943710" y="3783757"/>
            <a:chExt cx="3717316" cy="818141"/>
          </a:xfrm>
        </p:grpSpPr>
        <p:sp>
          <p:nvSpPr>
            <p:cNvPr id="287" name="Google Shape;287;p29"/>
            <p:cNvSpPr/>
            <p:nvPr/>
          </p:nvSpPr>
          <p:spPr>
            <a:xfrm>
              <a:off x="2346826" y="3783798"/>
              <a:ext cx="2314200" cy="818100"/>
            </a:xfrm>
            <a:prstGeom prst="rect">
              <a:avLst/>
            </a:prstGeom>
            <a:solidFill>
              <a:srgbClr val="AC1145"/>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lt1"/>
                  </a:solidFill>
                  <a:latin typeface="Source Sans Pro"/>
                  <a:ea typeface="Source Sans Pro"/>
                  <a:cs typeface="Source Sans Pro"/>
                  <a:sym typeface="Source Sans Pro"/>
                </a:rPr>
                <a:t>Digital skills and support during online teaching</a:t>
              </a:r>
              <a:endParaRPr sz="1500">
                <a:solidFill>
                  <a:schemeClr val="lt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en" sz="1500">
                  <a:solidFill>
                    <a:schemeClr val="lt1"/>
                  </a:solidFill>
                  <a:latin typeface="Source Sans Pro"/>
                  <a:ea typeface="Source Sans Pro"/>
                  <a:cs typeface="Source Sans Pro"/>
                  <a:sym typeface="Source Sans Pro"/>
                </a:rPr>
                <a:t>Emotional support </a:t>
              </a:r>
              <a:endParaRPr sz="1500">
                <a:solidFill>
                  <a:schemeClr val="lt1"/>
                </a:solidFill>
                <a:latin typeface="Source Sans Pro"/>
                <a:ea typeface="Source Sans Pro"/>
                <a:cs typeface="Source Sans Pro"/>
                <a:sym typeface="Source Sans Pro"/>
              </a:endParaRPr>
            </a:p>
          </p:txBody>
        </p:sp>
        <p:sp>
          <p:nvSpPr>
            <p:cNvPr id="288" name="Google Shape;288;p29"/>
            <p:cNvSpPr/>
            <p:nvPr/>
          </p:nvSpPr>
          <p:spPr>
            <a:xfrm>
              <a:off x="943710" y="3783757"/>
              <a:ext cx="1403100" cy="8181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9"/>
            <p:cNvSpPr/>
            <p:nvPr/>
          </p:nvSpPr>
          <p:spPr>
            <a:xfrm>
              <a:off x="1632122" y="3783788"/>
              <a:ext cx="674400" cy="674400"/>
            </a:xfrm>
            <a:prstGeom prst="rtTriangle">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9"/>
            <p:cNvSpPr/>
            <p:nvPr/>
          </p:nvSpPr>
          <p:spPr>
            <a:xfrm>
              <a:off x="943723" y="3783788"/>
              <a:ext cx="687600" cy="674400"/>
            </a:xfrm>
            <a:prstGeom prst="rtTriangle">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9"/>
            <p:cNvSpPr/>
            <p:nvPr/>
          </p:nvSpPr>
          <p:spPr>
            <a:xfrm>
              <a:off x="968017" y="3803858"/>
              <a:ext cx="1354500" cy="7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Family members</a:t>
              </a:r>
              <a:endParaRPr sz="1800">
                <a:solidFill>
                  <a:srgbClr val="FFFFFF"/>
                </a:solidFill>
                <a:latin typeface="Roboto"/>
                <a:ea typeface="Roboto"/>
                <a:cs typeface="Roboto"/>
                <a:sym typeface="Roboto"/>
              </a:endParaRPr>
            </a:p>
          </p:txBody>
        </p:sp>
      </p:grpSp>
      <p:sp>
        <p:nvSpPr>
          <p:cNvPr id="292" name="Google Shape;292;p29"/>
          <p:cNvSpPr txBox="1"/>
          <p:nvPr/>
        </p:nvSpPr>
        <p:spPr>
          <a:xfrm>
            <a:off x="4571850" y="1085975"/>
            <a:ext cx="4329900" cy="100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AC1145"/>
                </a:solidFill>
                <a:latin typeface="Source Sans Pro"/>
                <a:ea typeface="Source Sans Pro"/>
                <a:cs typeface="Source Sans Pro"/>
                <a:sym typeface="Source Sans Pro"/>
              </a:rPr>
              <a:t>“</a:t>
            </a:r>
            <a:r>
              <a:rPr i="1" lang="en">
                <a:solidFill>
                  <a:srgbClr val="AC1145"/>
                </a:solidFill>
                <a:latin typeface="Source Sans Pro"/>
                <a:ea typeface="Source Sans Pro"/>
                <a:cs typeface="Source Sans Pro"/>
                <a:sym typeface="Source Sans Pro"/>
              </a:rPr>
              <a:t>being a part of union allowed to have a strong organised presence and to collectively raise issues with concerned authorities</a:t>
            </a:r>
            <a:r>
              <a:rPr lang="en">
                <a:solidFill>
                  <a:srgbClr val="AC1145"/>
                </a:solidFill>
                <a:latin typeface="Source Sans Pro"/>
                <a:ea typeface="Source Sans Pro"/>
                <a:cs typeface="Source Sans Pro"/>
                <a:sym typeface="Source Sans Pro"/>
              </a:rPr>
              <a:t>”</a:t>
            </a:r>
            <a:endParaRPr sz="1700">
              <a:solidFill>
                <a:srgbClr val="AC1145"/>
              </a:solidFill>
              <a:latin typeface="Source Code Pro"/>
              <a:ea typeface="Source Code Pro"/>
              <a:cs typeface="Source Code Pro"/>
              <a:sym typeface="Source Code Pro"/>
            </a:endParaRPr>
          </a:p>
        </p:txBody>
      </p:sp>
      <p:grpSp>
        <p:nvGrpSpPr>
          <p:cNvPr id="293" name="Google Shape;293;p29"/>
          <p:cNvGrpSpPr/>
          <p:nvPr/>
        </p:nvGrpSpPr>
        <p:grpSpPr>
          <a:xfrm>
            <a:off x="105948" y="1427338"/>
            <a:ext cx="4403916" cy="2521408"/>
            <a:chOff x="943716" y="3098499"/>
            <a:chExt cx="3989416" cy="674426"/>
          </a:xfrm>
        </p:grpSpPr>
        <p:sp>
          <p:nvSpPr>
            <p:cNvPr id="294" name="Google Shape;294;p29"/>
            <p:cNvSpPr/>
            <p:nvPr/>
          </p:nvSpPr>
          <p:spPr>
            <a:xfrm>
              <a:off x="2346832" y="3098525"/>
              <a:ext cx="2586300" cy="674400"/>
            </a:xfrm>
            <a:prstGeom prst="rect">
              <a:avLst/>
            </a:prstGeom>
            <a:solidFill>
              <a:srgbClr val="AC1145"/>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lt1"/>
                  </a:solidFill>
                  <a:latin typeface="Source Sans Pro"/>
                  <a:ea typeface="Source Sans Pro"/>
                  <a:cs typeface="Source Sans Pro"/>
                  <a:sym typeface="Source Sans Pro"/>
                </a:rPr>
                <a:t>Job losses, pay cuts, health care, professional development,  internet allowance, purchase of  devices</a:t>
              </a:r>
              <a:endParaRPr sz="1500">
                <a:solidFill>
                  <a:schemeClr val="lt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None/>
              </a:pPr>
              <a:r>
                <a:rPr lang="en" sz="1500">
                  <a:solidFill>
                    <a:schemeClr val="lt1"/>
                  </a:solidFill>
                  <a:latin typeface="Source Sans Pro"/>
                  <a:ea typeface="Source Sans Pro"/>
                  <a:cs typeface="Source Sans Pro"/>
                  <a:sym typeface="Source Sans Pro"/>
                </a:rPr>
                <a:t>Biggest support from colleagues experiencing similar hardships</a:t>
              </a:r>
              <a:r>
                <a:rPr lang="en" sz="1500">
                  <a:solidFill>
                    <a:schemeClr val="lt1"/>
                  </a:solidFill>
                  <a:latin typeface="Source Sans Pro"/>
                  <a:ea typeface="Source Sans Pro"/>
                  <a:cs typeface="Source Sans Pro"/>
                  <a:sym typeface="Source Sans Pro"/>
                </a:rPr>
                <a:t>; could share and learn from knowledgeable peers</a:t>
              </a:r>
              <a:endParaRPr sz="1500">
                <a:solidFill>
                  <a:schemeClr val="lt1"/>
                </a:solidFill>
                <a:latin typeface="Source Sans Pro"/>
                <a:ea typeface="Source Sans Pro"/>
                <a:cs typeface="Source Sans Pro"/>
                <a:sym typeface="Source Sans Pro"/>
              </a:endParaRPr>
            </a:p>
          </p:txBody>
        </p:sp>
        <p:sp>
          <p:nvSpPr>
            <p:cNvPr id="295" name="Google Shape;295;p29"/>
            <p:cNvSpPr/>
            <p:nvPr/>
          </p:nvSpPr>
          <p:spPr>
            <a:xfrm>
              <a:off x="1632122" y="3098513"/>
              <a:ext cx="674400" cy="674400"/>
            </a:xfrm>
            <a:prstGeom prst="rtTriangle">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296" name="Google Shape;296;p29"/>
            <p:cNvSpPr/>
            <p:nvPr/>
          </p:nvSpPr>
          <p:spPr>
            <a:xfrm>
              <a:off x="943716" y="3098499"/>
              <a:ext cx="1403100" cy="6744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297" name="Google Shape;297;p29"/>
            <p:cNvSpPr/>
            <p:nvPr/>
          </p:nvSpPr>
          <p:spPr>
            <a:xfrm>
              <a:off x="943723" y="3098513"/>
              <a:ext cx="687600" cy="674400"/>
            </a:xfrm>
            <a:prstGeom prst="rtTriangle">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grpSp>
      <p:sp>
        <p:nvSpPr>
          <p:cNvPr id="298" name="Google Shape;298;p29"/>
          <p:cNvSpPr/>
          <p:nvPr/>
        </p:nvSpPr>
        <p:spPr>
          <a:xfrm>
            <a:off x="105875" y="1455975"/>
            <a:ext cx="1845900" cy="7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Peers / </a:t>
            </a:r>
            <a:r>
              <a:rPr lang="en" sz="1800">
                <a:solidFill>
                  <a:srgbClr val="FFFFFF"/>
                </a:solidFill>
                <a:latin typeface="Roboto"/>
                <a:ea typeface="Roboto"/>
                <a:cs typeface="Roboto"/>
                <a:sym typeface="Roboto"/>
              </a:rPr>
              <a:t>Colleagues</a:t>
            </a:r>
            <a:r>
              <a:rPr lang="en" sz="1800">
                <a:solidFill>
                  <a:srgbClr val="FFFFFF"/>
                </a:solidFill>
                <a:latin typeface="Roboto"/>
                <a:ea typeface="Roboto"/>
                <a:cs typeface="Roboto"/>
                <a:sym typeface="Roboto"/>
              </a:rPr>
              <a:t> </a:t>
            </a:r>
            <a:endParaRPr sz="1800">
              <a:solidFill>
                <a:srgbClr val="FFFFFF"/>
              </a:solidFill>
              <a:latin typeface="Roboto"/>
              <a:ea typeface="Roboto"/>
              <a:cs typeface="Roboto"/>
              <a:sym typeface="Roboto"/>
            </a:endParaRPr>
          </a:p>
        </p:txBody>
      </p:sp>
      <p:grpSp>
        <p:nvGrpSpPr>
          <p:cNvPr id="299" name="Google Shape;299;p29"/>
          <p:cNvGrpSpPr/>
          <p:nvPr/>
        </p:nvGrpSpPr>
        <p:grpSpPr>
          <a:xfrm>
            <a:off x="4648201" y="2191586"/>
            <a:ext cx="4329791" cy="2753573"/>
            <a:chOff x="943717" y="4469051"/>
            <a:chExt cx="4254905" cy="674449"/>
          </a:xfrm>
        </p:grpSpPr>
        <p:sp>
          <p:nvSpPr>
            <p:cNvPr id="300" name="Google Shape;300;p29"/>
            <p:cNvSpPr/>
            <p:nvPr/>
          </p:nvSpPr>
          <p:spPr>
            <a:xfrm>
              <a:off x="943717" y="4469051"/>
              <a:ext cx="898800" cy="674400"/>
            </a:xfrm>
            <a:prstGeom prst="rect">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9"/>
            <p:cNvSpPr/>
            <p:nvPr/>
          </p:nvSpPr>
          <p:spPr>
            <a:xfrm>
              <a:off x="1632122" y="4469063"/>
              <a:ext cx="674400" cy="674400"/>
            </a:xfrm>
            <a:prstGeom prst="rtTriangle">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9"/>
            <p:cNvSpPr/>
            <p:nvPr/>
          </p:nvSpPr>
          <p:spPr>
            <a:xfrm>
              <a:off x="943723" y="4469063"/>
              <a:ext cx="687600" cy="674400"/>
            </a:xfrm>
            <a:prstGeom prst="rtTriangle">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9"/>
            <p:cNvSpPr/>
            <p:nvPr/>
          </p:nvSpPr>
          <p:spPr>
            <a:xfrm>
              <a:off x="952136" y="4469100"/>
              <a:ext cx="9495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Union</a:t>
              </a:r>
              <a:endParaRPr sz="1800">
                <a:solidFill>
                  <a:srgbClr val="FFFFFF"/>
                </a:solidFill>
                <a:latin typeface="Roboto"/>
                <a:ea typeface="Roboto"/>
                <a:cs typeface="Roboto"/>
                <a:sym typeface="Roboto"/>
              </a:endParaRPr>
            </a:p>
          </p:txBody>
        </p:sp>
        <p:sp>
          <p:nvSpPr>
            <p:cNvPr id="304" name="Google Shape;304;p29"/>
            <p:cNvSpPr/>
            <p:nvPr/>
          </p:nvSpPr>
          <p:spPr>
            <a:xfrm>
              <a:off x="1842521" y="4469051"/>
              <a:ext cx="3356100" cy="674400"/>
            </a:xfrm>
            <a:prstGeom prst="rect">
              <a:avLst/>
            </a:prstGeom>
            <a:solidFill>
              <a:srgbClr val="AC1145"/>
            </a:solid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Health emergencies, professional and legal support</a:t>
              </a:r>
              <a:endParaRPr sz="1200">
                <a:solidFill>
                  <a:schemeClr val="lt1"/>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rPr lang="en" sz="1200">
                  <a:solidFill>
                    <a:schemeClr val="lt1"/>
                  </a:solidFill>
                  <a:latin typeface="Source Sans Pro"/>
                  <a:ea typeface="Source Sans Pro"/>
                  <a:cs typeface="Source Sans Pro"/>
                  <a:sym typeface="Source Sans Pro"/>
                </a:rPr>
                <a:t>Salary-related issues, curriculum changes for teacher’s education - India</a:t>
              </a:r>
              <a:endParaRPr sz="1200">
                <a:solidFill>
                  <a:schemeClr val="lt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Curriculum reduction for students - </a:t>
              </a:r>
              <a:r>
                <a:rPr lang="en" sz="1200">
                  <a:solidFill>
                    <a:schemeClr val="lt1"/>
                  </a:solidFill>
                  <a:latin typeface="Source Sans Pro"/>
                  <a:ea typeface="Source Sans Pro"/>
                  <a:cs typeface="Source Sans Pro"/>
                  <a:sym typeface="Source Sans Pro"/>
                </a:rPr>
                <a:t>Australia, Indonesia</a:t>
              </a:r>
              <a:endParaRPr sz="1200">
                <a:solidFill>
                  <a:schemeClr val="lt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O</a:t>
              </a:r>
              <a:r>
                <a:rPr lang="en" sz="1200">
                  <a:solidFill>
                    <a:schemeClr val="lt1"/>
                  </a:solidFill>
                  <a:latin typeface="Source Sans Pro"/>
                  <a:ea typeface="Source Sans Pro"/>
                  <a:cs typeface="Source Sans Pro"/>
                  <a:sym typeface="Source Sans Pro"/>
                </a:rPr>
                <a:t>nline </a:t>
              </a:r>
              <a:r>
                <a:rPr lang="en" sz="1200">
                  <a:solidFill>
                    <a:schemeClr val="lt1"/>
                  </a:solidFill>
                  <a:latin typeface="Source Sans Pro"/>
                  <a:ea typeface="Source Sans Pro"/>
                  <a:cs typeface="Source Sans Pro"/>
                  <a:sym typeface="Source Sans Pro"/>
                </a:rPr>
                <a:t> parent-teacher meetings, loan availability- Fiji</a:t>
              </a:r>
              <a:endParaRPr sz="1200">
                <a:solidFill>
                  <a:schemeClr val="lt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Non-teaching days, training support - Australia</a:t>
              </a:r>
              <a:endParaRPr sz="1200">
                <a:solidFill>
                  <a:schemeClr val="lt1"/>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chemeClr val="lt1"/>
                </a:buClr>
                <a:buSzPts val="1200"/>
                <a:buFont typeface="Source Sans Pro"/>
                <a:buChar char="●"/>
              </a:pPr>
              <a:r>
                <a:rPr lang="en" sz="1200">
                  <a:solidFill>
                    <a:schemeClr val="lt1"/>
                  </a:solidFill>
                  <a:latin typeface="Source Sans Pro"/>
                  <a:ea typeface="Source Sans Pro"/>
                  <a:cs typeface="Source Sans Pro"/>
                  <a:sym typeface="Source Sans Pro"/>
                </a:rPr>
                <a:t>internet budgets - Indonesia, Malaysia, the Philippine</a:t>
              </a:r>
              <a:r>
                <a:rPr lang="en" sz="1200">
                  <a:solidFill>
                    <a:schemeClr val="lt1"/>
                  </a:solidFill>
                  <a:latin typeface="Source Sans Pro"/>
                  <a:ea typeface="Source Sans Pro"/>
                  <a:cs typeface="Source Sans Pro"/>
                  <a:sym typeface="Source Sans Pro"/>
                </a:rPr>
                <a:t>s</a:t>
              </a:r>
              <a:endParaRPr sz="900">
                <a:solidFill>
                  <a:schemeClr val="lt1"/>
                </a:solidFill>
                <a:latin typeface="Roboto"/>
                <a:ea typeface="Roboto"/>
                <a:cs typeface="Roboto"/>
                <a:sym typeface="Robot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0"/>
          <p:cNvSpPr/>
          <p:nvPr/>
        </p:nvSpPr>
        <p:spPr>
          <a:xfrm>
            <a:off x="5414175" y="127750"/>
            <a:ext cx="3515400" cy="2602800"/>
          </a:xfrm>
          <a:prstGeom prst="wedgeEllipseCallout">
            <a:avLst>
              <a:gd fmla="val -70291" name="adj1"/>
              <a:gd fmla="val 19007"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 sz="1560">
                <a:solidFill>
                  <a:schemeClr val="dk2"/>
                </a:solidFill>
                <a:latin typeface="Oswald"/>
                <a:ea typeface="Oswald"/>
                <a:cs typeface="Oswald"/>
                <a:sym typeface="Oswald"/>
              </a:rPr>
              <a:t>.</a:t>
            </a:r>
            <a:r>
              <a:rPr i="1" lang="en" sz="1560">
                <a:solidFill>
                  <a:schemeClr val="dk2"/>
                </a:solidFill>
                <a:latin typeface="Times New Roman"/>
                <a:ea typeface="Times New Roman"/>
                <a:cs typeface="Times New Roman"/>
                <a:sym typeface="Times New Roman"/>
              </a:rPr>
              <a:t>..community and society really need to </a:t>
            </a:r>
            <a:r>
              <a:rPr b="1" i="1" lang="en" sz="1560">
                <a:solidFill>
                  <a:schemeClr val="dk2"/>
                </a:solidFill>
                <a:latin typeface="Times New Roman"/>
                <a:ea typeface="Times New Roman"/>
                <a:cs typeface="Times New Roman"/>
                <a:sym typeface="Times New Roman"/>
              </a:rPr>
              <a:t>recognize teachers, for the complex work that they do,</a:t>
            </a:r>
            <a:r>
              <a:rPr i="1" lang="en" sz="1560">
                <a:solidFill>
                  <a:schemeClr val="dk2"/>
                </a:solidFill>
                <a:latin typeface="Times New Roman"/>
                <a:ea typeface="Times New Roman"/>
                <a:cs typeface="Times New Roman"/>
                <a:sym typeface="Times New Roman"/>
              </a:rPr>
              <a:t>  it's time that they support us and respect our profession </a:t>
            </a:r>
            <a:endParaRPr i="1" sz="1560">
              <a:solidFill>
                <a:schemeClr val="dk2"/>
              </a:solidFill>
              <a:latin typeface="Times New Roman"/>
              <a:ea typeface="Times New Roman"/>
              <a:cs typeface="Times New Roman"/>
              <a:sym typeface="Times New Roman"/>
            </a:endParaRPr>
          </a:p>
          <a:p>
            <a:pPr indent="-321310" lvl="0" marL="457200" rtl="0" algn="l">
              <a:spcBef>
                <a:spcPts val="0"/>
              </a:spcBef>
              <a:spcAft>
                <a:spcPts val="0"/>
              </a:spcAft>
              <a:buClr>
                <a:schemeClr val="dk2"/>
              </a:buClr>
              <a:buSzPts val="1460"/>
              <a:buFont typeface="Times New Roman"/>
              <a:buChar char="-"/>
            </a:pPr>
            <a:r>
              <a:rPr b="1" lang="en" sz="1460">
                <a:solidFill>
                  <a:schemeClr val="dk2"/>
                </a:solidFill>
                <a:latin typeface="Times New Roman"/>
                <a:ea typeface="Times New Roman"/>
                <a:cs typeface="Times New Roman"/>
                <a:sym typeface="Times New Roman"/>
              </a:rPr>
              <a:t>Teacher, Australia</a:t>
            </a:r>
            <a:endParaRPr b="1" sz="1460">
              <a:solidFill>
                <a:schemeClr val="dk2"/>
              </a:solidFill>
              <a:latin typeface="Times New Roman"/>
              <a:ea typeface="Times New Roman"/>
              <a:cs typeface="Times New Roman"/>
              <a:sym typeface="Times New Roman"/>
            </a:endParaRPr>
          </a:p>
          <a:p>
            <a:pPr indent="0" lvl="0" marL="0" rtl="0" algn="l">
              <a:spcBef>
                <a:spcPts val="0"/>
              </a:spcBef>
              <a:spcAft>
                <a:spcPts val="0"/>
              </a:spcAft>
              <a:buNone/>
            </a:pPr>
            <a:r>
              <a:t/>
            </a:r>
            <a:endParaRPr sz="100"/>
          </a:p>
        </p:txBody>
      </p:sp>
      <p:sp>
        <p:nvSpPr>
          <p:cNvPr id="310" name="Google Shape;310;p30"/>
          <p:cNvSpPr/>
          <p:nvPr/>
        </p:nvSpPr>
        <p:spPr>
          <a:xfrm>
            <a:off x="101325" y="127750"/>
            <a:ext cx="4170300" cy="3019800"/>
          </a:xfrm>
          <a:prstGeom prst="wedgeEllipseCallout">
            <a:avLst>
              <a:gd fmla="val 70360" name="adj1"/>
              <a:gd fmla="val 24052"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1700">
                <a:latin typeface="Times New Roman"/>
                <a:ea typeface="Times New Roman"/>
                <a:cs typeface="Times New Roman"/>
                <a:sym typeface="Times New Roman"/>
              </a:rPr>
              <a:t>teachers are not used to using the new platforms. The </a:t>
            </a:r>
            <a:r>
              <a:rPr b="1" i="1" lang="en" sz="1700">
                <a:latin typeface="Times New Roman"/>
                <a:ea typeface="Times New Roman"/>
                <a:cs typeface="Times New Roman"/>
                <a:sym typeface="Times New Roman"/>
              </a:rPr>
              <a:t>platform itself is not well organized to be used</a:t>
            </a:r>
            <a:endParaRPr b="1" i="1" sz="17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i="1" lang="en" sz="1700">
                <a:latin typeface="Times New Roman"/>
                <a:ea typeface="Times New Roman"/>
                <a:cs typeface="Times New Roman"/>
                <a:sym typeface="Times New Roman"/>
              </a:rPr>
              <a:t>-Teacher, Japan</a:t>
            </a:r>
            <a:endParaRPr i="1" sz="1800">
              <a:solidFill>
                <a:schemeClr val="dk2"/>
              </a:solidFill>
              <a:latin typeface="Times New Roman"/>
              <a:ea typeface="Times New Roman"/>
              <a:cs typeface="Times New Roman"/>
              <a:sym typeface="Times New Roman"/>
            </a:endParaRPr>
          </a:p>
        </p:txBody>
      </p:sp>
      <p:sp>
        <p:nvSpPr>
          <p:cNvPr id="311" name="Google Shape;311;p30"/>
          <p:cNvSpPr/>
          <p:nvPr/>
        </p:nvSpPr>
        <p:spPr>
          <a:xfrm>
            <a:off x="4822500" y="2931850"/>
            <a:ext cx="4107000" cy="2135400"/>
          </a:xfrm>
          <a:prstGeom prst="wedgeEllipseCallout">
            <a:avLst>
              <a:gd fmla="val -71464" name="adj1"/>
              <a:gd fmla="val -50781"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1600">
                <a:solidFill>
                  <a:schemeClr val="dk2"/>
                </a:solidFill>
                <a:latin typeface="Times New Roman"/>
                <a:ea typeface="Times New Roman"/>
                <a:cs typeface="Times New Roman"/>
                <a:sym typeface="Times New Roman"/>
              </a:rPr>
              <a:t>teachers are looking at the family members…they really need support in learning how to use internet and have access to internet that's</a:t>
            </a:r>
            <a:r>
              <a:rPr b="1" lang="en" sz="1500">
                <a:solidFill>
                  <a:schemeClr val="dk2"/>
                </a:solidFill>
                <a:latin typeface="Times New Roman"/>
                <a:ea typeface="Times New Roman"/>
                <a:cs typeface="Times New Roman"/>
                <a:sym typeface="Times New Roman"/>
              </a:rPr>
              <a:t> </a:t>
            </a:r>
            <a:endParaRPr b="1" sz="1500">
              <a:solidFill>
                <a:schemeClr val="dk2"/>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chemeClr val="dk2"/>
              </a:buClr>
              <a:buSzPts val="1500"/>
              <a:buFont typeface="Times New Roman"/>
              <a:buChar char="-"/>
            </a:pPr>
            <a:r>
              <a:rPr b="1" lang="en" sz="1500">
                <a:solidFill>
                  <a:schemeClr val="dk2"/>
                </a:solidFill>
                <a:latin typeface="Times New Roman"/>
                <a:ea typeface="Times New Roman"/>
                <a:cs typeface="Times New Roman"/>
                <a:sym typeface="Times New Roman"/>
              </a:rPr>
              <a:t>Indonesia_Union Member </a:t>
            </a:r>
            <a:endParaRPr b="1" sz="1500">
              <a:solidFill>
                <a:schemeClr val="dk2"/>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1"/>
          <p:cNvSpPr txBox="1"/>
          <p:nvPr>
            <p:ph type="title"/>
          </p:nvPr>
        </p:nvSpPr>
        <p:spPr>
          <a:xfrm>
            <a:off x="311750" y="370900"/>
            <a:ext cx="6114900" cy="566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Respondents with direct experience of teaching</a:t>
            </a:r>
            <a:endParaRPr/>
          </a:p>
        </p:txBody>
      </p:sp>
      <p:grpSp>
        <p:nvGrpSpPr>
          <p:cNvPr id="317" name="Google Shape;317;p31"/>
          <p:cNvGrpSpPr/>
          <p:nvPr/>
        </p:nvGrpSpPr>
        <p:grpSpPr>
          <a:xfrm>
            <a:off x="2715238" y="1438364"/>
            <a:ext cx="2406443" cy="3348428"/>
            <a:chOff x="3071457" y="2013875"/>
            <a:chExt cx="1944600" cy="1569600"/>
          </a:xfrm>
        </p:grpSpPr>
        <p:sp>
          <p:nvSpPr>
            <p:cNvPr id="318" name="Google Shape;318;p31"/>
            <p:cNvSpPr/>
            <p:nvPr/>
          </p:nvSpPr>
          <p:spPr>
            <a:xfrm flipH="1" rot="10800000">
              <a:off x="3071457" y="2013875"/>
              <a:ext cx="1944600" cy="1569600"/>
            </a:xfrm>
            <a:prstGeom prst="round2DiagRect">
              <a:avLst>
                <a:gd fmla="val 0" name="adj1"/>
                <a:gd fmla="val 17764" name="adj2"/>
              </a:avLst>
            </a:prstGeom>
            <a:solidFill>
              <a:srgbClr val="C413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1"/>
            <p:cNvSpPr txBox="1"/>
            <p:nvPr/>
          </p:nvSpPr>
          <p:spPr>
            <a:xfrm>
              <a:off x="3237648" y="2199766"/>
              <a:ext cx="1699800" cy="1244400"/>
            </a:xfrm>
            <a:prstGeom prst="rect">
              <a:avLst/>
            </a:prstGeom>
            <a:solidFill>
              <a:srgbClr val="C4134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 sz="1800">
                  <a:solidFill>
                    <a:srgbClr val="FFFFFF"/>
                  </a:solidFill>
                  <a:latin typeface="Roboto"/>
                  <a:ea typeface="Roboto"/>
                  <a:cs typeface="Roboto"/>
                  <a:sym typeface="Roboto"/>
                </a:rPr>
                <a:t>Formal avenues for professional development emerge as a high priority </a:t>
              </a:r>
              <a:endParaRPr b="1" sz="1800">
                <a:solidFill>
                  <a:srgbClr val="FFFFFF"/>
                </a:solidFill>
                <a:latin typeface="Roboto"/>
                <a:ea typeface="Roboto"/>
                <a:cs typeface="Roboto"/>
                <a:sym typeface="Roboto"/>
              </a:endParaRPr>
            </a:p>
          </p:txBody>
        </p:sp>
      </p:grpSp>
      <p:grpSp>
        <p:nvGrpSpPr>
          <p:cNvPr id="320" name="Google Shape;320;p31"/>
          <p:cNvGrpSpPr/>
          <p:nvPr/>
        </p:nvGrpSpPr>
        <p:grpSpPr>
          <a:xfrm>
            <a:off x="311750" y="1438364"/>
            <a:ext cx="2406443" cy="3348428"/>
            <a:chOff x="1126863" y="2013875"/>
            <a:chExt cx="1944600" cy="1569600"/>
          </a:xfrm>
        </p:grpSpPr>
        <p:sp>
          <p:nvSpPr>
            <p:cNvPr id="321" name="Google Shape;321;p31"/>
            <p:cNvSpPr/>
            <p:nvPr/>
          </p:nvSpPr>
          <p:spPr>
            <a:xfrm>
              <a:off x="1126863" y="2013875"/>
              <a:ext cx="1944600" cy="1569600"/>
            </a:xfrm>
            <a:prstGeom prst="round2DiagRect">
              <a:avLst>
                <a:gd fmla="val 0" name="adj1"/>
                <a:gd fmla="val 17764" name="adj2"/>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1"/>
            <p:cNvSpPr txBox="1"/>
            <p:nvPr/>
          </p:nvSpPr>
          <p:spPr>
            <a:xfrm>
              <a:off x="1232721" y="2153301"/>
              <a:ext cx="1744200" cy="510900"/>
            </a:xfrm>
            <a:prstGeom prst="rect">
              <a:avLst/>
            </a:prstGeom>
            <a:solidFill>
              <a:srgbClr val="E1165A"/>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Sources of professional support</a:t>
              </a:r>
              <a:endParaRPr sz="1800">
                <a:solidFill>
                  <a:srgbClr val="FFFFFF"/>
                </a:solidFill>
                <a:latin typeface="Roboto"/>
                <a:ea typeface="Roboto"/>
                <a:cs typeface="Roboto"/>
                <a:sym typeface="Roboto"/>
              </a:endParaRPr>
            </a:p>
          </p:txBody>
        </p:sp>
        <p:sp>
          <p:nvSpPr>
            <p:cNvPr id="323" name="Google Shape;323;p31"/>
            <p:cNvSpPr txBox="1"/>
            <p:nvPr/>
          </p:nvSpPr>
          <p:spPr>
            <a:xfrm>
              <a:off x="1179328" y="2695395"/>
              <a:ext cx="1889700" cy="764400"/>
            </a:xfrm>
            <a:prstGeom prst="rect">
              <a:avLst/>
            </a:prstGeom>
            <a:solidFill>
              <a:srgbClr val="E1165A"/>
            </a:solidFill>
            <a:ln>
              <a:noFill/>
            </a:ln>
          </p:spPr>
          <p:txBody>
            <a:bodyPr anchorCtr="0" anchor="t" bIns="91425" lIns="91425" spcFirstLastPara="1" rIns="91425" wrap="square" tIns="91425">
              <a:noAutofit/>
            </a:bodyPr>
            <a:lstStyle/>
            <a:p>
              <a:pPr indent="-139700" lvl="0" marL="1143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30% individual efforts by reaching out to colleagues </a:t>
              </a:r>
              <a:endParaRPr sz="1300">
                <a:solidFill>
                  <a:srgbClr val="FFFFFF"/>
                </a:solidFill>
                <a:latin typeface="Roboto"/>
                <a:ea typeface="Roboto"/>
                <a:cs typeface="Roboto"/>
                <a:sym typeface="Roboto"/>
              </a:endParaRPr>
            </a:p>
            <a:p>
              <a:pPr indent="-139700" lvl="0" marL="1143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21% their institution</a:t>
              </a:r>
              <a:endParaRPr sz="1300">
                <a:solidFill>
                  <a:srgbClr val="FFFFFF"/>
                </a:solidFill>
                <a:latin typeface="Roboto"/>
                <a:ea typeface="Roboto"/>
                <a:cs typeface="Roboto"/>
                <a:sym typeface="Roboto"/>
              </a:endParaRPr>
            </a:p>
            <a:p>
              <a:pPr indent="-139700" lvl="0" marL="1143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20.1% unions</a:t>
              </a:r>
              <a:endParaRPr sz="1300">
                <a:solidFill>
                  <a:srgbClr val="FFFFFF"/>
                </a:solidFill>
                <a:latin typeface="Roboto"/>
                <a:ea typeface="Roboto"/>
                <a:cs typeface="Roboto"/>
                <a:sym typeface="Roboto"/>
              </a:endParaRPr>
            </a:p>
            <a:p>
              <a:pPr indent="-139700" lvl="0" marL="114300" rtl="0" algn="l">
                <a:lnSpc>
                  <a:spcPct val="115000"/>
                </a:lnSpc>
                <a:spcBef>
                  <a:spcPts val="0"/>
                </a:spcBef>
                <a:spcAft>
                  <a:spcPts val="0"/>
                </a:spcAft>
                <a:buClr>
                  <a:srgbClr val="FFFFFF"/>
                </a:buClr>
                <a:buSzPts val="1300"/>
                <a:buFont typeface="Roboto"/>
                <a:buChar char="❖"/>
              </a:pPr>
              <a:r>
                <a:rPr lang="en" sz="1300">
                  <a:solidFill>
                    <a:srgbClr val="FFFFFF"/>
                  </a:solidFill>
                  <a:latin typeface="Roboto"/>
                  <a:ea typeface="Roboto"/>
                  <a:cs typeface="Roboto"/>
                  <a:sym typeface="Roboto"/>
                </a:rPr>
                <a:t>14.3% professional groups </a:t>
              </a:r>
              <a:endParaRPr sz="1600">
                <a:solidFill>
                  <a:srgbClr val="FFFFFF"/>
                </a:solidFill>
                <a:latin typeface="Roboto"/>
                <a:ea typeface="Roboto"/>
                <a:cs typeface="Roboto"/>
                <a:sym typeface="Roboto"/>
              </a:endParaRPr>
            </a:p>
          </p:txBody>
        </p:sp>
      </p:grpSp>
      <p:grpSp>
        <p:nvGrpSpPr>
          <p:cNvPr id="324" name="Google Shape;324;p31"/>
          <p:cNvGrpSpPr/>
          <p:nvPr/>
        </p:nvGrpSpPr>
        <p:grpSpPr>
          <a:xfrm>
            <a:off x="5118586" y="1438364"/>
            <a:ext cx="3713985" cy="3348428"/>
            <a:chOff x="5015938" y="2013875"/>
            <a:chExt cx="3001200" cy="1569600"/>
          </a:xfrm>
        </p:grpSpPr>
        <p:sp>
          <p:nvSpPr>
            <p:cNvPr id="325" name="Google Shape;325;p31"/>
            <p:cNvSpPr/>
            <p:nvPr/>
          </p:nvSpPr>
          <p:spPr>
            <a:xfrm>
              <a:off x="5015938" y="2013875"/>
              <a:ext cx="3001200" cy="1569600"/>
            </a:xfrm>
            <a:prstGeom prst="round2DiagRect">
              <a:avLst>
                <a:gd fmla="val 0" name="adj1"/>
                <a:gd fmla="val 17764" name="adj2"/>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6" name="Google Shape;326;p31"/>
            <p:cNvSpPr txBox="1"/>
            <p:nvPr/>
          </p:nvSpPr>
          <p:spPr>
            <a:xfrm>
              <a:off x="5360231" y="2179117"/>
              <a:ext cx="2417100" cy="1265100"/>
            </a:xfrm>
            <a:prstGeom prst="rect">
              <a:avLst/>
            </a:prstGeom>
            <a:solidFill>
              <a:srgbClr val="840D35"/>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latin typeface="Roboto"/>
                  <a:ea typeface="Roboto"/>
                  <a:cs typeface="Roboto"/>
                  <a:sym typeface="Roboto"/>
                </a:rPr>
                <a:t>For a majority of respondents (53.9%) teaching learning with respect to managing and orchestrating digital technologies was a high priority</a:t>
              </a:r>
              <a:endParaRPr b="1" sz="1800">
                <a:solidFill>
                  <a:srgbClr val="FFFFFF"/>
                </a:solidFill>
                <a:latin typeface="Roboto"/>
                <a:ea typeface="Roboto"/>
                <a:cs typeface="Roboto"/>
                <a:sym typeface="Robo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265500" y="998750"/>
            <a:ext cx="4045200" cy="1762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Presentation Structure</a:t>
            </a:r>
            <a:endParaRPr/>
          </a:p>
        </p:txBody>
      </p:sp>
      <p:sp>
        <p:nvSpPr>
          <p:cNvPr id="69" name="Google Shape;69;p14"/>
          <p:cNvSpPr txBox="1"/>
          <p:nvPr>
            <p:ph idx="2" type="body"/>
          </p:nvPr>
        </p:nvSpPr>
        <p:spPr>
          <a:xfrm>
            <a:off x="4914400" y="284650"/>
            <a:ext cx="3862200" cy="3921000"/>
          </a:xfrm>
          <a:prstGeom prst="rect">
            <a:avLst/>
          </a:prstGeom>
        </p:spPr>
        <p:txBody>
          <a:bodyPr anchorCtr="0" anchor="ctr" bIns="91425" lIns="91425" spcFirstLastPara="1" rIns="91425" wrap="square" tIns="91425">
            <a:normAutofit/>
          </a:bodyPr>
          <a:lstStyle/>
          <a:p>
            <a:pPr indent="-400050" lvl="0" marL="457200" marR="0" rtl="0" algn="l">
              <a:lnSpc>
                <a:spcPct val="150000"/>
              </a:lnSpc>
              <a:spcBef>
                <a:spcPts val="0"/>
              </a:spcBef>
              <a:spcAft>
                <a:spcPts val="0"/>
              </a:spcAft>
              <a:buSzPts val="2700"/>
              <a:buFont typeface="Oswald"/>
              <a:buAutoNum type="arabicPeriod"/>
            </a:pPr>
            <a:r>
              <a:rPr lang="en" sz="2700">
                <a:latin typeface="Oswald"/>
                <a:ea typeface="Oswald"/>
                <a:cs typeface="Oswald"/>
                <a:sym typeface="Oswald"/>
              </a:rPr>
              <a:t>Objectives</a:t>
            </a:r>
            <a:endParaRPr sz="2700">
              <a:latin typeface="Oswald"/>
              <a:ea typeface="Oswald"/>
              <a:cs typeface="Oswald"/>
              <a:sym typeface="Oswald"/>
            </a:endParaRPr>
          </a:p>
          <a:p>
            <a:pPr indent="-400050" lvl="0" marL="457200" marR="0" rtl="0" algn="just">
              <a:lnSpc>
                <a:spcPct val="150000"/>
              </a:lnSpc>
              <a:spcBef>
                <a:spcPts val="1000"/>
              </a:spcBef>
              <a:spcAft>
                <a:spcPts val="0"/>
              </a:spcAft>
              <a:buSzPts val="2700"/>
              <a:buFont typeface="Oswald"/>
              <a:buAutoNum type="arabicPeriod"/>
            </a:pPr>
            <a:r>
              <a:rPr lang="en" sz="2700">
                <a:latin typeface="Oswald"/>
                <a:ea typeface="Oswald"/>
                <a:cs typeface="Oswald"/>
                <a:sym typeface="Oswald"/>
              </a:rPr>
              <a:t>Research Design</a:t>
            </a:r>
            <a:endParaRPr sz="2700">
              <a:latin typeface="Oswald"/>
              <a:ea typeface="Oswald"/>
              <a:cs typeface="Oswald"/>
              <a:sym typeface="Oswald"/>
            </a:endParaRPr>
          </a:p>
          <a:p>
            <a:pPr indent="-400050" lvl="0" marL="457200" marR="0" rtl="0" algn="just">
              <a:lnSpc>
                <a:spcPct val="150000"/>
              </a:lnSpc>
              <a:spcBef>
                <a:spcPts val="1000"/>
              </a:spcBef>
              <a:spcAft>
                <a:spcPts val="0"/>
              </a:spcAft>
              <a:buSzPts val="2700"/>
              <a:buFont typeface="Oswald"/>
              <a:buAutoNum type="arabicPeriod"/>
            </a:pPr>
            <a:r>
              <a:rPr lang="en" sz="2700">
                <a:latin typeface="Oswald"/>
                <a:ea typeface="Oswald"/>
                <a:cs typeface="Oswald"/>
                <a:sym typeface="Oswald"/>
              </a:rPr>
              <a:t>Findings</a:t>
            </a:r>
            <a:endParaRPr sz="2700">
              <a:latin typeface="Oswald"/>
              <a:ea typeface="Oswald"/>
              <a:cs typeface="Oswald"/>
              <a:sym typeface="Oswald"/>
            </a:endParaRPr>
          </a:p>
          <a:p>
            <a:pPr indent="-400050" lvl="0" marL="457200" marR="0" rtl="0" algn="l">
              <a:lnSpc>
                <a:spcPct val="150000"/>
              </a:lnSpc>
              <a:spcBef>
                <a:spcPts val="1000"/>
              </a:spcBef>
              <a:spcAft>
                <a:spcPts val="1000"/>
              </a:spcAft>
              <a:buSzPts val="2700"/>
              <a:buFont typeface="Oswald"/>
              <a:buAutoNum type="arabicPeriod"/>
            </a:pPr>
            <a:r>
              <a:rPr lang="en" sz="2700">
                <a:latin typeface="Oswald"/>
                <a:ea typeface="Oswald"/>
                <a:cs typeface="Oswald"/>
                <a:sym typeface="Oswald"/>
              </a:rPr>
              <a:t>Implications</a:t>
            </a:r>
            <a:endParaRPr sz="2000">
              <a:solidFill>
                <a:srgbClr val="000000"/>
              </a:solidFill>
              <a:latin typeface="Oswald"/>
              <a:ea typeface="Oswald"/>
              <a:cs typeface="Oswald"/>
              <a:sym typeface="Oswa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2"/>
          <p:cNvSpPr txBox="1"/>
          <p:nvPr>
            <p:ph type="title"/>
          </p:nvPr>
        </p:nvSpPr>
        <p:spPr>
          <a:xfrm>
            <a:off x="189450" y="66100"/>
            <a:ext cx="2489100" cy="5077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Respondents with direct experience of teaching</a:t>
            </a:r>
            <a:endParaRPr/>
          </a:p>
        </p:txBody>
      </p:sp>
      <p:grpSp>
        <p:nvGrpSpPr>
          <p:cNvPr id="332" name="Google Shape;332;p32"/>
          <p:cNvGrpSpPr/>
          <p:nvPr/>
        </p:nvGrpSpPr>
        <p:grpSpPr>
          <a:xfrm>
            <a:off x="2843800" y="170988"/>
            <a:ext cx="4861217" cy="4356965"/>
            <a:chOff x="2297326" y="802820"/>
            <a:chExt cx="3594511" cy="3202944"/>
          </a:xfrm>
        </p:grpSpPr>
        <p:sp>
          <p:nvSpPr>
            <p:cNvPr id="333" name="Google Shape;333;p32"/>
            <p:cNvSpPr/>
            <p:nvPr/>
          </p:nvSpPr>
          <p:spPr>
            <a:xfrm rot="11969">
              <a:off x="3855823" y="3237014"/>
              <a:ext cx="775505" cy="767400"/>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Small groups</a:t>
              </a:r>
              <a:endParaRPr/>
            </a:p>
          </p:txBody>
        </p:sp>
        <p:sp>
          <p:nvSpPr>
            <p:cNvPr id="334" name="Google Shape;334;p32"/>
            <p:cNvSpPr/>
            <p:nvPr/>
          </p:nvSpPr>
          <p:spPr>
            <a:xfrm rot="11780">
              <a:off x="2297323" y="826058"/>
              <a:ext cx="1050606" cy="1022100"/>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Roboto"/>
                  <a:ea typeface="Roboto"/>
                  <a:cs typeface="Roboto"/>
                  <a:sym typeface="Roboto"/>
                </a:rPr>
                <a:t>G</a:t>
              </a:r>
              <a:r>
                <a:rPr lang="en" sz="2000">
                  <a:latin typeface="Roboto"/>
                  <a:ea typeface="Roboto"/>
                  <a:cs typeface="Roboto"/>
                  <a:sym typeface="Roboto"/>
                </a:rPr>
                <a:t>ames</a:t>
              </a:r>
              <a:endParaRPr sz="2200"/>
            </a:p>
          </p:txBody>
        </p:sp>
        <p:sp>
          <p:nvSpPr>
            <p:cNvPr id="335" name="Google Shape;335;p32"/>
            <p:cNvSpPr/>
            <p:nvPr/>
          </p:nvSpPr>
          <p:spPr>
            <a:xfrm>
              <a:off x="3056674" y="2346984"/>
              <a:ext cx="1199400" cy="1199400"/>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t>I</a:t>
              </a:r>
              <a:r>
                <a:rPr lang="en" sz="2000"/>
                <a:t>nvolved parents</a:t>
              </a:r>
              <a:endParaRPr sz="2000"/>
            </a:p>
          </p:txBody>
        </p:sp>
        <p:sp>
          <p:nvSpPr>
            <p:cNvPr id="336" name="Google Shape;336;p32"/>
            <p:cNvSpPr/>
            <p:nvPr/>
          </p:nvSpPr>
          <p:spPr>
            <a:xfrm rot="13424">
              <a:off x="4201631" y="806120"/>
              <a:ext cx="1690213" cy="1672800"/>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500"/>
                <a:t>G</a:t>
              </a:r>
              <a:r>
                <a:rPr lang="en" sz="1500"/>
                <a:t>roup messaging on WhatsApp Telegram</a:t>
              </a:r>
              <a:endParaRPr sz="1500"/>
            </a:p>
          </p:txBody>
        </p:sp>
        <p:sp>
          <p:nvSpPr>
            <p:cNvPr id="337" name="Google Shape;337;p32"/>
            <p:cNvSpPr/>
            <p:nvPr/>
          </p:nvSpPr>
          <p:spPr>
            <a:xfrm rot="-6128">
              <a:off x="2370621" y="1881285"/>
              <a:ext cx="1009802" cy="975900"/>
            </a:xfrm>
            <a:prstGeom prst="ellipse">
              <a:avLst/>
            </a:prstGeom>
            <a:solidFill>
              <a:srgbClr val="AC114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latin typeface="Roboto"/>
                  <a:ea typeface="Roboto"/>
                  <a:cs typeface="Roboto"/>
                  <a:sym typeface="Roboto"/>
                </a:rPr>
                <a:t>H</a:t>
              </a:r>
              <a:r>
                <a:rPr lang="en">
                  <a:solidFill>
                    <a:schemeClr val="lt1"/>
                  </a:solidFill>
                  <a:latin typeface="Roboto"/>
                  <a:ea typeface="Roboto"/>
                  <a:cs typeface="Roboto"/>
                  <a:sym typeface="Roboto"/>
                </a:rPr>
                <a:t>ands-on activities</a:t>
              </a:r>
              <a:endParaRPr sz="1600"/>
            </a:p>
          </p:txBody>
        </p:sp>
        <p:sp>
          <p:nvSpPr>
            <p:cNvPr id="338" name="Google Shape;338;p32"/>
            <p:cNvSpPr/>
            <p:nvPr/>
          </p:nvSpPr>
          <p:spPr>
            <a:xfrm rot="-6597701">
              <a:off x="3729840" y="1051019"/>
              <a:ext cx="274172" cy="274172"/>
            </a:xfrm>
            <a:prstGeom prst="ellipse">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 name="Google Shape;339;p32"/>
          <p:cNvGrpSpPr/>
          <p:nvPr/>
        </p:nvGrpSpPr>
        <p:grpSpPr>
          <a:xfrm>
            <a:off x="5751282" y="1548898"/>
            <a:ext cx="3300126" cy="3319404"/>
            <a:chOff x="4447194" y="1815766"/>
            <a:chExt cx="2440200" cy="2440200"/>
          </a:xfrm>
        </p:grpSpPr>
        <p:sp>
          <p:nvSpPr>
            <p:cNvPr id="340" name="Google Shape;340;p32"/>
            <p:cNvSpPr/>
            <p:nvPr/>
          </p:nvSpPr>
          <p:spPr>
            <a:xfrm>
              <a:off x="4447194" y="1815766"/>
              <a:ext cx="2440200" cy="2440200"/>
            </a:xfrm>
            <a:prstGeom prst="ellipse">
              <a:avLst/>
            </a:prstGeom>
            <a:solidFill>
              <a:srgbClr val="840D3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2200"/>
            </a:p>
          </p:txBody>
        </p:sp>
        <p:sp>
          <p:nvSpPr>
            <p:cNvPr id="341" name="Google Shape;341;p32"/>
            <p:cNvSpPr txBox="1"/>
            <p:nvPr/>
          </p:nvSpPr>
          <p:spPr>
            <a:xfrm>
              <a:off x="4735953" y="2260834"/>
              <a:ext cx="1862700" cy="151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rgbClr val="FFFFFF"/>
                  </a:solidFill>
                  <a:latin typeface="Roboto"/>
                  <a:ea typeface="Roboto"/>
                  <a:cs typeface="Roboto"/>
                  <a:sym typeface="Roboto"/>
                </a:rPr>
                <a:t>Teachers created, curated videos &amp; audio content</a:t>
              </a:r>
              <a:endParaRPr sz="2600">
                <a:solidFill>
                  <a:srgbClr val="FFFFFF"/>
                </a:solidFill>
                <a:latin typeface="Roboto"/>
                <a:ea typeface="Roboto"/>
                <a:cs typeface="Roboto"/>
                <a:sym typeface="Roboto"/>
              </a:endParaRPr>
            </a:p>
          </p:txBody>
        </p:sp>
      </p:grpSp>
      <p:grpSp>
        <p:nvGrpSpPr>
          <p:cNvPr id="342" name="Google Shape;342;p32"/>
          <p:cNvGrpSpPr/>
          <p:nvPr/>
        </p:nvGrpSpPr>
        <p:grpSpPr>
          <a:xfrm>
            <a:off x="4020243" y="791150"/>
            <a:ext cx="1621281" cy="1616155"/>
            <a:chOff x="3490737" y="1374053"/>
            <a:chExt cx="1423800" cy="1423800"/>
          </a:xfrm>
        </p:grpSpPr>
        <p:sp>
          <p:nvSpPr>
            <p:cNvPr id="343" name="Google Shape;343;p32"/>
            <p:cNvSpPr/>
            <p:nvPr/>
          </p:nvSpPr>
          <p:spPr>
            <a:xfrm>
              <a:off x="3490737" y="1374053"/>
              <a:ext cx="1423800" cy="1423800"/>
            </a:xfrm>
            <a:prstGeom prst="ellipse">
              <a:avLst/>
            </a:prstGeom>
            <a:solidFill>
              <a:srgbClr val="AC1145"/>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2"/>
            <p:cNvSpPr txBox="1"/>
            <p:nvPr/>
          </p:nvSpPr>
          <p:spPr>
            <a:xfrm>
              <a:off x="3718744" y="1558685"/>
              <a:ext cx="963600" cy="99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Roboto"/>
                  <a:ea typeface="Roboto"/>
                  <a:cs typeface="Roboto"/>
                  <a:sym typeface="Roboto"/>
                </a:rPr>
                <a:t>Used  Padlet MentimeterKahoot</a:t>
              </a:r>
              <a:endParaRPr>
                <a:solidFill>
                  <a:srgbClr val="FFFFFF"/>
                </a:solidFill>
                <a:latin typeface="Roboto"/>
                <a:ea typeface="Roboto"/>
                <a:cs typeface="Roboto"/>
                <a:sym typeface="Roboto"/>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3"/>
          <p:cNvSpPr txBox="1"/>
          <p:nvPr>
            <p:ph type="title"/>
          </p:nvPr>
        </p:nvSpPr>
        <p:spPr>
          <a:xfrm>
            <a:off x="309575" y="370000"/>
            <a:ext cx="4045200" cy="936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Future of Work</a:t>
            </a:r>
            <a:endParaRPr/>
          </a:p>
        </p:txBody>
      </p:sp>
      <p:sp>
        <p:nvSpPr>
          <p:cNvPr id="350" name="Google Shape;350;p33"/>
          <p:cNvSpPr txBox="1"/>
          <p:nvPr>
            <p:ph idx="2" type="body"/>
          </p:nvPr>
        </p:nvSpPr>
        <p:spPr>
          <a:xfrm>
            <a:off x="4771225" y="72600"/>
            <a:ext cx="4251300" cy="4504800"/>
          </a:xfrm>
          <a:prstGeom prst="rect">
            <a:avLst/>
          </a:prstGeom>
        </p:spPr>
        <p:txBody>
          <a:bodyPr anchorCtr="0" anchor="ctr" bIns="91425" lIns="91425" spcFirstLastPara="1" rIns="91425" wrap="square" tIns="91425">
            <a:noAutofit/>
          </a:bodyPr>
          <a:lstStyle/>
          <a:p>
            <a:pPr indent="-355600" lvl="0" marL="457200" rtl="0" algn="l">
              <a:lnSpc>
                <a:spcPct val="115000"/>
              </a:lnSpc>
              <a:spcBef>
                <a:spcPts val="100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Main concerns f</a:t>
            </a:r>
            <a:r>
              <a:rPr lang="en" sz="2000">
                <a:solidFill>
                  <a:srgbClr val="AC1145"/>
                </a:solidFill>
                <a:latin typeface="Source Sans Pro"/>
                <a:ea typeface="Source Sans Pro"/>
                <a:cs typeface="Source Sans Pro"/>
                <a:sym typeface="Source Sans Pro"/>
              </a:rPr>
              <a:t>or who were ‘not prepared for the future of work’, </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increased workload</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lack of interactions </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change in nature &amp; content of work</a:t>
            </a:r>
            <a:r>
              <a:rPr lang="en" sz="2000">
                <a:solidFill>
                  <a:srgbClr val="AC1145"/>
                </a:solidFill>
                <a:latin typeface="Source Sans Pro"/>
                <a:ea typeface="Source Sans Pro"/>
                <a:cs typeface="Source Sans Pro"/>
                <a:sym typeface="Source Sans Pro"/>
              </a:rPr>
              <a:t> </a:t>
            </a:r>
            <a:endParaRPr sz="2000">
              <a:solidFill>
                <a:srgbClr val="AC1145"/>
              </a:solidFill>
              <a:latin typeface="Source Sans Pro"/>
              <a:ea typeface="Source Sans Pro"/>
              <a:cs typeface="Source Sans Pro"/>
              <a:sym typeface="Source Sans Pro"/>
            </a:endParaRPr>
          </a:p>
          <a:p>
            <a:pPr indent="-355600" lvl="0" marL="457200" rtl="0" algn="l">
              <a:lnSpc>
                <a:spcPct val="115000"/>
              </a:lnSpc>
              <a:spcBef>
                <a:spcPts val="100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Requirements for future of work</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professional knowledge</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technical support </a:t>
            </a:r>
            <a:endParaRPr sz="2000">
              <a:solidFill>
                <a:srgbClr val="AC1145"/>
              </a:solidFill>
              <a:latin typeface="Source Sans Pro"/>
              <a:ea typeface="Source Sans Pro"/>
              <a:cs typeface="Source Sans Pro"/>
              <a:sym typeface="Source Sans Pro"/>
            </a:endParaRPr>
          </a:p>
          <a:p>
            <a:pPr indent="-355600" lvl="1" marL="914400" rtl="0" algn="l">
              <a:lnSpc>
                <a:spcPct val="115000"/>
              </a:lnSpc>
              <a:spcBef>
                <a:spcPts val="0"/>
              </a:spcBef>
              <a:spcAft>
                <a:spcPts val="1200"/>
              </a:spcAft>
              <a:buClr>
                <a:srgbClr val="AC1145"/>
              </a:buClr>
              <a:buSzPts val="2000"/>
              <a:buFont typeface="Source Sans Pro"/>
              <a:buChar char="◆"/>
            </a:pPr>
            <a:r>
              <a:rPr lang="en" sz="2000">
                <a:solidFill>
                  <a:srgbClr val="AC1145"/>
                </a:solidFill>
                <a:latin typeface="Source Sans Pro"/>
                <a:ea typeface="Source Sans Pro"/>
                <a:cs typeface="Source Sans Pro"/>
                <a:sym typeface="Source Sans Pro"/>
              </a:rPr>
              <a:t>access to ICT devices</a:t>
            </a:r>
            <a:endParaRPr sz="2700">
              <a:solidFill>
                <a:srgbClr val="AC1145"/>
              </a:solidFill>
            </a:endParaRPr>
          </a:p>
        </p:txBody>
      </p:sp>
      <p:sp>
        <p:nvSpPr>
          <p:cNvPr id="351" name="Google Shape;351;p33"/>
          <p:cNvSpPr txBox="1"/>
          <p:nvPr>
            <p:ph idx="1" type="subTitle"/>
          </p:nvPr>
        </p:nvSpPr>
        <p:spPr>
          <a:xfrm>
            <a:off x="265500" y="1691725"/>
            <a:ext cx="4045200" cy="27975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SzPts val="852"/>
              <a:buNone/>
            </a:pPr>
            <a:r>
              <a:rPr lang="en" sz="2400">
                <a:latin typeface="Source Sans Pro"/>
                <a:ea typeface="Source Sans Pro"/>
                <a:cs typeface="Source Sans Pro"/>
                <a:sym typeface="Source Sans Pro"/>
              </a:rPr>
              <a:t>88.4% digital technologies would continue into future of work</a:t>
            </a:r>
            <a:endParaRPr sz="2400">
              <a:latin typeface="Source Sans Pro"/>
              <a:ea typeface="Source Sans Pro"/>
              <a:cs typeface="Source Sans Pro"/>
              <a:sym typeface="Source Sans Pro"/>
            </a:endParaRPr>
          </a:p>
          <a:p>
            <a:pPr indent="0" lvl="0" marL="0" rtl="0" algn="ctr">
              <a:lnSpc>
                <a:spcPct val="95000"/>
              </a:lnSpc>
              <a:spcBef>
                <a:spcPts val="1200"/>
              </a:spcBef>
              <a:spcAft>
                <a:spcPts val="0"/>
              </a:spcAft>
              <a:buSzPts val="852"/>
              <a:buNone/>
            </a:pPr>
            <a:r>
              <a:t/>
            </a:r>
            <a:endParaRPr sz="2400">
              <a:latin typeface="Source Sans Pro"/>
              <a:ea typeface="Source Sans Pro"/>
              <a:cs typeface="Source Sans Pro"/>
              <a:sym typeface="Source Sans Pro"/>
            </a:endParaRPr>
          </a:p>
          <a:p>
            <a:pPr indent="0" lvl="0" marL="0" rtl="0" algn="ctr">
              <a:lnSpc>
                <a:spcPct val="95000"/>
              </a:lnSpc>
              <a:spcBef>
                <a:spcPts val="1200"/>
              </a:spcBef>
              <a:spcAft>
                <a:spcPts val="1200"/>
              </a:spcAft>
              <a:buSzPts val="852"/>
              <a:buNone/>
            </a:pPr>
            <a:r>
              <a:rPr lang="en" sz="2400">
                <a:latin typeface="Source Sans Pro"/>
                <a:ea typeface="Source Sans Pro"/>
                <a:cs typeface="Source Sans Pro"/>
                <a:sym typeface="Source Sans Pro"/>
              </a:rPr>
              <a:t>25.4% well-prepared for future of work</a:t>
            </a:r>
            <a:endParaRPr sz="2400">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4"/>
          <p:cNvSpPr txBox="1"/>
          <p:nvPr>
            <p:ph type="title"/>
          </p:nvPr>
        </p:nvSpPr>
        <p:spPr>
          <a:xfrm>
            <a:off x="265500" y="1826600"/>
            <a:ext cx="4045200" cy="888900"/>
          </a:xfrm>
          <a:prstGeom prst="rect">
            <a:avLst/>
          </a:prstGeom>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lang="en" sz="4500"/>
              <a:t>4. Implications</a:t>
            </a:r>
            <a:endParaRPr sz="4500"/>
          </a:p>
        </p:txBody>
      </p:sp>
      <p:sp>
        <p:nvSpPr>
          <p:cNvPr id="357" name="Google Shape;357;p34"/>
          <p:cNvSpPr txBox="1"/>
          <p:nvPr>
            <p:ph idx="2" type="body"/>
          </p:nvPr>
        </p:nvSpPr>
        <p:spPr>
          <a:xfrm>
            <a:off x="4710650" y="0"/>
            <a:ext cx="4356000" cy="4632000"/>
          </a:xfrm>
          <a:prstGeom prst="rect">
            <a:avLst/>
          </a:prstGeom>
        </p:spPr>
        <p:txBody>
          <a:bodyPr anchorCtr="0" anchor="ctr" bIns="91425" lIns="91425" spcFirstLastPara="1" rIns="91425" wrap="square" tIns="91425">
            <a:noAutofit/>
          </a:bodyPr>
          <a:lstStyle/>
          <a:p>
            <a:pPr indent="-368300" lvl="0" marL="457200" marR="0" rtl="0" algn="l">
              <a:lnSpc>
                <a:spcPct val="115000"/>
              </a:lnSpc>
              <a:spcBef>
                <a:spcPts val="100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Investment in teachers</a:t>
            </a:r>
            <a:endParaRPr sz="2200">
              <a:solidFill>
                <a:srgbClr val="AC1145"/>
              </a:solidFill>
              <a:latin typeface="Oswald"/>
              <a:ea typeface="Oswald"/>
              <a:cs typeface="Oswald"/>
              <a:sym typeface="Oswald"/>
            </a:endParaRPr>
          </a:p>
          <a:p>
            <a:pPr indent="-254000" lvl="1" marL="742950" marR="0" rtl="0" algn="l">
              <a:lnSpc>
                <a:spcPct val="115000"/>
              </a:lnSpc>
              <a:spcBef>
                <a:spcPts val="1000"/>
              </a:spcBef>
              <a:spcAft>
                <a:spcPts val="0"/>
              </a:spcAft>
              <a:buClr>
                <a:srgbClr val="AC1145"/>
              </a:buClr>
              <a:buSzPts val="2200"/>
              <a:buFont typeface="Oswald"/>
              <a:buAutoNum type="alphaLcPeriod"/>
            </a:pPr>
            <a:r>
              <a:rPr lang="en" sz="2200">
                <a:solidFill>
                  <a:srgbClr val="AC1145"/>
                </a:solidFill>
                <a:latin typeface="Oswald"/>
                <a:ea typeface="Oswald"/>
                <a:cs typeface="Oswald"/>
                <a:sym typeface="Oswald"/>
              </a:rPr>
              <a:t>Access to digital devices for work</a:t>
            </a:r>
            <a:endParaRPr sz="2200">
              <a:solidFill>
                <a:srgbClr val="AC1145"/>
              </a:solidFill>
              <a:latin typeface="Oswald"/>
              <a:ea typeface="Oswald"/>
              <a:cs typeface="Oswald"/>
              <a:sym typeface="Oswald"/>
            </a:endParaRPr>
          </a:p>
          <a:p>
            <a:pPr indent="-254000" lvl="1" marL="742950" marR="0" rtl="0" algn="l">
              <a:lnSpc>
                <a:spcPct val="115000"/>
              </a:lnSpc>
              <a:spcBef>
                <a:spcPts val="0"/>
              </a:spcBef>
              <a:spcAft>
                <a:spcPts val="0"/>
              </a:spcAft>
              <a:buClr>
                <a:srgbClr val="AC1145"/>
              </a:buClr>
              <a:buSzPts val="2200"/>
              <a:buFont typeface="Oswald"/>
              <a:buAutoNum type="alphaLcPeriod"/>
            </a:pPr>
            <a:r>
              <a:rPr lang="en" sz="2200">
                <a:solidFill>
                  <a:srgbClr val="AC1145"/>
                </a:solidFill>
                <a:latin typeface="Oswald"/>
                <a:ea typeface="Oswald"/>
                <a:cs typeface="Oswald"/>
                <a:sym typeface="Oswald"/>
              </a:rPr>
              <a:t>Better pay &amp; health insurance</a:t>
            </a:r>
            <a:endParaRPr sz="2200">
              <a:solidFill>
                <a:srgbClr val="AC1145"/>
              </a:solidFill>
              <a:latin typeface="Oswald"/>
              <a:ea typeface="Oswald"/>
              <a:cs typeface="Oswald"/>
              <a:sym typeface="Oswald"/>
            </a:endParaRPr>
          </a:p>
          <a:p>
            <a:pPr indent="-368300" lvl="0" marL="457200" marR="0" rtl="0" algn="l">
              <a:lnSpc>
                <a:spcPct val="115000"/>
              </a:lnSpc>
              <a:spcBef>
                <a:spcPts val="100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Professional development in digital technology</a:t>
            </a:r>
            <a:endParaRPr sz="2200">
              <a:solidFill>
                <a:srgbClr val="AC1145"/>
              </a:solidFill>
              <a:latin typeface="Oswald"/>
              <a:ea typeface="Oswald"/>
              <a:cs typeface="Oswald"/>
              <a:sym typeface="Oswald"/>
            </a:endParaRPr>
          </a:p>
          <a:p>
            <a:pPr indent="-368300" lvl="0" marL="457200" marR="0" rtl="0" algn="l">
              <a:lnSpc>
                <a:spcPct val="115000"/>
              </a:lnSpc>
              <a:spcBef>
                <a:spcPts val="100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Recognition of teacher communities</a:t>
            </a:r>
            <a:endParaRPr sz="2200">
              <a:solidFill>
                <a:srgbClr val="AC1145"/>
              </a:solidFill>
              <a:latin typeface="Oswald"/>
              <a:ea typeface="Oswald"/>
              <a:cs typeface="Oswald"/>
              <a:sym typeface="Oswald"/>
            </a:endParaRPr>
          </a:p>
          <a:p>
            <a:pPr indent="-368300" lvl="0" marL="457200" marR="0" rtl="0" algn="l">
              <a:lnSpc>
                <a:spcPct val="115000"/>
              </a:lnSpc>
              <a:spcBef>
                <a:spcPts val="100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Recognition for teachers’ work</a:t>
            </a:r>
            <a:endParaRPr sz="2200">
              <a:solidFill>
                <a:srgbClr val="AC1145"/>
              </a:solidFill>
              <a:latin typeface="Oswald"/>
              <a:ea typeface="Oswald"/>
              <a:cs typeface="Oswald"/>
              <a:sym typeface="Oswald"/>
            </a:endParaRPr>
          </a:p>
          <a:p>
            <a:pPr indent="-368300" lvl="0" marL="457200" marR="0" rtl="0" algn="l">
              <a:lnSpc>
                <a:spcPct val="115000"/>
              </a:lnSpc>
              <a:spcBef>
                <a:spcPts val="1000"/>
              </a:spcBef>
              <a:spcAft>
                <a:spcPts val="0"/>
              </a:spcAft>
              <a:buClr>
                <a:srgbClr val="AC1145"/>
              </a:buClr>
              <a:buSzPts val="2200"/>
              <a:buFont typeface="Oswald"/>
              <a:buAutoNum type="arabicPeriod"/>
            </a:pPr>
            <a:r>
              <a:rPr lang="en" sz="2200">
                <a:solidFill>
                  <a:srgbClr val="AC1145"/>
                </a:solidFill>
                <a:latin typeface="Oswald"/>
                <a:ea typeface="Oswald"/>
                <a:cs typeface="Oswald"/>
                <a:sym typeface="Oswald"/>
              </a:rPr>
              <a:t>Involvement of teachers and their unions in social and policy dialogue</a:t>
            </a:r>
            <a:endParaRPr sz="2200">
              <a:solidFill>
                <a:srgbClr val="AC1145"/>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159300" y="67700"/>
            <a:ext cx="8520600" cy="733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1. </a:t>
            </a:r>
            <a:r>
              <a:rPr lang="en"/>
              <a:t>Objectives</a:t>
            </a:r>
            <a:endParaRPr/>
          </a:p>
        </p:txBody>
      </p:sp>
      <p:sp>
        <p:nvSpPr>
          <p:cNvPr id="75" name="Google Shape;75;p15"/>
          <p:cNvSpPr txBox="1"/>
          <p:nvPr>
            <p:ph idx="1" type="body"/>
          </p:nvPr>
        </p:nvSpPr>
        <p:spPr>
          <a:xfrm>
            <a:off x="159300" y="1565300"/>
            <a:ext cx="8819700" cy="3507600"/>
          </a:xfrm>
          <a:prstGeom prst="rect">
            <a:avLst/>
          </a:prstGeom>
        </p:spPr>
        <p:txBody>
          <a:bodyPr anchorCtr="0" anchor="t" bIns="91425" lIns="91425" spcFirstLastPara="1" rIns="91425" wrap="square" tIns="91425">
            <a:normAutofit/>
          </a:bodyPr>
          <a:lstStyle/>
          <a:p>
            <a:pPr indent="-361950" lvl="0" marL="457200" marR="0" rtl="0" algn="l">
              <a:lnSpc>
                <a:spcPct val="200000"/>
              </a:lnSpc>
              <a:spcBef>
                <a:spcPts val="1000"/>
              </a:spcBef>
              <a:spcAft>
                <a:spcPts val="0"/>
              </a:spcAft>
              <a:buSzPts val="2100"/>
              <a:buFont typeface="Oswald"/>
              <a:buChar char="●"/>
            </a:pPr>
            <a:r>
              <a:rPr lang="en" sz="2100">
                <a:latin typeface="Oswald"/>
                <a:ea typeface="Oswald"/>
                <a:cs typeface="Oswald"/>
                <a:sym typeface="Oswald"/>
              </a:rPr>
              <a:t>To assess the impact of the school closures on employment and working conditions</a:t>
            </a:r>
            <a:endParaRPr sz="2100">
              <a:latin typeface="Oswald"/>
              <a:ea typeface="Oswald"/>
              <a:cs typeface="Oswald"/>
              <a:sym typeface="Oswald"/>
            </a:endParaRPr>
          </a:p>
          <a:p>
            <a:pPr indent="-361950" lvl="0" marL="457200" marR="0" rtl="0" algn="l">
              <a:lnSpc>
                <a:spcPct val="200000"/>
              </a:lnSpc>
              <a:spcBef>
                <a:spcPts val="1000"/>
              </a:spcBef>
              <a:spcAft>
                <a:spcPts val="0"/>
              </a:spcAft>
              <a:buSzPts val="2100"/>
              <a:buFont typeface="Oswald"/>
              <a:buChar char="●"/>
            </a:pPr>
            <a:r>
              <a:rPr lang="en" sz="2100">
                <a:latin typeface="Oswald"/>
                <a:ea typeface="Oswald"/>
                <a:cs typeface="Oswald"/>
                <a:sym typeface="Oswald"/>
              </a:rPr>
              <a:t>Experiences of and concerns about online teaching and learning </a:t>
            </a:r>
            <a:endParaRPr sz="2100">
              <a:latin typeface="Oswald"/>
              <a:ea typeface="Oswald"/>
              <a:cs typeface="Oswald"/>
              <a:sym typeface="Oswald"/>
            </a:endParaRPr>
          </a:p>
          <a:p>
            <a:pPr indent="-361950" lvl="0" marL="457200" marR="0" rtl="0" algn="l">
              <a:lnSpc>
                <a:spcPct val="200000"/>
              </a:lnSpc>
              <a:spcBef>
                <a:spcPts val="1000"/>
              </a:spcBef>
              <a:spcAft>
                <a:spcPts val="0"/>
              </a:spcAft>
              <a:buSzPts val="2100"/>
              <a:buFont typeface="Oswald"/>
              <a:buChar char="●"/>
            </a:pPr>
            <a:r>
              <a:rPr lang="en" sz="2100">
                <a:latin typeface="Oswald"/>
                <a:ea typeface="Oswald"/>
                <a:cs typeface="Oswald"/>
                <a:sym typeface="Oswald"/>
              </a:rPr>
              <a:t>Extent of permeation of digital technologies in education  </a:t>
            </a:r>
            <a:endParaRPr sz="2100">
              <a:latin typeface="Oswald"/>
              <a:ea typeface="Oswald"/>
              <a:cs typeface="Oswald"/>
              <a:sym typeface="Oswald"/>
            </a:endParaRPr>
          </a:p>
          <a:p>
            <a:pPr indent="-361950" lvl="0" marL="457200" marR="0" rtl="0" algn="l">
              <a:lnSpc>
                <a:spcPct val="200000"/>
              </a:lnSpc>
              <a:spcBef>
                <a:spcPts val="1000"/>
              </a:spcBef>
              <a:spcAft>
                <a:spcPts val="1000"/>
              </a:spcAft>
              <a:buSzPts val="2100"/>
              <a:buFont typeface="Oswald"/>
              <a:buChar char="●"/>
            </a:pPr>
            <a:r>
              <a:rPr lang="en" sz="2100">
                <a:latin typeface="Oswald"/>
                <a:ea typeface="Oswald"/>
                <a:cs typeface="Oswald"/>
                <a:sym typeface="Oswald"/>
              </a:rPr>
              <a:t>Its implications for the future of work</a:t>
            </a:r>
            <a:endParaRPr sz="2100">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235500" y="143900"/>
            <a:ext cx="8520600" cy="733500"/>
          </a:xfrm>
          <a:prstGeom prst="rect">
            <a:avLst/>
          </a:prstGeom>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lang="en"/>
              <a:t>2. Research Design</a:t>
            </a:r>
            <a:endParaRPr/>
          </a:p>
        </p:txBody>
      </p:sp>
      <p:graphicFrame>
        <p:nvGraphicFramePr>
          <p:cNvPr id="81" name="Google Shape;81;p16"/>
          <p:cNvGraphicFramePr/>
          <p:nvPr/>
        </p:nvGraphicFramePr>
        <p:xfrm>
          <a:off x="235500" y="1294350"/>
          <a:ext cx="3000000" cy="3000000"/>
        </p:xfrm>
        <a:graphic>
          <a:graphicData uri="http://schemas.openxmlformats.org/drawingml/2006/table">
            <a:tbl>
              <a:tblPr>
                <a:noFill/>
                <a:tableStyleId>{1A1A8066-5FD2-4D89-9EBC-F3AB4C877822}</a:tableStyleId>
              </a:tblPr>
              <a:tblGrid>
                <a:gridCol w="1178800"/>
                <a:gridCol w="1149550"/>
                <a:gridCol w="1347025"/>
                <a:gridCol w="1540775"/>
              </a:tblGrid>
              <a:tr h="927300">
                <a:tc gridSpan="2">
                  <a:txBody>
                    <a:bodyPr/>
                    <a:lstStyle/>
                    <a:p>
                      <a:pPr indent="0" lvl="0" marL="0" rtl="0" algn="ctr">
                        <a:spcBef>
                          <a:spcPts val="0"/>
                        </a:spcBef>
                        <a:spcAft>
                          <a:spcPts val="0"/>
                        </a:spcAft>
                        <a:buNone/>
                      </a:pPr>
                      <a:r>
                        <a:rPr b="1" lang="en" sz="2100">
                          <a:latin typeface="Oswald"/>
                          <a:ea typeface="Oswald"/>
                          <a:cs typeface="Oswald"/>
                          <a:sym typeface="Oswald"/>
                        </a:rPr>
                        <a:t>Survey </a:t>
                      </a:r>
                      <a:endParaRPr b="1" sz="21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F48FB0"/>
                    </a:solidFill>
                  </a:tcPr>
                </a:tc>
                <a:tc hMerge="1"/>
                <a:tc gridSpan="2">
                  <a:txBody>
                    <a:bodyPr/>
                    <a:lstStyle/>
                    <a:p>
                      <a:pPr indent="0" lvl="0" marL="0" rtl="0" algn="ctr">
                        <a:lnSpc>
                          <a:spcPct val="115000"/>
                        </a:lnSpc>
                        <a:spcBef>
                          <a:spcPts val="0"/>
                        </a:spcBef>
                        <a:spcAft>
                          <a:spcPts val="0"/>
                        </a:spcAft>
                        <a:buNone/>
                      </a:pPr>
                      <a:r>
                        <a:rPr b="1" lang="en" sz="2100">
                          <a:latin typeface="Oswald"/>
                          <a:ea typeface="Oswald"/>
                          <a:cs typeface="Oswald"/>
                          <a:sym typeface="Oswald"/>
                        </a:rPr>
                        <a:t>Semi-structured Interviews</a:t>
                      </a:r>
                      <a:endParaRPr b="1" sz="2100">
                        <a:latin typeface="Oswald"/>
                        <a:ea typeface="Oswald"/>
                        <a:cs typeface="Oswald"/>
                        <a:sym typeface="Oswald"/>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B4A7D6"/>
                    </a:solidFill>
                  </a:tcPr>
                </a:tc>
                <a:tc hMerge="1"/>
              </a:tr>
              <a:tr h="481725">
                <a:tc gridSpan="2">
                  <a:txBody>
                    <a:bodyPr/>
                    <a:lstStyle/>
                    <a:p>
                      <a:pPr indent="0" lvl="0" marL="0" rtl="0" algn="ctr">
                        <a:lnSpc>
                          <a:spcPct val="115000"/>
                        </a:lnSpc>
                        <a:spcBef>
                          <a:spcPts val="0"/>
                        </a:spcBef>
                        <a:spcAft>
                          <a:spcPts val="1000"/>
                        </a:spcAft>
                        <a:buNone/>
                      </a:pPr>
                      <a:r>
                        <a:rPr lang="en" sz="1600">
                          <a:latin typeface="Oswald Light"/>
                          <a:ea typeface="Oswald Light"/>
                          <a:cs typeface="Oswald Light"/>
                          <a:sym typeface="Oswald Light"/>
                        </a:rPr>
                        <a:t>62 Quantitative items</a:t>
                      </a:r>
                      <a:endParaRPr sz="2200">
                        <a:latin typeface="Oswald Light"/>
                        <a:ea typeface="Oswald Light"/>
                        <a:cs typeface="Oswald Light"/>
                        <a:sym typeface="Oswald Light"/>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chemeClr val="lt1"/>
                    </a:solidFill>
                  </a:tcPr>
                </a:tc>
                <a:tc hMerge="1"/>
                <a:tc>
                  <a:txBody>
                    <a:bodyPr/>
                    <a:lstStyle/>
                    <a:p>
                      <a:pPr indent="0" lvl="0" marL="0" rtl="0" algn="ctr">
                        <a:lnSpc>
                          <a:spcPct val="115000"/>
                        </a:lnSpc>
                        <a:spcBef>
                          <a:spcPts val="1000"/>
                        </a:spcBef>
                        <a:spcAft>
                          <a:spcPts val="0"/>
                        </a:spcAft>
                        <a:buNone/>
                      </a:pPr>
                      <a:r>
                        <a:rPr lang="en" sz="1600">
                          <a:latin typeface="Oswald Light"/>
                          <a:ea typeface="Oswald Light"/>
                          <a:cs typeface="Oswald Light"/>
                          <a:sym typeface="Oswald Light"/>
                        </a:rPr>
                        <a:t>30 Questions</a:t>
                      </a:r>
                      <a:endParaRPr sz="2200">
                        <a:latin typeface="Oswald Light"/>
                        <a:ea typeface="Oswald Light"/>
                        <a:cs typeface="Oswald Light"/>
                        <a:sym typeface="Oswald Light"/>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chemeClr val="lt1"/>
                    </a:solidFill>
                  </a:tcPr>
                </a:tc>
                <a:tc>
                  <a:txBody>
                    <a:bodyPr/>
                    <a:lstStyle/>
                    <a:p>
                      <a:pPr indent="0" lvl="0" marL="0" rtl="0" algn="ctr">
                        <a:lnSpc>
                          <a:spcPct val="115000"/>
                        </a:lnSpc>
                        <a:spcBef>
                          <a:spcPts val="1000"/>
                        </a:spcBef>
                        <a:spcAft>
                          <a:spcPts val="0"/>
                        </a:spcAft>
                        <a:buNone/>
                      </a:pPr>
                      <a:r>
                        <a:rPr lang="en" sz="1600">
                          <a:latin typeface="Oswald Light"/>
                          <a:ea typeface="Oswald Light"/>
                          <a:cs typeface="Oswald Light"/>
                          <a:sym typeface="Oswald Light"/>
                        </a:rPr>
                        <a:t>23 Questions</a:t>
                      </a:r>
                      <a:endParaRPr sz="2200">
                        <a:latin typeface="Oswald Light"/>
                        <a:ea typeface="Oswald Light"/>
                        <a:cs typeface="Oswald Light"/>
                        <a:sym typeface="Oswald Light"/>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chemeClr val="lt1"/>
                    </a:solidFill>
                  </a:tcPr>
                </a:tc>
              </a:tr>
              <a:tr h="1238425">
                <a:tc>
                  <a:txBody>
                    <a:bodyPr/>
                    <a:lstStyle/>
                    <a:p>
                      <a:pPr indent="0" lvl="0" marL="0" rtl="0" algn="ctr">
                        <a:lnSpc>
                          <a:spcPct val="115000"/>
                        </a:lnSpc>
                        <a:spcBef>
                          <a:spcPts val="0"/>
                        </a:spcBef>
                        <a:spcAft>
                          <a:spcPts val="0"/>
                        </a:spcAft>
                        <a:buNone/>
                      </a:pPr>
                      <a:r>
                        <a:rPr b="1" lang="en" sz="1500">
                          <a:latin typeface="Oswald"/>
                          <a:ea typeface="Oswald"/>
                          <a:cs typeface="Oswald"/>
                          <a:sym typeface="Oswald"/>
                        </a:rPr>
                        <a:t>Responses</a:t>
                      </a:r>
                      <a:endParaRPr b="1" sz="15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en" sz="1500">
                          <a:latin typeface="Oswald"/>
                          <a:ea typeface="Oswald"/>
                          <a:cs typeface="Oswald"/>
                          <a:sym typeface="Oswald"/>
                        </a:rPr>
                        <a:t>Countries</a:t>
                      </a:r>
                      <a:endParaRPr b="1" sz="15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rgbClr val="EAD1DC"/>
                    </a:solidFill>
                  </a:tcPr>
                </a:tc>
                <a:tc>
                  <a:txBody>
                    <a:bodyPr/>
                    <a:lstStyle/>
                    <a:p>
                      <a:pPr indent="0" lvl="0" marL="0" rtl="0" algn="ctr">
                        <a:lnSpc>
                          <a:spcPct val="115000"/>
                        </a:lnSpc>
                        <a:spcBef>
                          <a:spcPts val="0"/>
                        </a:spcBef>
                        <a:spcAft>
                          <a:spcPts val="0"/>
                        </a:spcAft>
                        <a:buNone/>
                      </a:pPr>
                      <a:r>
                        <a:rPr b="1" lang="en" sz="1500">
                          <a:latin typeface="Oswald"/>
                          <a:ea typeface="Oswald"/>
                          <a:cs typeface="Oswald"/>
                          <a:sym typeface="Oswald"/>
                        </a:rPr>
                        <a:t>School Teachers</a:t>
                      </a:r>
                      <a:endParaRPr b="1" sz="1500">
                        <a:latin typeface="Oswald"/>
                        <a:ea typeface="Oswald"/>
                        <a:cs typeface="Oswald"/>
                        <a:sym typeface="Oswald"/>
                      </a:endParaRPr>
                    </a:p>
                  </a:txBody>
                  <a:tcPr marT="25400" marB="25400" marR="25400" marL="25400" anchor="ctr">
                    <a:lnL cap="flat" cmpd="sng" w="9525">
                      <a:solidFill>
                        <a:srgbClr val="D9D2E9"/>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9D2E9"/>
                    </a:solidFill>
                  </a:tcPr>
                </a:tc>
                <a:tc>
                  <a:txBody>
                    <a:bodyPr/>
                    <a:lstStyle/>
                    <a:p>
                      <a:pPr indent="0" lvl="0" marL="0" rtl="0" algn="ctr">
                        <a:lnSpc>
                          <a:spcPct val="115000"/>
                        </a:lnSpc>
                        <a:spcBef>
                          <a:spcPts val="0"/>
                        </a:spcBef>
                        <a:spcAft>
                          <a:spcPts val="0"/>
                        </a:spcAft>
                        <a:buNone/>
                      </a:pPr>
                      <a:r>
                        <a:rPr b="1" lang="en" sz="1500">
                          <a:latin typeface="Oswald"/>
                          <a:ea typeface="Oswald"/>
                          <a:cs typeface="Oswald"/>
                          <a:sym typeface="Oswald"/>
                        </a:rPr>
                        <a:t>Union Staff members</a:t>
                      </a:r>
                      <a:endParaRPr b="1" sz="1500">
                        <a:latin typeface="Oswald"/>
                        <a:ea typeface="Oswald"/>
                        <a:cs typeface="Oswald"/>
                        <a:sym typeface="Oswald"/>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rgbClr val="D9D2E9"/>
                    </a:solidFill>
                  </a:tcPr>
                </a:tc>
              </a:tr>
              <a:tr h="702200">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1862</a:t>
                      </a:r>
                      <a:endParaRPr sz="20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22 </a:t>
                      </a:r>
                      <a:endParaRPr sz="1200">
                        <a:latin typeface="Oswald"/>
                        <a:ea typeface="Oswald"/>
                        <a:cs typeface="Oswald"/>
                        <a:sym typeface="Oswald"/>
                      </a:endParaRPr>
                    </a:p>
                  </a:txBody>
                  <a:tcPr marT="91425" marB="91425" marR="91425" marL="91425" anchor="ctr">
                    <a:lnL cap="flat" cmpd="sng" w="9525">
                      <a:solidFill>
                        <a:srgbClr val="D9D2E9"/>
                      </a:solidFill>
                      <a:prstDash val="solid"/>
                      <a:round/>
                      <a:headEnd len="sm" w="sm" type="none"/>
                      <a:tailEnd len="sm" w="sm" type="none"/>
                    </a:lnL>
                    <a:lnR cap="flat" cmpd="sng" w="9525">
                      <a:solidFill>
                        <a:srgbClr val="D9D2E9"/>
                      </a:solidFill>
                      <a:prstDash val="solid"/>
                      <a:round/>
                      <a:headEnd len="sm" w="sm" type="none"/>
                      <a:tailEnd len="sm" w="sm" type="none"/>
                    </a:lnR>
                    <a:lnT cap="flat" cmpd="sng" w="9525">
                      <a:solidFill>
                        <a:srgbClr val="D9D2E9"/>
                      </a:solidFill>
                      <a:prstDash val="solid"/>
                      <a:round/>
                      <a:headEnd len="sm" w="sm" type="none"/>
                      <a:tailEnd len="sm" w="sm" type="none"/>
                    </a:lnT>
                    <a:lnB cap="flat" cmpd="sng" w="9525">
                      <a:solidFill>
                        <a:srgbClr val="D9D2E9"/>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7</a:t>
                      </a:r>
                      <a:endParaRPr sz="2000">
                        <a:latin typeface="Oswald"/>
                        <a:ea typeface="Oswald"/>
                        <a:cs typeface="Oswald"/>
                        <a:sym typeface="Oswald"/>
                      </a:endParaRPr>
                    </a:p>
                  </a:txBody>
                  <a:tcPr marT="25400" marB="25400" marR="25400" marL="25400" anchor="ctr">
                    <a:lnL cap="flat" cmpd="sng" w="9525">
                      <a:solidFill>
                        <a:srgbClr val="D9D2E9"/>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chemeClr val="lt1"/>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9</a:t>
                      </a:r>
                      <a:endParaRPr sz="2000">
                        <a:latin typeface="Oswald"/>
                        <a:ea typeface="Oswald"/>
                        <a:cs typeface="Oswald"/>
                        <a:sym typeface="Oswald"/>
                      </a:endParaRPr>
                    </a:p>
                  </a:txBody>
                  <a:tcPr marT="25400" marB="25400" marR="25400" marL="25400" anchor="ctr">
                    <a:lnL cap="flat" cmpd="sng" w="9525">
                      <a:solidFill>
                        <a:srgbClr val="EAD1DC"/>
                      </a:solidFill>
                      <a:prstDash val="solid"/>
                      <a:round/>
                      <a:headEnd len="sm" w="sm" type="none"/>
                      <a:tailEnd len="sm" w="sm" type="none"/>
                    </a:lnL>
                    <a:lnR cap="flat" cmpd="sng" w="9525">
                      <a:solidFill>
                        <a:srgbClr val="EAD1DC"/>
                      </a:solidFill>
                      <a:prstDash val="solid"/>
                      <a:round/>
                      <a:headEnd len="sm" w="sm" type="none"/>
                      <a:tailEnd len="sm" w="sm" type="none"/>
                    </a:lnR>
                    <a:lnT cap="flat" cmpd="sng" w="9525">
                      <a:solidFill>
                        <a:srgbClr val="EAD1DC"/>
                      </a:solidFill>
                      <a:prstDash val="solid"/>
                      <a:round/>
                      <a:headEnd len="sm" w="sm" type="none"/>
                      <a:tailEnd len="sm" w="sm" type="none"/>
                    </a:lnT>
                    <a:lnB cap="flat" cmpd="sng" w="9525">
                      <a:solidFill>
                        <a:srgbClr val="EAD1DC"/>
                      </a:solidFill>
                      <a:prstDash val="solid"/>
                      <a:round/>
                      <a:headEnd len="sm" w="sm" type="none"/>
                      <a:tailEnd len="sm" w="sm" type="none"/>
                    </a:lnB>
                    <a:solidFill>
                      <a:schemeClr val="lt1"/>
                    </a:solidFill>
                  </a:tcPr>
                </a:tc>
              </a:tr>
            </a:tbl>
          </a:graphicData>
        </a:graphic>
      </p:graphicFrame>
      <p:graphicFrame>
        <p:nvGraphicFramePr>
          <p:cNvPr id="82" name="Google Shape;82;p16"/>
          <p:cNvGraphicFramePr/>
          <p:nvPr/>
        </p:nvGraphicFramePr>
        <p:xfrm>
          <a:off x="6122575" y="1218175"/>
          <a:ext cx="3000000" cy="3000000"/>
        </p:xfrm>
        <a:graphic>
          <a:graphicData uri="http://schemas.openxmlformats.org/drawingml/2006/table">
            <a:tbl>
              <a:tblPr>
                <a:noFill/>
                <a:tableStyleId>{1A1A8066-5FD2-4D89-9EBC-F3AB4C877822}</a:tableStyleId>
              </a:tblPr>
              <a:tblGrid>
                <a:gridCol w="1520000"/>
                <a:gridCol w="1142850"/>
              </a:tblGrid>
              <a:tr h="445600">
                <a:tc rowSpan="2">
                  <a:txBody>
                    <a:bodyPr/>
                    <a:lstStyle/>
                    <a:p>
                      <a:pPr indent="0" lvl="0" marL="0" rtl="0" algn="ctr">
                        <a:lnSpc>
                          <a:spcPct val="115000"/>
                        </a:lnSpc>
                        <a:spcBef>
                          <a:spcPts val="0"/>
                        </a:spcBef>
                        <a:spcAft>
                          <a:spcPts val="0"/>
                        </a:spcAft>
                        <a:buNone/>
                      </a:pPr>
                      <a:r>
                        <a:rPr b="1" lang="en" sz="1700">
                          <a:latin typeface="Oswald"/>
                          <a:ea typeface="Oswald"/>
                          <a:cs typeface="Oswald"/>
                          <a:sym typeface="Oswald"/>
                        </a:rPr>
                        <a:t>Subregion</a:t>
                      </a:r>
                      <a:endParaRPr b="1" sz="1700">
                        <a:latin typeface="Oswald"/>
                        <a:ea typeface="Oswald"/>
                        <a:cs typeface="Oswald"/>
                        <a:sym typeface="Oswald"/>
                      </a:endParaRPr>
                    </a:p>
                  </a:txBody>
                  <a:tcPr marT="25400" marB="25400" marR="25400" marL="254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48FB0"/>
                    </a:solidFill>
                  </a:tcPr>
                </a:tc>
                <a:tc rowSpan="2">
                  <a:txBody>
                    <a:bodyPr/>
                    <a:lstStyle/>
                    <a:p>
                      <a:pPr indent="0" lvl="0" marL="0" rtl="0" algn="ctr">
                        <a:spcBef>
                          <a:spcPts val="0"/>
                        </a:spcBef>
                        <a:spcAft>
                          <a:spcPts val="0"/>
                        </a:spcAft>
                        <a:buNone/>
                      </a:pPr>
                      <a:r>
                        <a:rPr b="1" lang="en" sz="1700">
                          <a:latin typeface="Oswald"/>
                          <a:ea typeface="Oswald"/>
                          <a:cs typeface="Oswald"/>
                          <a:sym typeface="Oswald"/>
                        </a:rPr>
                        <a:t>% </a:t>
                      </a:r>
                      <a:r>
                        <a:rPr b="1" lang="en" sz="1700">
                          <a:latin typeface="Oswald"/>
                          <a:ea typeface="Oswald"/>
                          <a:cs typeface="Oswald"/>
                          <a:sym typeface="Oswald"/>
                        </a:rPr>
                        <a:t>Survey </a:t>
                      </a:r>
                      <a:endParaRPr b="1" sz="1700">
                        <a:latin typeface="Oswald"/>
                        <a:ea typeface="Oswald"/>
                        <a:cs typeface="Oswald"/>
                        <a:sym typeface="Oswald"/>
                      </a:endParaRPr>
                    </a:p>
                    <a:p>
                      <a:pPr indent="0" lvl="0" marL="0" rtl="0" algn="ctr">
                        <a:lnSpc>
                          <a:spcPct val="115000"/>
                        </a:lnSpc>
                        <a:spcBef>
                          <a:spcPts val="0"/>
                        </a:spcBef>
                        <a:spcAft>
                          <a:spcPts val="0"/>
                        </a:spcAft>
                        <a:buNone/>
                      </a:pPr>
                      <a:r>
                        <a:rPr b="1" lang="en" sz="1700">
                          <a:latin typeface="Oswald"/>
                          <a:ea typeface="Oswald"/>
                          <a:cs typeface="Oswald"/>
                          <a:sym typeface="Oswald"/>
                        </a:rPr>
                        <a:t>Responses</a:t>
                      </a:r>
                      <a:endParaRPr b="1" sz="1700">
                        <a:latin typeface="Oswald"/>
                        <a:ea typeface="Oswald"/>
                        <a:cs typeface="Oswald"/>
                        <a:sym typeface="Oswald"/>
                      </a:endParaRPr>
                    </a:p>
                  </a:txBody>
                  <a:tcPr marT="91425" marB="91425" marR="91425" marL="914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48FB0"/>
                    </a:solidFill>
                  </a:tcPr>
                </a:tc>
              </a:tr>
              <a:tr h="445600">
                <a:tc vMerge="1"/>
                <a:tc vMerge="1"/>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Pacific</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12.9</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South Asia</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AD1DC"/>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44.1</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AD1DC"/>
                    </a:solidFill>
                  </a:tcPr>
                </a:tc>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North Asia</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23.4</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South East Asia</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AD1DC"/>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19.4</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EAD1DC"/>
                    </a:solidFill>
                  </a:tcPr>
                </a:tc>
              </a:tr>
              <a:tr h="491700">
                <a:tc>
                  <a:txBody>
                    <a:bodyPr/>
                    <a:lstStyle/>
                    <a:p>
                      <a:pPr indent="0" lvl="0" marL="0" rtl="0" algn="l">
                        <a:lnSpc>
                          <a:spcPct val="115000"/>
                        </a:lnSpc>
                        <a:spcBef>
                          <a:spcPts val="0"/>
                        </a:spcBef>
                        <a:spcAft>
                          <a:spcPts val="0"/>
                        </a:spcAft>
                        <a:buNone/>
                      </a:pPr>
                      <a:r>
                        <a:rPr lang="en" sz="2000">
                          <a:latin typeface="Oswald"/>
                          <a:ea typeface="Oswald"/>
                          <a:cs typeface="Oswald"/>
                          <a:sym typeface="Oswald"/>
                        </a:rPr>
                        <a:t>West Asia</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c>
                  <a:txBody>
                    <a:bodyPr/>
                    <a:lstStyle/>
                    <a:p>
                      <a:pPr indent="0" lvl="0" marL="0" rtl="0" algn="ctr">
                        <a:lnSpc>
                          <a:spcPct val="115000"/>
                        </a:lnSpc>
                        <a:spcBef>
                          <a:spcPts val="0"/>
                        </a:spcBef>
                        <a:spcAft>
                          <a:spcPts val="0"/>
                        </a:spcAft>
                        <a:buNone/>
                      </a:pPr>
                      <a:r>
                        <a:rPr lang="en" sz="2000">
                          <a:latin typeface="Oswald"/>
                          <a:ea typeface="Oswald"/>
                          <a:cs typeface="Oswald"/>
                          <a:sym typeface="Oswald"/>
                        </a:rPr>
                        <a:t>0.2</a:t>
                      </a:r>
                      <a:endParaRPr sz="2000">
                        <a:latin typeface="Oswald"/>
                        <a:ea typeface="Oswald"/>
                        <a:cs typeface="Oswald"/>
                        <a:sym typeface="Oswald"/>
                      </a:endParaRPr>
                    </a:p>
                  </a:txBody>
                  <a:tcPr marT="19050" marB="19050" marR="28575" marL="28575"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430800" y="1889700"/>
            <a:ext cx="8282400" cy="1516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5900"/>
              <a:t>3. Findin</a:t>
            </a:r>
            <a:r>
              <a:rPr lang="en" sz="5900"/>
              <a:t>gs</a:t>
            </a:r>
            <a:endParaRPr sz="5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235500" y="215875"/>
            <a:ext cx="8733000" cy="727800"/>
          </a:xfrm>
          <a:prstGeom prst="rect">
            <a:avLst/>
          </a:prstGeom>
        </p:spPr>
        <p:txBody>
          <a:bodyPr anchorCtr="0" anchor="b" bIns="91425" lIns="91425" spcFirstLastPara="1" rIns="91425" wrap="square" tIns="91425">
            <a:noAutofit/>
          </a:bodyPr>
          <a:lstStyle/>
          <a:p>
            <a:pPr indent="0" lvl="0" marL="0" marR="0" rtl="0" algn="l">
              <a:lnSpc>
                <a:spcPct val="100000"/>
              </a:lnSpc>
              <a:spcBef>
                <a:spcPts val="0"/>
              </a:spcBef>
              <a:spcAft>
                <a:spcPts val="0"/>
              </a:spcAft>
              <a:buSzPts val="990"/>
              <a:buNone/>
            </a:pPr>
            <a:r>
              <a:rPr lang="en" sz="2800"/>
              <a:t>I</a:t>
            </a:r>
            <a:r>
              <a:rPr lang="en" sz="2800"/>
              <a:t>mpact on employment &amp; working conditions</a:t>
            </a:r>
            <a:endParaRPr sz="2800"/>
          </a:p>
        </p:txBody>
      </p:sp>
      <p:sp>
        <p:nvSpPr>
          <p:cNvPr id="93" name="Google Shape;93;p18"/>
          <p:cNvSpPr txBox="1"/>
          <p:nvPr>
            <p:ph idx="1" type="body"/>
          </p:nvPr>
        </p:nvSpPr>
        <p:spPr>
          <a:xfrm>
            <a:off x="-53100" y="3684925"/>
            <a:ext cx="8869200" cy="1102200"/>
          </a:xfrm>
          <a:prstGeom prst="rect">
            <a:avLst/>
          </a:prstGeom>
        </p:spPr>
        <p:txBody>
          <a:bodyPr anchorCtr="0" anchor="t" bIns="91425" lIns="91425" spcFirstLastPara="1" rIns="91425" wrap="square" tIns="91425">
            <a:normAutofit/>
          </a:bodyPr>
          <a:lstStyle/>
          <a:p>
            <a:pPr indent="0" lvl="0" marL="0" rtl="0" algn="just">
              <a:lnSpc>
                <a:spcPct val="115000"/>
              </a:lnSpc>
              <a:spcBef>
                <a:spcPts val="1000"/>
              </a:spcBef>
              <a:spcAft>
                <a:spcPts val="0"/>
              </a:spcAft>
              <a:buNone/>
            </a:pPr>
            <a:r>
              <a:t/>
            </a:r>
            <a:endParaRPr sz="1100">
              <a:solidFill>
                <a:srgbClr val="000000"/>
              </a:solidFill>
              <a:latin typeface="Source Sans Pro"/>
              <a:ea typeface="Source Sans Pro"/>
              <a:cs typeface="Source Sans Pro"/>
              <a:sym typeface="Source Sans Pro"/>
            </a:endParaRPr>
          </a:p>
          <a:p>
            <a:pPr indent="0" lvl="0" marL="0" rtl="0" algn="just">
              <a:lnSpc>
                <a:spcPct val="115000"/>
              </a:lnSpc>
              <a:spcBef>
                <a:spcPts val="1200"/>
              </a:spcBef>
              <a:spcAft>
                <a:spcPts val="1200"/>
              </a:spcAft>
              <a:buNone/>
            </a:pPr>
            <a:r>
              <a:t/>
            </a:r>
            <a:endParaRPr sz="1100">
              <a:solidFill>
                <a:srgbClr val="000000"/>
              </a:solidFill>
              <a:latin typeface="Source Sans Pro"/>
              <a:ea typeface="Source Sans Pro"/>
              <a:cs typeface="Source Sans Pro"/>
              <a:sym typeface="Source Sans Pro"/>
            </a:endParaRPr>
          </a:p>
        </p:txBody>
      </p:sp>
      <p:grpSp>
        <p:nvGrpSpPr>
          <p:cNvPr id="94" name="Google Shape;94;p18"/>
          <p:cNvGrpSpPr/>
          <p:nvPr/>
        </p:nvGrpSpPr>
        <p:grpSpPr>
          <a:xfrm>
            <a:off x="288550" y="3837316"/>
            <a:ext cx="8557723" cy="1102101"/>
            <a:chOff x="1431325" y="2473842"/>
            <a:chExt cx="6566700" cy="670500"/>
          </a:xfrm>
        </p:grpSpPr>
        <p:sp>
          <p:nvSpPr>
            <p:cNvPr id="95" name="Google Shape;95;p18"/>
            <p:cNvSpPr/>
            <p:nvPr/>
          </p:nvSpPr>
          <p:spPr>
            <a:xfrm rot="-5400000">
              <a:off x="4644475" y="-209208"/>
              <a:ext cx="670500" cy="6036600"/>
            </a:xfrm>
            <a:prstGeom prst="roundRect">
              <a:avLst>
                <a:gd fmla="val 5000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txBox="1"/>
            <p:nvPr/>
          </p:nvSpPr>
          <p:spPr>
            <a:xfrm>
              <a:off x="5209890" y="2473847"/>
              <a:ext cx="2686800" cy="6570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49.6% shifted entirely to online mode</a:t>
              </a:r>
              <a:endParaRPr>
                <a:solidFill>
                  <a:schemeClr val="lt1"/>
                </a:solidFill>
                <a:latin typeface="Roboto"/>
                <a:ea typeface="Roboto"/>
                <a:cs typeface="Roboto"/>
                <a:sym typeface="Roboto"/>
              </a:endParaRPr>
            </a:p>
            <a:p>
              <a:pPr indent="-317500" lvl="0" marL="45720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70.4% online/combination of online &amp; remote</a:t>
              </a:r>
              <a:endParaRPr>
                <a:solidFill>
                  <a:schemeClr val="lt1"/>
                </a:solidFill>
                <a:latin typeface="Roboto"/>
                <a:ea typeface="Roboto"/>
                <a:cs typeface="Roboto"/>
                <a:sym typeface="Roboto"/>
              </a:endParaRPr>
            </a:p>
            <a:p>
              <a:pPr indent="-317500" lvl="0" marL="45720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23.7% reported increased workload</a:t>
              </a:r>
              <a:endParaRPr>
                <a:solidFill>
                  <a:schemeClr val="lt1"/>
                </a:solidFill>
                <a:latin typeface="Roboto"/>
                <a:ea typeface="Roboto"/>
                <a:cs typeface="Roboto"/>
                <a:sym typeface="Roboto"/>
              </a:endParaRPr>
            </a:p>
          </p:txBody>
        </p:sp>
        <p:sp>
          <p:nvSpPr>
            <p:cNvPr id="97" name="Google Shape;97;p18"/>
            <p:cNvSpPr txBox="1"/>
            <p:nvPr/>
          </p:nvSpPr>
          <p:spPr>
            <a:xfrm>
              <a:off x="2744681" y="2473842"/>
              <a:ext cx="2337900" cy="657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1000"/>
                </a:spcBef>
                <a:spcAft>
                  <a:spcPts val="1200"/>
                </a:spcAft>
                <a:buNone/>
              </a:pPr>
              <a:r>
                <a:rPr lang="en" sz="1600">
                  <a:solidFill>
                    <a:srgbClr val="FFFFFF"/>
                  </a:solidFill>
                  <a:latin typeface="Roboto"/>
                  <a:ea typeface="Roboto"/>
                  <a:cs typeface="Roboto"/>
                  <a:sym typeface="Roboto"/>
                </a:rPr>
                <a:t>C</a:t>
              </a:r>
              <a:r>
                <a:rPr lang="en" sz="1600">
                  <a:solidFill>
                    <a:srgbClr val="FFFFFF"/>
                  </a:solidFill>
                  <a:latin typeface="Roboto"/>
                  <a:ea typeface="Roboto"/>
                  <a:cs typeface="Roboto"/>
                  <a:sym typeface="Roboto"/>
                </a:rPr>
                <a:t>hange in terms &amp; conditions of employment</a:t>
              </a:r>
              <a:endParaRPr sz="800">
                <a:solidFill>
                  <a:srgbClr val="FFFFFF"/>
                </a:solidFill>
                <a:latin typeface="Roboto"/>
                <a:ea typeface="Roboto"/>
                <a:cs typeface="Roboto"/>
                <a:sym typeface="Roboto"/>
              </a:endParaRPr>
            </a:p>
          </p:txBody>
        </p:sp>
        <p:sp>
          <p:nvSpPr>
            <p:cNvPr id="98" name="Google Shape;98;p18"/>
            <p:cNvSpPr/>
            <p:nvPr/>
          </p:nvSpPr>
          <p:spPr>
            <a:xfrm rot="-5400000">
              <a:off x="1751875" y="2153292"/>
              <a:ext cx="670500" cy="1311600"/>
            </a:xfrm>
            <a:prstGeom prst="roundRect">
              <a:avLst>
                <a:gd fmla="val 50000" name="adj"/>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8"/>
            <p:cNvSpPr/>
            <p:nvPr/>
          </p:nvSpPr>
          <p:spPr>
            <a:xfrm>
              <a:off x="1545080" y="2593344"/>
              <a:ext cx="431400" cy="431400"/>
            </a:xfrm>
            <a:prstGeom prst="pie">
              <a:avLst>
                <a:gd fmla="val 16226349" name="adj1"/>
                <a:gd fmla="val 10795968" name="adj2"/>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p:nvPr/>
          </p:nvSpPr>
          <p:spPr>
            <a:xfrm>
              <a:off x="2025174" y="2616792"/>
              <a:ext cx="608400" cy="395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000"/>
                </a:spcBef>
                <a:spcAft>
                  <a:spcPts val="1200"/>
                </a:spcAft>
                <a:buNone/>
              </a:pPr>
              <a:r>
                <a:rPr b="1" lang="en" sz="1800">
                  <a:solidFill>
                    <a:schemeClr val="lt1"/>
                  </a:solidFill>
                  <a:latin typeface="Roboto"/>
                  <a:ea typeface="Roboto"/>
                  <a:cs typeface="Roboto"/>
                  <a:sym typeface="Roboto"/>
                </a:rPr>
                <a:t>16%</a:t>
              </a:r>
              <a:endParaRPr b="1" sz="1800">
                <a:solidFill>
                  <a:schemeClr val="lt1"/>
                </a:solidFill>
                <a:latin typeface="Roboto"/>
                <a:ea typeface="Roboto"/>
                <a:cs typeface="Roboto"/>
                <a:sym typeface="Roboto"/>
              </a:endParaRPr>
            </a:p>
          </p:txBody>
        </p:sp>
        <p:cxnSp>
          <p:nvCxnSpPr>
            <p:cNvPr id="102" name="Google Shape;102;p18"/>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03" name="Google Shape;103;p18"/>
          <p:cNvGrpSpPr/>
          <p:nvPr/>
        </p:nvGrpSpPr>
        <p:grpSpPr>
          <a:xfrm>
            <a:off x="288550" y="2670889"/>
            <a:ext cx="8557723" cy="1072800"/>
            <a:chOff x="1431325" y="2473842"/>
            <a:chExt cx="6566700" cy="670500"/>
          </a:xfrm>
        </p:grpSpPr>
        <p:sp>
          <p:nvSpPr>
            <p:cNvPr id="104" name="Google Shape;104;p18"/>
            <p:cNvSpPr/>
            <p:nvPr/>
          </p:nvSpPr>
          <p:spPr>
            <a:xfrm rot="-5400000">
              <a:off x="4644475" y="-209208"/>
              <a:ext cx="670500" cy="60366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txBox="1"/>
            <p:nvPr/>
          </p:nvSpPr>
          <p:spPr>
            <a:xfrm>
              <a:off x="5209890" y="2473848"/>
              <a:ext cx="2450100" cy="657000"/>
            </a:xfrm>
            <a:prstGeom prst="rect">
              <a:avLst/>
            </a:prstGeom>
            <a:solidFill>
              <a:schemeClr val="accent5"/>
            </a:solidFill>
            <a:ln>
              <a:noFill/>
            </a:ln>
          </p:spPr>
          <p:txBody>
            <a:bodyPr anchorCtr="0" anchor="ctr" bIns="91425" lIns="91425" spcFirstLastPara="1" rIns="91425" wrap="square" tIns="91425">
              <a:noAutofit/>
            </a:bodyPr>
            <a:lstStyle/>
            <a:p>
              <a:pPr indent="-317500" lvl="0" marL="457200" marR="0" rtl="0" algn="l">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83.7% in government institutions </a:t>
              </a:r>
              <a:endParaRPr>
                <a:solidFill>
                  <a:srgbClr val="FFFFFF"/>
                </a:solidFill>
                <a:latin typeface="Roboto"/>
                <a:ea typeface="Roboto"/>
                <a:cs typeface="Roboto"/>
                <a:sym typeface="Roboto"/>
              </a:endParaRPr>
            </a:p>
            <a:p>
              <a:pPr indent="-317500" lvl="0" marL="457200" marR="0" rtl="0" algn="l">
                <a:lnSpc>
                  <a:spcPct val="115000"/>
                </a:lnSpc>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83.9% regular, </a:t>
              </a:r>
              <a:r>
                <a:rPr lang="en">
                  <a:solidFill>
                    <a:srgbClr val="FFFFFF"/>
                  </a:solidFill>
                  <a:latin typeface="Roboto"/>
                  <a:ea typeface="Roboto"/>
                  <a:cs typeface="Roboto"/>
                  <a:sym typeface="Roboto"/>
                </a:rPr>
                <a:t>full-time</a:t>
              </a:r>
              <a:r>
                <a:rPr lang="en">
                  <a:solidFill>
                    <a:srgbClr val="FFFFFF"/>
                  </a:solidFill>
                  <a:latin typeface="Roboto"/>
                  <a:ea typeface="Roboto"/>
                  <a:cs typeface="Roboto"/>
                  <a:sym typeface="Roboto"/>
                </a:rPr>
                <a:t> positions</a:t>
              </a:r>
              <a:endParaRPr>
                <a:solidFill>
                  <a:srgbClr val="FFFFFF"/>
                </a:solidFill>
                <a:latin typeface="Roboto"/>
                <a:ea typeface="Roboto"/>
                <a:cs typeface="Roboto"/>
                <a:sym typeface="Roboto"/>
              </a:endParaRPr>
            </a:p>
          </p:txBody>
        </p:sp>
        <p:sp>
          <p:nvSpPr>
            <p:cNvPr id="106" name="Google Shape;106;p18"/>
            <p:cNvSpPr txBox="1"/>
            <p:nvPr/>
          </p:nvSpPr>
          <p:spPr>
            <a:xfrm>
              <a:off x="2843800" y="2473848"/>
              <a:ext cx="2238900" cy="657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lnSpc>
                  <a:spcPct val="115000"/>
                </a:lnSpc>
                <a:spcBef>
                  <a:spcPts val="1000"/>
                </a:spcBef>
                <a:spcAft>
                  <a:spcPts val="1200"/>
                </a:spcAft>
                <a:buNone/>
              </a:pPr>
              <a:r>
                <a:rPr lang="en" sz="1600">
                  <a:solidFill>
                    <a:srgbClr val="FFFFFF"/>
                  </a:solidFill>
                  <a:latin typeface="Roboto"/>
                  <a:ea typeface="Roboto"/>
                  <a:cs typeface="Roboto"/>
                  <a:sym typeface="Roboto"/>
                </a:rPr>
                <a:t>D</a:t>
              </a:r>
              <a:r>
                <a:rPr lang="en" sz="1600">
                  <a:solidFill>
                    <a:srgbClr val="FFFFFF"/>
                  </a:solidFill>
                  <a:latin typeface="Roboto"/>
                  <a:ea typeface="Roboto"/>
                  <a:cs typeface="Roboto"/>
                  <a:sym typeface="Roboto"/>
                </a:rPr>
                <a:t>ecrease in regular </a:t>
              </a:r>
              <a:r>
                <a:rPr lang="en" sz="1600">
                  <a:solidFill>
                    <a:srgbClr val="FFFFFF"/>
                  </a:solidFill>
                  <a:latin typeface="Roboto"/>
                  <a:ea typeface="Roboto"/>
                  <a:cs typeface="Roboto"/>
                  <a:sym typeface="Roboto"/>
                </a:rPr>
                <a:t>full-time</a:t>
              </a:r>
              <a:r>
                <a:rPr lang="en" sz="1600">
                  <a:solidFill>
                    <a:srgbClr val="FFFFFF"/>
                  </a:solidFill>
                  <a:latin typeface="Roboto"/>
                  <a:ea typeface="Roboto"/>
                  <a:cs typeface="Roboto"/>
                  <a:sym typeface="Roboto"/>
                </a:rPr>
                <a:t> employment</a:t>
              </a:r>
              <a:endParaRPr sz="1600">
                <a:solidFill>
                  <a:srgbClr val="FFFFFF"/>
                </a:solidFill>
                <a:latin typeface="Roboto"/>
                <a:ea typeface="Roboto"/>
                <a:cs typeface="Roboto"/>
                <a:sym typeface="Roboto"/>
              </a:endParaRPr>
            </a:p>
          </p:txBody>
        </p:sp>
        <p:sp>
          <p:nvSpPr>
            <p:cNvPr id="107" name="Google Shape;107;p18"/>
            <p:cNvSpPr/>
            <p:nvPr/>
          </p:nvSpPr>
          <p:spPr>
            <a:xfrm rot="-5400000">
              <a:off x="1751875" y="2153292"/>
              <a:ext cx="670500" cy="13116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a:off x="1545080" y="2593344"/>
              <a:ext cx="431400" cy="431400"/>
            </a:xfrm>
            <a:prstGeom prst="pie">
              <a:avLst>
                <a:gd fmla="val 16226349" name="adj1"/>
                <a:gd fmla="val 10795968"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a:off x="2025174" y="2616792"/>
              <a:ext cx="608400" cy="395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000"/>
                </a:spcBef>
                <a:spcAft>
                  <a:spcPts val="1200"/>
                </a:spcAft>
                <a:buNone/>
              </a:pPr>
              <a:r>
                <a:rPr b="1" lang="en" sz="1800">
                  <a:solidFill>
                    <a:schemeClr val="lt1"/>
                  </a:solidFill>
                  <a:latin typeface="Roboto"/>
                  <a:ea typeface="Roboto"/>
                  <a:cs typeface="Roboto"/>
                  <a:sym typeface="Roboto"/>
                </a:rPr>
                <a:t>2.8%</a:t>
              </a:r>
              <a:endParaRPr b="1" sz="1800">
                <a:solidFill>
                  <a:schemeClr val="lt1"/>
                </a:solidFill>
                <a:latin typeface="Roboto"/>
                <a:ea typeface="Roboto"/>
                <a:cs typeface="Roboto"/>
                <a:sym typeface="Roboto"/>
              </a:endParaRPr>
            </a:p>
          </p:txBody>
        </p:sp>
        <p:cxnSp>
          <p:nvCxnSpPr>
            <p:cNvPr id="111" name="Google Shape;111;p18"/>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grpSp>
        <p:nvGrpSpPr>
          <p:cNvPr id="112" name="Google Shape;112;p18"/>
          <p:cNvGrpSpPr/>
          <p:nvPr/>
        </p:nvGrpSpPr>
        <p:grpSpPr>
          <a:xfrm>
            <a:off x="288550" y="1504525"/>
            <a:ext cx="8557723" cy="1072805"/>
            <a:chOff x="1431325" y="2473839"/>
            <a:chExt cx="6566700" cy="670503"/>
          </a:xfrm>
        </p:grpSpPr>
        <p:sp>
          <p:nvSpPr>
            <p:cNvPr id="113" name="Google Shape;113;p18"/>
            <p:cNvSpPr/>
            <p:nvPr/>
          </p:nvSpPr>
          <p:spPr>
            <a:xfrm rot="-5400000">
              <a:off x="4644475" y="-209208"/>
              <a:ext cx="670500" cy="6036600"/>
            </a:xfrm>
            <a:prstGeom prst="roundRect">
              <a:avLst>
                <a:gd fmla="val 5000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txBox="1"/>
            <p:nvPr/>
          </p:nvSpPr>
          <p:spPr>
            <a:xfrm>
              <a:off x="5209890" y="2514948"/>
              <a:ext cx="2644500" cy="615900"/>
            </a:xfrm>
            <a:prstGeom prst="rect">
              <a:avLst/>
            </a:prstGeom>
            <a:noFill/>
            <a:ln>
              <a:noFill/>
            </a:ln>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chemeClr val="lt1"/>
                </a:buClr>
                <a:buSzPts val="1400"/>
                <a:buFont typeface="Roboto"/>
                <a:buChar char="●"/>
              </a:pPr>
              <a:r>
                <a:rPr lang="en">
                  <a:solidFill>
                    <a:schemeClr val="lt1"/>
                  </a:solidFill>
                  <a:latin typeface="Roboto"/>
                  <a:ea typeface="Roboto"/>
                  <a:cs typeface="Roboto"/>
                  <a:sym typeface="Roboto"/>
                </a:rPr>
                <a:t>School premises were used for community outreach services, midday meals, health provisioning, administrative work</a:t>
              </a:r>
              <a:endParaRPr>
                <a:solidFill>
                  <a:schemeClr val="lt1"/>
                </a:solidFill>
                <a:latin typeface="Roboto"/>
                <a:ea typeface="Roboto"/>
                <a:cs typeface="Roboto"/>
                <a:sym typeface="Roboto"/>
              </a:endParaRPr>
            </a:p>
          </p:txBody>
        </p:sp>
        <p:sp>
          <p:nvSpPr>
            <p:cNvPr id="115" name="Google Shape;115;p18"/>
            <p:cNvSpPr txBox="1"/>
            <p:nvPr/>
          </p:nvSpPr>
          <p:spPr>
            <a:xfrm>
              <a:off x="2873458" y="2473839"/>
              <a:ext cx="2209200" cy="6570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en" sz="1600">
                  <a:solidFill>
                    <a:srgbClr val="FFFFFF"/>
                  </a:solidFill>
                  <a:latin typeface="Roboto"/>
                  <a:ea typeface="Roboto"/>
                  <a:cs typeface="Roboto"/>
                  <a:sym typeface="Roboto"/>
                </a:rPr>
                <a:t>School closures</a:t>
              </a:r>
              <a:endParaRPr sz="1600">
                <a:solidFill>
                  <a:srgbClr val="FFFFFF"/>
                </a:solidFill>
                <a:latin typeface="Roboto"/>
                <a:ea typeface="Roboto"/>
                <a:cs typeface="Roboto"/>
                <a:sym typeface="Roboto"/>
              </a:endParaRPr>
            </a:p>
          </p:txBody>
        </p:sp>
        <p:sp>
          <p:nvSpPr>
            <p:cNvPr id="116" name="Google Shape;116;p18"/>
            <p:cNvSpPr/>
            <p:nvPr/>
          </p:nvSpPr>
          <p:spPr>
            <a:xfrm rot="-5400000">
              <a:off x="1751875" y="2153292"/>
              <a:ext cx="670500" cy="1311600"/>
            </a:xfrm>
            <a:prstGeom prst="roundRect">
              <a:avLst>
                <a:gd fmla="val 50000" name="adj"/>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p:nvPr/>
          </p:nvSpPr>
          <p:spPr>
            <a:xfrm>
              <a:off x="1499580" y="2547844"/>
              <a:ext cx="522300" cy="5223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8"/>
            <p:cNvSpPr/>
            <p:nvPr/>
          </p:nvSpPr>
          <p:spPr>
            <a:xfrm>
              <a:off x="1545080" y="2593344"/>
              <a:ext cx="431400" cy="431400"/>
            </a:xfrm>
            <a:prstGeom prst="pie">
              <a:avLst>
                <a:gd fmla="val 16226349" name="adj1"/>
                <a:gd fmla="val 10795968" name="adj2"/>
              </a:avLst>
            </a:prstGeom>
            <a:solidFill>
              <a:srgbClr val="E116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8"/>
            <p:cNvSpPr/>
            <p:nvPr/>
          </p:nvSpPr>
          <p:spPr>
            <a:xfrm>
              <a:off x="2025175" y="2473850"/>
              <a:ext cx="717900" cy="615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rgbClr val="FFFFFF"/>
                  </a:solidFill>
                  <a:latin typeface="Roboto"/>
                  <a:ea typeface="Roboto"/>
                  <a:cs typeface="Roboto"/>
                  <a:sym typeface="Roboto"/>
                </a:rPr>
                <a:t>76.9%</a:t>
              </a:r>
              <a:endParaRPr b="1" sz="1800">
                <a:solidFill>
                  <a:srgbClr val="FFFFFF"/>
                </a:solidFill>
                <a:latin typeface="Roboto"/>
                <a:ea typeface="Roboto"/>
                <a:cs typeface="Roboto"/>
                <a:sym typeface="Roboto"/>
              </a:endParaRPr>
            </a:p>
          </p:txBody>
        </p:sp>
        <p:cxnSp>
          <p:nvCxnSpPr>
            <p:cNvPr id="120" name="Google Shape;120;p18"/>
            <p:cNvCxnSpPr/>
            <p:nvPr/>
          </p:nvCxnSpPr>
          <p:spPr>
            <a:xfrm>
              <a:off x="5209891" y="2585784"/>
              <a:ext cx="0" cy="444600"/>
            </a:xfrm>
            <a:prstGeom prst="straightConnector1">
              <a:avLst/>
            </a:prstGeom>
            <a:noFill/>
            <a:ln cap="flat" cmpd="sng" w="9525">
              <a:solidFill>
                <a:srgbClr val="FFFFFF"/>
              </a:solidFill>
              <a:prstDash val="dot"/>
              <a:round/>
              <a:headEnd len="sm" w="sm" type="none"/>
              <a:tailEnd len="sm" w="sm"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9"/>
          <p:cNvSpPr txBox="1"/>
          <p:nvPr>
            <p:ph type="title"/>
          </p:nvPr>
        </p:nvSpPr>
        <p:spPr>
          <a:xfrm>
            <a:off x="1817700" y="0"/>
            <a:ext cx="5319900" cy="733500"/>
          </a:xfrm>
          <a:prstGeom prst="rect">
            <a:avLst/>
          </a:prstGeom>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lang="en" sz="2800"/>
              <a:t>Change in working hours</a:t>
            </a:r>
            <a:endParaRPr sz="2800"/>
          </a:p>
        </p:txBody>
      </p:sp>
      <p:pic>
        <p:nvPicPr>
          <p:cNvPr id="126" name="Google Shape;126;p19" title="Chart"/>
          <p:cNvPicPr preferRelativeResize="0"/>
          <p:nvPr/>
        </p:nvPicPr>
        <p:blipFill rotWithShape="1">
          <a:blip r:embed="rId3">
            <a:alphaModFix/>
          </a:blip>
          <a:srcRect b="2885" l="1539" r="2232" t="2497"/>
          <a:stretch/>
        </p:blipFill>
        <p:spPr>
          <a:xfrm>
            <a:off x="420750" y="897850"/>
            <a:ext cx="7321700" cy="410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847575" y="-8500"/>
            <a:ext cx="6708300" cy="733500"/>
          </a:xfrm>
          <a:prstGeom prst="rect">
            <a:avLst/>
          </a:prstGeom>
        </p:spPr>
        <p:txBody>
          <a:bodyPr anchorCtr="0" anchor="b" bIns="91425" lIns="91425" spcFirstLastPara="1" rIns="91425" wrap="square" tIns="91425">
            <a:normAutofit/>
          </a:bodyPr>
          <a:lstStyle/>
          <a:p>
            <a:pPr indent="0" lvl="0" marL="0" marR="0" rtl="0" algn="l">
              <a:lnSpc>
                <a:spcPct val="100000"/>
              </a:lnSpc>
              <a:spcBef>
                <a:spcPts val="0"/>
              </a:spcBef>
              <a:spcAft>
                <a:spcPts val="0"/>
              </a:spcAft>
              <a:buNone/>
            </a:pPr>
            <a:r>
              <a:rPr lang="en"/>
              <a:t>Time </a:t>
            </a:r>
            <a:r>
              <a:rPr lang="en"/>
              <a:t>spent on online/digital devices for work</a:t>
            </a:r>
            <a:endParaRPr/>
          </a:p>
        </p:txBody>
      </p:sp>
      <p:pic>
        <p:nvPicPr>
          <p:cNvPr id="132" name="Google Shape;132;p20" title="Chart"/>
          <p:cNvPicPr preferRelativeResize="0"/>
          <p:nvPr/>
        </p:nvPicPr>
        <p:blipFill rotWithShape="1">
          <a:blip r:embed="rId3">
            <a:alphaModFix/>
          </a:blip>
          <a:srcRect b="3064" l="0" r="3157" t="1770"/>
          <a:stretch/>
        </p:blipFill>
        <p:spPr>
          <a:xfrm>
            <a:off x="391925" y="854675"/>
            <a:ext cx="7063224" cy="4288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1"/>
          <p:cNvSpPr/>
          <p:nvPr/>
        </p:nvSpPr>
        <p:spPr>
          <a:xfrm>
            <a:off x="4495875" y="61675"/>
            <a:ext cx="4648200" cy="2610300"/>
          </a:xfrm>
          <a:prstGeom prst="wedgeEllipseCallout">
            <a:avLst>
              <a:gd fmla="val -57998" name="adj1"/>
              <a:gd fmla="val 30814"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i="1" lang="en" sz="1500">
                <a:latin typeface="Times New Roman"/>
                <a:ea typeface="Times New Roman"/>
                <a:cs typeface="Times New Roman"/>
                <a:sym typeface="Times New Roman"/>
              </a:rPr>
              <a:t>..are not able to </a:t>
            </a:r>
            <a:r>
              <a:rPr b="1" i="1" lang="en" sz="1500">
                <a:latin typeface="Times New Roman"/>
                <a:ea typeface="Times New Roman"/>
                <a:cs typeface="Times New Roman"/>
                <a:sym typeface="Times New Roman"/>
              </a:rPr>
              <a:t>manage the basic needs </a:t>
            </a:r>
            <a:r>
              <a:rPr i="1" lang="en" sz="1500">
                <a:latin typeface="Times New Roman"/>
                <a:ea typeface="Times New Roman"/>
                <a:cs typeface="Times New Roman"/>
                <a:sym typeface="Times New Roman"/>
              </a:rPr>
              <a:t>to their family…not getting enough wages to </a:t>
            </a:r>
            <a:r>
              <a:rPr b="1" i="1" lang="en" sz="1500">
                <a:latin typeface="Times New Roman"/>
                <a:ea typeface="Times New Roman"/>
                <a:cs typeface="Times New Roman"/>
                <a:sym typeface="Times New Roman"/>
              </a:rPr>
              <a:t>survive </a:t>
            </a:r>
            <a:r>
              <a:rPr i="1" lang="en" sz="1500">
                <a:latin typeface="Times New Roman"/>
                <a:ea typeface="Times New Roman"/>
                <a:cs typeface="Times New Roman"/>
                <a:sym typeface="Times New Roman"/>
              </a:rPr>
              <a:t>and during class time, sometime the </a:t>
            </a:r>
            <a:r>
              <a:rPr b="1" i="1" lang="en" sz="1500">
                <a:latin typeface="Times New Roman"/>
                <a:ea typeface="Times New Roman"/>
                <a:cs typeface="Times New Roman"/>
                <a:sym typeface="Times New Roman"/>
              </a:rPr>
              <a:t>hackers enter</a:t>
            </a:r>
            <a:r>
              <a:rPr i="1" lang="en" sz="1500">
                <a:latin typeface="Times New Roman"/>
                <a:ea typeface="Times New Roman"/>
                <a:cs typeface="Times New Roman"/>
                <a:sym typeface="Times New Roman"/>
              </a:rPr>
              <a:t> into the class and they do the unnecessary activities. speak the vulgar words and </a:t>
            </a:r>
            <a:r>
              <a:rPr b="1" i="1" lang="en" sz="1500">
                <a:latin typeface="Times New Roman"/>
                <a:ea typeface="Times New Roman"/>
                <a:cs typeface="Times New Roman"/>
                <a:sym typeface="Times New Roman"/>
              </a:rPr>
              <a:t>disrupt</a:t>
            </a:r>
            <a:r>
              <a:rPr i="1" lang="en" sz="1500">
                <a:latin typeface="Times New Roman"/>
                <a:ea typeface="Times New Roman"/>
                <a:cs typeface="Times New Roman"/>
                <a:sym typeface="Times New Roman"/>
              </a:rPr>
              <a:t> the class</a:t>
            </a:r>
            <a:endParaRPr sz="1500">
              <a:solidFill>
                <a:schemeClr val="dk2"/>
              </a:solidFill>
              <a:latin typeface="Times New Roman"/>
              <a:ea typeface="Times New Roman"/>
              <a:cs typeface="Times New Roman"/>
              <a:sym typeface="Times New Roman"/>
            </a:endParaRPr>
          </a:p>
          <a:p>
            <a:pPr indent="-323850" lvl="0" marL="457200" rtl="0" algn="l">
              <a:spcBef>
                <a:spcPts val="0"/>
              </a:spcBef>
              <a:spcAft>
                <a:spcPts val="0"/>
              </a:spcAft>
              <a:buClr>
                <a:schemeClr val="dk2"/>
              </a:buClr>
              <a:buSzPts val="1500"/>
              <a:buFont typeface="Times New Roman"/>
              <a:buChar char="-"/>
            </a:pPr>
            <a:r>
              <a:rPr lang="en" sz="1500">
                <a:solidFill>
                  <a:schemeClr val="dk2"/>
                </a:solidFill>
                <a:latin typeface="Times New Roman"/>
                <a:ea typeface="Times New Roman"/>
                <a:cs typeface="Times New Roman"/>
                <a:sym typeface="Times New Roman"/>
              </a:rPr>
              <a:t>Union staff, Nepal</a:t>
            </a:r>
            <a:endParaRPr sz="400">
              <a:latin typeface="Times New Roman"/>
              <a:ea typeface="Times New Roman"/>
              <a:cs typeface="Times New Roman"/>
              <a:sym typeface="Times New Roman"/>
            </a:endParaRPr>
          </a:p>
        </p:txBody>
      </p:sp>
      <p:sp>
        <p:nvSpPr>
          <p:cNvPr id="138" name="Google Shape;138;p21"/>
          <p:cNvSpPr/>
          <p:nvPr/>
        </p:nvSpPr>
        <p:spPr>
          <a:xfrm>
            <a:off x="64300" y="0"/>
            <a:ext cx="3907200" cy="3236700"/>
          </a:xfrm>
          <a:prstGeom prst="wedgeEllipseCallout">
            <a:avLst>
              <a:gd fmla="val 60511" name="adj1"/>
              <a:gd fmla="val 29685"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i="1"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i="1" sz="12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i="1" lang="en" sz="1500">
                <a:latin typeface="Times New Roman"/>
                <a:ea typeface="Times New Roman"/>
                <a:cs typeface="Times New Roman"/>
                <a:sym typeface="Times New Roman"/>
              </a:rPr>
              <a:t>Because they were supposed to fill up forms, give a s</a:t>
            </a:r>
            <a:r>
              <a:rPr b="1" i="1" lang="en" sz="1500">
                <a:latin typeface="Times New Roman"/>
                <a:ea typeface="Times New Roman"/>
                <a:cs typeface="Times New Roman"/>
                <a:sym typeface="Times New Roman"/>
              </a:rPr>
              <a:t>elfie with the location</a:t>
            </a:r>
            <a:r>
              <a:rPr i="1" lang="en" sz="1500">
                <a:latin typeface="Times New Roman"/>
                <a:ea typeface="Times New Roman"/>
                <a:cs typeface="Times New Roman"/>
                <a:sym typeface="Times New Roman"/>
              </a:rPr>
              <a:t> (students home) and all submitted to the Department of Education. So that kind of monitoring </a:t>
            </a:r>
            <a:endParaRPr b="1" i="1" sz="1500">
              <a:latin typeface="Times New Roman"/>
              <a:ea typeface="Times New Roman"/>
              <a:cs typeface="Times New Roman"/>
              <a:sym typeface="Times New Roman"/>
            </a:endParaRPr>
          </a:p>
          <a:p>
            <a:pPr indent="-304800" lvl="0" marL="457200" rtl="0" algn="l">
              <a:lnSpc>
                <a:spcPct val="115000"/>
              </a:lnSpc>
              <a:spcBef>
                <a:spcPts val="0"/>
              </a:spcBef>
              <a:spcAft>
                <a:spcPts val="0"/>
              </a:spcAft>
              <a:buSzPts val="1200"/>
              <a:buFont typeface="Times New Roman"/>
              <a:buChar char="-"/>
            </a:pPr>
            <a:r>
              <a:rPr lang="en" sz="1200">
                <a:highlight>
                  <a:schemeClr val="lt1"/>
                </a:highlight>
                <a:latin typeface="Times New Roman"/>
                <a:ea typeface="Times New Roman"/>
                <a:cs typeface="Times New Roman"/>
                <a:sym typeface="Times New Roman"/>
              </a:rPr>
              <a:t>India union staff </a:t>
            </a:r>
            <a:endParaRPr sz="1200">
              <a:highlight>
                <a:schemeClr val="lt1"/>
              </a:highlight>
              <a:latin typeface="Times New Roman"/>
              <a:ea typeface="Times New Roman"/>
              <a:cs typeface="Times New Roman"/>
              <a:sym typeface="Times New Roman"/>
            </a:endParaRPr>
          </a:p>
          <a:p>
            <a:pPr indent="0" lvl="0" marL="457200" rtl="0" algn="l">
              <a:spcBef>
                <a:spcPts val="300"/>
              </a:spcBef>
              <a:spcAft>
                <a:spcPts val="0"/>
              </a:spcAft>
              <a:buNone/>
            </a:pPr>
            <a:r>
              <a:t/>
            </a:r>
            <a:endParaRPr b="1">
              <a:latin typeface="Oswald"/>
              <a:ea typeface="Oswald"/>
              <a:cs typeface="Oswald"/>
              <a:sym typeface="Oswald"/>
            </a:endParaRPr>
          </a:p>
        </p:txBody>
      </p:sp>
      <p:sp>
        <p:nvSpPr>
          <p:cNvPr id="139" name="Google Shape;139;p21"/>
          <p:cNvSpPr/>
          <p:nvPr/>
        </p:nvSpPr>
        <p:spPr>
          <a:xfrm>
            <a:off x="4572000" y="2671975"/>
            <a:ext cx="4472400" cy="2395500"/>
          </a:xfrm>
          <a:prstGeom prst="wedgeEllipseCallout">
            <a:avLst>
              <a:gd fmla="val -65493" name="adj1"/>
              <a:gd fmla="val -47242" name="adj2"/>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rPr i="1" lang="en" sz="1600">
                <a:latin typeface="Times New Roman"/>
                <a:ea typeface="Times New Roman"/>
                <a:cs typeface="Times New Roman"/>
                <a:sym typeface="Times New Roman"/>
              </a:rPr>
              <a:t>  </a:t>
            </a:r>
            <a:r>
              <a:rPr i="1" lang="en">
                <a:latin typeface="Times New Roman"/>
                <a:ea typeface="Times New Roman"/>
                <a:cs typeface="Times New Roman"/>
                <a:sym typeface="Times New Roman"/>
              </a:rPr>
              <a:t> </a:t>
            </a:r>
            <a:r>
              <a:rPr i="1" lang="en" sz="1500">
                <a:solidFill>
                  <a:schemeClr val="dk2"/>
                </a:solidFill>
                <a:latin typeface="Times New Roman"/>
                <a:ea typeface="Times New Roman"/>
                <a:cs typeface="Times New Roman"/>
                <a:sym typeface="Times New Roman"/>
              </a:rPr>
              <a:t>….teachers are on vacation right now, but they are very </a:t>
            </a:r>
            <a:r>
              <a:rPr b="1" i="1" lang="en" sz="1500">
                <a:solidFill>
                  <a:schemeClr val="dk2"/>
                </a:solidFill>
                <a:latin typeface="Times New Roman"/>
                <a:ea typeface="Times New Roman"/>
                <a:cs typeface="Times New Roman"/>
                <a:sym typeface="Times New Roman"/>
              </a:rPr>
              <a:t>busy right now doing their performance report</a:t>
            </a:r>
            <a:r>
              <a:rPr i="1" lang="en" sz="1500">
                <a:solidFill>
                  <a:schemeClr val="dk2"/>
                </a:solidFill>
                <a:latin typeface="Times New Roman"/>
                <a:ea typeface="Times New Roman"/>
                <a:cs typeface="Times New Roman"/>
                <a:sym typeface="Times New Roman"/>
              </a:rPr>
              <a:t> for the entire school year producing tons of tons of papers for that…</a:t>
            </a:r>
            <a:endParaRPr i="1" sz="1500">
              <a:solidFill>
                <a:schemeClr val="dk2"/>
              </a:solidFill>
              <a:latin typeface="Times New Roman"/>
              <a:ea typeface="Times New Roman"/>
              <a:cs typeface="Times New Roman"/>
              <a:sym typeface="Times New Roman"/>
            </a:endParaRPr>
          </a:p>
          <a:p>
            <a:pPr indent="-317500" lvl="0" marL="457200" rtl="0" algn="l">
              <a:spcBef>
                <a:spcPts val="1200"/>
              </a:spcBef>
              <a:spcAft>
                <a:spcPts val="0"/>
              </a:spcAft>
              <a:buClr>
                <a:schemeClr val="dk2"/>
              </a:buClr>
              <a:buSzPts val="1400"/>
              <a:buFont typeface="Times New Roman"/>
              <a:buChar char="-"/>
            </a:pPr>
            <a:r>
              <a:rPr lang="en" sz="1300">
                <a:solidFill>
                  <a:schemeClr val="dk2"/>
                </a:solidFill>
                <a:latin typeface="Times New Roman"/>
                <a:ea typeface="Times New Roman"/>
                <a:cs typeface="Times New Roman"/>
                <a:sym typeface="Times New Roman"/>
              </a:rPr>
              <a:t>Union staff,</a:t>
            </a:r>
            <a:r>
              <a:rPr b="1" i="1" lang="en" sz="1300">
                <a:solidFill>
                  <a:schemeClr val="dk2"/>
                </a:solidFill>
                <a:latin typeface="Times New Roman"/>
                <a:ea typeface="Times New Roman"/>
                <a:cs typeface="Times New Roman"/>
                <a:sym typeface="Times New Roman"/>
              </a:rPr>
              <a:t> </a:t>
            </a:r>
            <a:r>
              <a:rPr b="1" i="1" lang="en" sz="1300">
                <a:solidFill>
                  <a:schemeClr val="dk2"/>
                </a:solidFill>
                <a:latin typeface="Times New Roman"/>
                <a:ea typeface="Times New Roman"/>
                <a:cs typeface="Times New Roman"/>
                <a:sym typeface="Times New Roman"/>
              </a:rPr>
              <a:t>Philippines</a:t>
            </a:r>
            <a:r>
              <a:rPr b="1" i="1" lang="en" sz="1300">
                <a:solidFill>
                  <a:schemeClr val="dk2"/>
                </a:solidFill>
                <a:latin typeface="Times New Roman"/>
                <a:ea typeface="Times New Roman"/>
                <a:cs typeface="Times New Roman"/>
                <a:sym typeface="Times New Roman"/>
              </a:rPr>
              <a:t> </a:t>
            </a:r>
            <a:endParaRPr sz="1660">
              <a:solidFill>
                <a:schemeClr val="dk2"/>
              </a:solidFill>
              <a:latin typeface="Oswald"/>
              <a:ea typeface="Oswald"/>
              <a:cs typeface="Oswald"/>
              <a:sym typeface="Oswald"/>
            </a:endParaRPr>
          </a:p>
        </p:txBody>
      </p:sp>
      <p:sp>
        <p:nvSpPr>
          <p:cNvPr id="140" name="Google Shape;140;p21"/>
          <p:cNvSpPr txBox="1"/>
          <p:nvPr/>
        </p:nvSpPr>
        <p:spPr>
          <a:xfrm>
            <a:off x="151475" y="3397450"/>
            <a:ext cx="4275600" cy="1693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Code Pro"/>
                <a:ea typeface="Source Code Pro"/>
                <a:cs typeface="Source Code Pro"/>
                <a:sym typeface="Source Code Pro"/>
              </a:rPr>
              <a:t>‘</a:t>
            </a:r>
            <a:r>
              <a:rPr i="1" lang="en">
                <a:latin typeface="Source Code Pro"/>
                <a:ea typeface="Source Code Pro"/>
                <a:cs typeface="Source Code Pro"/>
                <a:sym typeface="Source Code Pro"/>
              </a:rPr>
              <a:t>Teaching..complicated</a:t>
            </a:r>
            <a:endParaRPr i="1">
              <a:latin typeface="Source Code Pro"/>
              <a:ea typeface="Source Code Pro"/>
              <a:cs typeface="Source Code Pro"/>
              <a:sym typeface="Source Code Pro"/>
            </a:endParaRPr>
          </a:p>
          <a:p>
            <a:pPr indent="0" lvl="0" marL="0" rtl="0" algn="l">
              <a:spcBef>
                <a:spcPts val="0"/>
              </a:spcBef>
              <a:spcAft>
                <a:spcPts val="0"/>
              </a:spcAft>
              <a:buNone/>
            </a:pPr>
            <a:r>
              <a:rPr i="1" lang="en">
                <a:latin typeface="Source Code Pro"/>
                <a:ea typeface="Source Code Pro"/>
                <a:cs typeface="Source Code Pro"/>
                <a:sym typeface="Source Code Pro"/>
              </a:rPr>
              <a:t>process involving emotional relationships, intellectual interactions, group dynamics</a:t>
            </a:r>
            <a:endParaRPr i="1">
              <a:latin typeface="Source Code Pro"/>
              <a:ea typeface="Source Code Pro"/>
              <a:cs typeface="Source Code Pro"/>
              <a:sym typeface="Source Code Pro"/>
            </a:endParaRPr>
          </a:p>
          <a:p>
            <a:pPr indent="0" lvl="0" marL="0" rtl="0" algn="l">
              <a:spcBef>
                <a:spcPts val="0"/>
              </a:spcBef>
              <a:spcAft>
                <a:spcPts val="0"/>
              </a:spcAft>
              <a:buNone/>
            </a:pPr>
            <a:r>
              <a:rPr i="1" lang="en">
                <a:latin typeface="Source Code Pro"/>
                <a:ea typeface="Source Code Pro"/>
                <a:cs typeface="Source Code Pro"/>
                <a:sym typeface="Source Code Pro"/>
              </a:rPr>
              <a:t>and the exercise of practical judgment in constantly changing circumstances</a:t>
            </a:r>
            <a:r>
              <a:rPr lang="en">
                <a:latin typeface="Source Code Pro"/>
                <a:ea typeface="Source Code Pro"/>
                <a:cs typeface="Source Code Pro"/>
                <a:sym typeface="Source Code Pro"/>
              </a:rPr>
              <a:t>’</a:t>
            </a:r>
            <a:endParaRPr>
              <a:latin typeface="Source Code Pro"/>
              <a:ea typeface="Source Code Pro"/>
              <a:cs typeface="Source Code Pro"/>
              <a:sym typeface="Source Code Pro"/>
            </a:endParaRPr>
          </a:p>
          <a:p>
            <a:pPr indent="0" lvl="0" marL="0" rtl="0" algn="l">
              <a:spcBef>
                <a:spcPts val="0"/>
              </a:spcBef>
              <a:spcAft>
                <a:spcPts val="0"/>
              </a:spcAft>
              <a:buNone/>
            </a:pPr>
            <a:r>
              <a:rPr lang="en">
                <a:latin typeface="Source Code Pro"/>
                <a:ea typeface="Source Code Pro"/>
                <a:cs typeface="Source Code Pro"/>
                <a:sym typeface="Source Code Pro"/>
              </a:rPr>
              <a:t>Seddon and Palmieri (2009)</a:t>
            </a:r>
            <a:endParaRPr>
              <a:latin typeface="Source Code Pro"/>
              <a:ea typeface="Source Code Pro"/>
              <a:cs typeface="Source Code Pro"/>
              <a:sym typeface="Source Code Pr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