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Thin"/>
      <p:regular r:id="rId27"/>
      <p:bold r:id="rId28"/>
      <p:italic r:id="rId29"/>
      <p:boldItalic r:id="rId30"/>
    </p:embeddedFont>
    <p:embeddedFont>
      <p:font typeface="Roboto"/>
      <p:regular r:id="rId31"/>
      <p:bold r:id="rId32"/>
      <p:italic r:id="rId33"/>
      <p:boldItalic r:id="rId34"/>
    </p:embeddedFont>
    <p:embeddedFont>
      <p:font typeface="Roboto Medium"/>
      <p:regular r:id="rId35"/>
      <p:bold r:id="rId36"/>
      <p:italic r:id="rId37"/>
      <p:boldItalic r:id="rId38"/>
    </p:embeddedFont>
    <p:embeddedFont>
      <p:font typeface="Source Code Pro"/>
      <p:regular r:id="rId39"/>
      <p:bold r:id="rId40"/>
      <p:italic r:id="rId41"/>
      <p:boldItalic r:id="rId42"/>
    </p:embeddedFont>
    <p:embeddedFont>
      <p:font typeface="Oswald Light"/>
      <p:regular r:id="rId43"/>
      <p:bold r:id="rId44"/>
    </p:embeddedFont>
    <p:embeddedFont>
      <p:font typeface="Yanone Kaffeesatz"/>
      <p:regular r:id="rId45"/>
      <p:bold r:id="rId46"/>
    </p:embeddedFont>
    <p:embeddedFont>
      <p:font typeface="Oswal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41E303-AF91-4EDA-A75E-E384EC739296}">
  <a:tblStyle styleId="{6041E303-AF91-4EDA-A75E-E384EC73929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fntdata"/><Relationship Id="rId20" Type="http://schemas.openxmlformats.org/officeDocument/2006/relationships/slide" Target="slides/slide14.xml"/><Relationship Id="rId42" Type="http://schemas.openxmlformats.org/officeDocument/2006/relationships/font" Target="fonts/SourceCodePro-boldItalic.fntdata"/><Relationship Id="rId41" Type="http://schemas.openxmlformats.org/officeDocument/2006/relationships/font" Target="fonts/SourceCodePro-italic.fntdata"/><Relationship Id="rId22" Type="http://schemas.openxmlformats.org/officeDocument/2006/relationships/slide" Target="slides/slide16.xml"/><Relationship Id="rId44" Type="http://schemas.openxmlformats.org/officeDocument/2006/relationships/font" Target="fonts/OswaldLight-bold.fntdata"/><Relationship Id="rId21" Type="http://schemas.openxmlformats.org/officeDocument/2006/relationships/slide" Target="slides/slide15.xml"/><Relationship Id="rId43" Type="http://schemas.openxmlformats.org/officeDocument/2006/relationships/font" Target="fonts/OswaldLight-regular.fntdata"/><Relationship Id="rId24" Type="http://schemas.openxmlformats.org/officeDocument/2006/relationships/slide" Target="slides/slide18.xml"/><Relationship Id="rId46" Type="http://schemas.openxmlformats.org/officeDocument/2006/relationships/font" Target="fonts/YanoneKaffeesatz-bold.fntdata"/><Relationship Id="rId23" Type="http://schemas.openxmlformats.org/officeDocument/2006/relationships/slide" Target="slides/slide17.xml"/><Relationship Id="rId45" Type="http://schemas.openxmlformats.org/officeDocument/2006/relationships/font" Target="fonts/YanoneKaffeesatz-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Oswald-bold.fntdata"/><Relationship Id="rId25" Type="http://schemas.openxmlformats.org/officeDocument/2006/relationships/slide" Target="slides/slide19.xml"/><Relationship Id="rId47" Type="http://schemas.openxmlformats.org/officeDocument/2006/relationships/font" Target="fonts/Oswald-regular.fntdata"/><Relationship Id="rId28" Type="http://schemas.openxmlformats.org/officeDocument/2006/relationships/font" Target="fonts/RobotoThin-bold.fntdata"/><Relationship Id="rId27" Type="http://schemas.openxmlformats.org/officeDocument/2006/relationships/font" Target="fonts/RobotoThi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Th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RobotoThin-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RobotoMedium-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RobotoMedium-italic.fntdata"/><Relationship Id="rId14" Type="http://schemas.openxmlformats.org/officeDocument/2006/relationships/slide" Target="slides/slide8.xml"/><Relationship Id="rId36" Type="http://schemas.openxmlformats.org/officeDocument/2006/relationships/font" Target="fonts/RobotoMedium-bold.fntdata"/><Relationship Id="rId17" Type="http://schemas.openxmlformats.org/officeDocument/2006/relationships/slide" Target="slides/slide11.xml"/><Relationship Id="rId39" Type="http://schemas.openxmlformats.org/officeDocument/2006/relationships/font" Target="fonts/SourceCodePro-regular.fntdata"/><Relationship Id="rId16" Type="http://schemas.openxmlformats.org/officeDocument/2006/relationships/slide" Target="slides/slide10.xml"/><Relationship Id="rId38" Type="http://schemas.openxmlformats.org/officeDocument/2006/relationships/font" Target="fonts/Roboto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4c3eb31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04c3eb31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expressed dissatisfaction with their own quality of work - despite working hard. They spoke of parents who could not afford data for online learning. Teachers’ reached out to such parents and provided the hard copies of worksheets. For teachers too the digital platforms were new and unfamiliar and they found them not very </a:t>
            </a:r>
            <a:r>
              <a:rPr lang="en"/>
              <a:t>conducive</a:t>
            </a:r>
            <a:r>
              <a:rPr lang="en"/>
              <a:t> for teaching. The teachers themselves were in remote areas with connectivity issues, they did not have requisite devices or even storage in their computers.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d278803c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d278803c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what we presented so far clearly shows the high reliance on digital and online medium for teaching during the pandemic. But this is based on low access to adequate devices - only 43% respondents had laptops or computers; 33% used smartphones as their device for online / remote work.</a:t>
            </a:r>
            <a:r>
              <a:rPr lang="en"/>
              <a:t> There were large  regional variations here: Smartphone use for work was highest in South Asia at 36.9% followed by South East Asia at 28%. </a:t>
            </a:r>
            <a:r>
              <a:rPr lang="en"/>
              <a:t>Devices were mostly provided by the institutions in North Asia 69% but only for  27% of them in south Asia. </a:t>
            </a:r>
            <a:endParaRPr/>
          </a:p>
          <a:p>
            <a:pPr indent="0" lvl="0" marL="0" rtl="0" algn="l">
              <a:spcBef>
                <a:spcPts val="0"/>
              </a:spcBef>
              <a:spcAft>
                <a:spcPts val="0"/>
              </a:spcAft>
              <a:buNone/>
            </a:pPr>
            <a:r>
              <a:rPr lang="en"/>
              <a:t>Accessing internet for work was most challenging for over 80%. </a:t>
            </a:r>
            <a:endParaRPr/>
          </a:p>
          <a:p>
            <a:pPr indent="0" lvl="0" marL="0" rtl="0" algn="l">
              <a:spcBef>
                <a:spcPts val="0"/>
              </a:spcBef>
              <a:spcAft>
                <a:spcPts val="0"/>
              </a:spcAft>
              <a:buNone/>
            </a:pPr>
            <a:r>
              <a:rPr lang="en"/>
              <a:t>Despite these limitations the permeation of digital technologies has been two fold or 4 fold - maily in use of digital softwares and learning management systems.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38e8355f4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38e8355f4_0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Conversely the self assessment shows that most people ranked themselves as either novices or beginners in using the Edtech technologies. </a:t>
            </a:r>
            <a:endParaRPr>
              <a:solidFill>
                <a:schemeClr val="dk1"/>
              </a:solidFill>
            </a:endParaRPr>
          </a:p>
          <a:p>
            <a:pPr indent="0" lvl="0" marL="0" rtl="0" algn="l">
              <a:spcBef>
                <a:spcPts val="0"/>
              </a:spcBef>
              <a:spcAft>
                <a:spcPts val="0"/>
              </a:spcAft>
              <a:buNone/>
            </a:pPr>
            <a:r>
              <a:rPr lang="en"/>
              <a:t>- </a:t>
            </a:r>
            <a:r>
              <a:rPr lang="en"/>
              <a:t>For smartphones and internet search most have rated themselves as competent or higher. But for the remaining, including computers and laptops, and other kinds of digital technologies, a majority have ranked themselves as novices or advanced beginners.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d278803c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d278803c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look at the level of support and professional development opportunities in using the digital devices and Edtech - We see that about 67.6% learnt on their own. 80.6% said lack of professional development was a challenge for them. </a:t>
            </a:r>
            <a:endParaRPr/>
          </a:p>
          <a:p>
            <a:pPr indent="0" lvl="0" marL="0" rtl="0" algn="l">
              <a:spcBef>
                <a:spcPts val="0"/>
              </a:spcBef>
              <a:spcAft>
                <a:spcPts val="0"/>
              </a:spcAft>
              <a:buNone/>
            </a:pPr>
            <a:r>
              <a:rPr lang="en"/>
              <a:t>55% did say they had availed professional development - 27% of them had received this from their own institutions.</a:t>
            </a:r>
            <a:endParaRPr/>
          </a:p>
          <a:p>
            <a:pPr indent="0" lvl="0" marL="0" rtl="0" algn="l">
              <a:spcBef>
                <a:spcPts val="0"/>
              </a:spcBef>
              <a:spcAft>
                <a:spcPts val="0"/>
              </a:spcAft>
              <a:buNone/>
            </a:pPr>
            <a:r>
              <a:rPr lang="en"/>
              <a:t>So clearly there is a large gap between the professional development needs and provisioning.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36b5bfb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36b5bfb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 responses clearly indicated that those who reported low level of professional competence in using digital technologies &amp; lack of professional development opportunities, were more likely to report fear of being unprepared for future of work.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36b5bfbd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036b5bfbd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main source of support for a majority was peer support, support of family members, and support from their respective unions.</a:t>
            </a:r>
            <a:endParaRPr>
              <a:solidFill>
                <a:schemeClr val="dk1"/>
              </a:solidFill>
            </a:endParaRPr>
          </a:p>
          <a:p>
            <a:pPr indent="0" lvl="0" marL="0" rtl="0" algn="l">
              <a:spcBef>
                <a:spcPts val="0"/>
              </a:spcBef>
              <a:spcAft>
                <a:spcPts val="0"/>
              </a:spcAft>
              <a:buNone/>
            </a:pPr>
            <a:r>
              <a:rPr lang="en">
                <a:solidFill>
                  <a:schemeClr val="dk1"/>
                </a:solidFill>
              </a:rPr>
              <a:t>Peer networks emerged as quite invaluable in providing quick support both at the personal and professional fronts during the challenging times.</a:t>
            </a:r>
            <a:endParaRPr>
              <a:solidFill>
                <a:schemeClr val="dk1"/>
              </a:solidFill>
            </a:endParaRPr>
          </a:p>
          <a:p>
            <a:pPr indent="0" lvl="0" marL="0" rtl="0" algn="l">
              <a:spcBef>
                <a:spcPts val="0"/>
              </a:spcBef>
              <a:spcAft>
                <a:spcPts val="0"/>
              </a:spcAft>
              <a:buNone/>
            </a:pPr>
            <a:r>
              <a:rPr lang="en">
                <a:solidFill>
                  <a:schemeClr val="dk1"/>
                </a:solidFill>
              </a:rPr>
              <a:t>Being part of the union gave members a sense of community, voice and legal redress at a time of job losses and pay cuts. They could bargain for paring down the syllabus, budgetary allocation for internet in few places.</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cfa1f6c810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cfa1f6c81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interviews people were quite vocal about their concerns and areas for support. Clearly, teachers must have job security and freedom from constant worries of job loss.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038e8355f4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038e8355f4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terms of online teaching, professional support for work was absent for many- they had to get issues addressed through either individual efforts or from their peer group. Some had Institutional support, support from union and professional groups.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Formal avenues for professional development in nearly all aspects of digital technologies for teaching and learning emerge as a high priority for teachers.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d67ac47f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fd67ac47f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Despite severe limitations teachers shared strategies they had </a:t>
            </a:r>
            <a:r>
              <a:rPr lang="en"/>
              <a:t>devised</a:t>
            </a:r>
            <a:r>
              <a:rPr lang="en"/>
              <a:t>, resources they had used and content they had curated to ensure their students had a good interactive learning experience online.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00a04d6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00a04d6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almost unanimous view of those who took the survey was that digital technologies are here to stay. But only 25.4% said they were well prepared for the future of work. </a:t>
            </a:r>
            <a:endParaRPr/>
          </a:p>
          <a:p>
            <a:pPr indent="0" lvl="0" marL="0" rtl="0" algn="l">
              <a:spcBef>
                <a:spcPts val="0"/>
              </a:spcBef>
              <a:spcAft>
                <a:spcPts val="0"/>
              </a:spcAft>
              <a:buNone/>
            </a:pPr>
            <a:r>
              <a:rPr lang="en"/>
              <a:t>The main </a:t>
            </a:r>
            <a:r>
              <a:rPr lang="en"/>
              <a:t>requirements</a:t>
            </a:r>
            <a:r>
              <a:rPr lang="en"/>
              <a:t> for the future of work was professional knowledge, technical support and access to ICT devices.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0299521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0299521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study investigated the impact of school closures and migration to online mode of work on teachers’ work and wellbeing during the pandemic. We wished to understand extent of use of digital technologies &amp; Edtech, teachers’ experiences in the online mode, their challenges, the kind of support and professional development they received and their concerns about the </a:t>
            </a:r>
            <a:r>
              <a:rPr lang="en"/>
              <a:t>future</a:t>
            </a:r>
            <a:r>
              <a:rPr lang="en"/>
              <a:t> of their 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fd278803c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fd278803c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we see, </a:t>
            </a:r>
            <a:r>
              <a:rPr lang="en">
                <a:solidFill>
                  <a:schemeClr val="dk1"/>
                </a:solidFill>
              </a:rPr>
              <a:t>t</a:t>
            </a:r>
            <a:r>
              <a:rPr b="1" lang="en">
                <a:solidFill>
                  <a:schemeClr val="dk1"/>
                </a:solidFill>
              </a:rPr>
              <a:t>here is high permeation and demand for use of digital technologies and Edtech platforms but the access to appropriate computing devices and competence in using these are quite low. And the professional support to teachers to respond to this challenge is also very weak. Thereby heightening their fears about the future of their work. </a:t>
            </a:r>
            <a:endParaRPr b="1">
              <a:solidFill>
                <a:schemeClr val="dk1"/>
              </a:solidFill>
            </a:endParaRPr>
          </a:p>
          <a:p>
            <a:pPr indent="0" lvl="0" marL="0" rtl="0" algn="l">
              <a:spcBef>
                <a:spcPts val="0"/>
              </a:spcBef>
              <a:spcAft>
                <a:spcPts val="0"/>
              </a:spcAft>
              <a:buNone/>
            </a:pPr>
            <a:r>
              <a:rPr b="1" lang="en">
                <a:solidFill>
                  <a:schemeClr val="dk1"/>
                </a:solidFill>
              </a:rPr>
              <a:t>Therefore we propose these recommendations.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Thank you.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4bc97a0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4bc97a0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Findings of presented here is based upon 1862 survey responses from 22 countries representing 42 EI member organisations. As well as qualitative interviews with 7 school teachers and 9 union staff members across 7 countries. Highest proportion of responses to the survey was from South Asia 44%; followed by North Asia 23%, South East Asia 19% and Pacific 12.9%.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83% were in regular full time </a:t>
            </a:r>
            <a:r>
              <a:rPr lang="en"/>
              <a:t>positions employed in government institutions; more or less evenly distributed across male female, urban-rural. 3/4ths were school teachers, 60% employed in primary education. </a:t>
            </a:r>
            <a:r>
              <a:rPr lang="en"/>
              <a:t>50% had at least 16 years of experience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d278803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d278803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3/4ths of our survey respondents reported school closures. In the remaining cases too the schools were closed for classes but remained open for health and community outreach services - which many of the teachers also took part in.</a:t>
            </a:r>
            <a:endParaRPr/>
          </a:p>
          <a:p>
            <a:pPr indent="0" lvl="0" marL="0" rtl="0" algn="l">
              <a:spcBef>
                <a:spcPts val="0"/>
              </a:spcBef>
              <a:spcAft>
                <a:spcPts val="0"/>
              </a:spcAft>
              <a:buNone/>
            </a:pPr>
            <a:r>
              <a:rPr lang="en"/>
              <a:t>There was 2.8% decrease in regular full time employment, for 16% there was some change in the terms and conditions of their employment. </a:t>
            </a:r>
            <a:endParaRPr/>
          </a:p>
          <a:p>
            <a:pPr indent="0" lvl="0" marL="0" rtl="0" algn="l">
              <a:spcBef>
                <a:spcPts val="0"/>
              </a:spcBef>
              <a:spcAft>
                <a:spcPts val="0"/>
              </a:spcAft>
              <a:buNone/>
            </a:pPr>
            <a:r>
              <a:rPr lang="en"/>
              <a:t>Pertinently, 49% were required to migrate entirely to the online mode during the pandemic. For 70% it was a combination of online and remote modes of teaching. 23.7% of them reported sudden increase in their workload.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0a04d64cb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0a04d64cb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a:t>As you can see in this graph, there is a distinct shift in the number of hours of work. Before the pandemic a majority (55%) had worked 8-10 hours and 16% had worked over 10 hours. In the pandemic period, there was a 10% increase in those those who reported working over 10 hours. </a:t>
            </a:r>
            <a:endParaRPr/>
          </a:p>
          <a:p>
            <a:pPr indent="0" lvl="0" marL="0" rtl="0" algn="l">
              <a:spcBef>
                <a:spcPts val="800"/>
              </a:spcBef>
              <a:spcAft>
                <a:spcPts val="0"/>
              </a:spcAft>
              <a:buClr>
                <a:schemeClr val="dk1"/>
              </a:buClr>
              <a:buSzPts val="1100"/>
              <a:buFont typeface="Arial"/>
              <a:buNone/>
            </a:pPr>
            <a:r>
              <a:rPr lang="en">
                <a:solidFill>
                  <a:schemeClr val="dk1"/>
                </a:solidFill>
              </a:rPr>
              <a:t>Among t</a:t>
            </a:r>
            <a:r>
              <a:rPr lang="en">
                <a:solidFill>
                  <a:schemeClr val="dk1"/>
                </a:solidFill>
              </a:rPr>
              <a:t>hose who reported 8-10 hours of work before the pandemic (565), for about 25% of them it increased to more than 10 hours.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0a04d64cb_0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0a04d64cb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digital devices for work changed drastically after the pandemic with over 30% using these devices for 8-10 hours and 18% using them for over 10 hours.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4c3eb315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4c3eb315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interviews we could hear about the exhausting nature of a teachers’ job - being on calls throughout the the day trying to reach out to students and parents etc.; </a:t>
            </a:r>
            <a:endParaRPr/>
          </a:p>
          <a:p>
            <a:pPr indent="0" lvl="0" marL="0" rtl="0" algn="l">
              <a:spcBef>
                <a:spcPts val="0"/>
              </a:spcBef>
              <a:spcAft>
                <a:spcPts val="0"/>
              </a:spcAft>
              <a:buNone/>
            </a:pPr>
            <a:r>
              <a:rPr lang="en"/>
              <a:t>They wanted the administrators in the system to  recognise the complex nature of teachers’ work and demanded respect for the profession. Their frustration at not having the time to teach because of all the administrative responsibilities - came through clearly.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0a04d64cb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0a04d64cb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were </a:t>
            </a:r>
            <a:r>
              <a:rPr lang="en">
                <a:solidFill>
                  <a:schemeClr val="dk1"/>
                </a:solidFill>
              </a:rPr>
              <a:t>overriding</a:t>
            </a:r>
            <a:r>
              <a:rPr lang="en">
                <a:solidFill>
                  <a:schemeClr val="dk1"/>
                </a:solidFill>
              </a:rPr>
              <a:t> economic </a:t>
            </a:r>
            <a:r>
              <a:rPr lang="en">
                <a:solidFill>
                  <a:schemeClr val="dk1"/>
                </a:solidFill>
              </a:rPr>
              <a:t>concerns</a:t>
            </a:r>
            <a:r>
              <a:rPr lang="en">
                <a:solidFill>
                  <a:schemeClr val="dk1"/>
                </a:solidFill>
              </a:rPr>
              <a:t> - 23% expressed concerns about losing their job. There was heightened anxiety about job security - 46% clearly said they had concerns about the future of their career. We must note, that a majority were also mid-career teachers.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21.8% had actually faced some form of pay cut. While at the same time for about 1-4ths there were increased health care expenses.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high as 54.6% had out of pocket expenses on digital devices such as laptops, smartphones, internet devices etc. for work not reimbursed by their institution.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d278803c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d278803c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teachers we interviewed felt that they did not have access to adequate resources online for their teaching and even in the online mode, they relied on textbooks. </a:t>
            </a:r>
            <a:endParaRPr/>
          </a:p>
          <a:p>
            <a:pPr indent="0" lvl="0" marL="0" rtl="0" algn="l">
              <a:spcBef>
                <a:spcPts val="0"/>
              </a:spcBef>
              <a:spcAft>
                <a:spcPts val="0"/>
              </a:spcAft>
              <a:buNone/>
            </a:pPr>
            <a:r>
              <a:rPr lang="en"/>
              <a:t>Despite their best efforts 42.7% expressed dissatisfaction with themselves and said they were unable to work efficiently. 32% said there was decline in their own quality of work. The topmost concern for many was the lack of interactions with co workers and their students &amp; concerns about increased workload and change in nature of their work.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56400" y="149800"/>
            <a:ext cx="8799900" cy="23349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990"/>
              <a:buNone/>
            </a:pPr>
            <a:r>
              <a:rPr lang="en" sz="4100"/>
              <a:t>Impact of the Covid-19 Pandemic on Education and Teaching in Asia-Pacific: Future of Work in Education</a:t>
            </a:r>
            <a:endParaRPr sz="4100"/>
          </a:p>
        </p:txBody>
      </p:sp>
      <p:sp>
        <p:nvSpPr>
          <p:cNvPr id="63" name="Google Shape;63;p13"/>
          <p:cNvSpPr txBox="1"/>
          <p:nvPr>
            <p:ph idx="1" type="subTitle"/>
          </p:nvPr>
        </p:nvSpPr>
        <p:spPr>
          <a:xfrm>
            <a:off x="211475" y="4125825"/>
            <a:ext cx="8745000" cy="907500"/>
          </a:xfrm>
          <a:prstGeom prst="rect">
            <a:avLst/>
          </a:prstGeom>
        </p:spPr>
        <p:txBody>
          <a:bodyPr anchorCtr="0" anchor="ctr" bIns="91425" lIns="91425" spcFirstLastPara="1" rIns="91425" wrap="square" tIns="91425">
            <a:normAutofit fontScale="55000" lnSpcReduction="20000"/>
          </a:bodyPr>
          <a:lstStyle/>
          <a:p>
            <a:pPr indent="0" lvl="0" marL="0" marR="0" rtl="0" algn="ctr">
              <a:lnSpc>
                <a:spcPct val="100000"/>
              </a:lnSpc>
              <a:spcBef>
                <a:spcPts val="1000"/>
              </a:spcBef>
              <a:spcAft>
                <a:spcPts val="0"/>
              </a:spcAft>
              <a:buNone/>
            </a:pPr>
            <a:r>
              <a:rPr lang="en" sz="3457"/>
              <a:t>Meera Chandran, Poonam Sharma, Emaya Kannamma</a:t>
            </a:r>
            <a:endParaRPr sz="3457"/>
          </a:p>
          <a:p>
            <a:pPr indent="0" lvl="0" marL="0" marR="0" rtl="0" algn="ctr">
              <a:lnSpc>
                <a:spcPct val="100000"/>
              </a:lnSpc>
              <a:spcBef>
                <a:spcPts val="1000"/>
              </a:spcBef>
              <a:spcAft>
                <a:spcPts val="0"/>
              </a:spcAft>
              <a:buNone/>
            </a:pPr>
            <a:r>
              <a:rPr lang="en" sz="1743"/>
              <a:t>Centre for Excellence in Teacher Education</a:t>
            </a:r>
            <a:endParaRPr sz="1743"/>
          </a:p>
          <a:p>
            <a:pPr indent="0" lvl="0" marL="0" marR="0" rtl="0" algn="ctr">
              <a:lnSpc>
                <a:spcPct val="100000"/>
              </a:lnSpc>
              <a:spcBef>
                <a:spcPts val="1000"/>
              </a:spcBef>
              <a:spcAft>
                <a:spcPts val="0"/>
              </a:spcAft>
              <a:buNone/>
            </a:pPr>
            <a:r>
              <a:rPr lang="en" sz="1743"/>
              <a:t>Tata Institute of Social Sciences, Mumbai</a:t>
            </a:r>
            <a:endParaRPr sz="100">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p:nvPr/>
        </p:nvSpPr>
        <p:spPr>
          <a:xfrm>
            <a:off x="4744800" y="0"/>
            <a:ext cx="4148400" cy="2263200"/>
          </a:xfrm>
          <a:prstGeom prst="wedgeEllipseCallout">
            <a:avLst>
              <a:gd fmla="val -61449" name="adj1"/>
              <a:gd fmla="val 4729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teachers are not used to using the new platforms. The </a:t>
            </a:r>
            <a:r>
              <a:rPr b="1" i="1" lang="en" sz="1500">
                <a:latin typeface="Times New Roman"/>
                <a:ea typeface="Times New Roman"/>
                <a:cs typeface="Times New Roman"/>
                <a:sym typeface="Times New Roman"/>
              </a:rPr>
              <a:t>platform itself is not well organized to be used </a:t>
            </a:r>
            <a:endParaRPr b="1" i="1"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i="1"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1" lang="en" sz="1500">
                <a:latin typeface="Times New Roman"/>
                <a:ea typeface="Times New Roman"/>
                <a:cs typeface="Times New Roman"/>
                <a:sym typeface="Times New Roman"/>
              </a:rPr>
              <a:t>Teacher, Japan</a:t>
            </a:r>
            <a:endParaRPr sz="100"/>
          </a:p>
        </p:txBody>
      </p:sp>
      <p:sp>
        <p:nvSpPr>
          <p:cNvPr id="197" name="Google Shape;197;p22"/>
          <p:cNvSpPr/>
          <p:nvPr/>
        </p:nvSpPr>
        <p:spPr>
          <a:xfrm>
            <a:off x="101325" y="127750"/>
            <a:ext cx="4065900" cy="3795300"/>
          </a:xfrm>
          <a:prstGeom prst="wedgeEllipseCallout">
            <a:avLst>
              <a:gd fmla="val 67579" name="adj1"/>
              <a:gd fmla="val 4081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760">
                <a:solidFill>
                  <a:schemeClr val="dk2"/>
                </a:solidFill>
                <a:latin typeface="Times New Roman"/>
                <a:ea typeface="Times New Roman"/>
                <a:cs typeface="Times New Roman"/>
                <a:sym typeface="Times New Roman"/>
              </a:rPr>
              <a:t>...not all students are attending zoom classes, </a:t>
            </a:r>
            <a:r>
              <a:rPr b="1" i="1" lang="en" sz="1760">
                <a:solidFill>
                  <a:schemeClr val="dk2"/>
                </a:solidFill>
                <a:latin typeface="Times New Roman"/>
                <a:ea typeface="Times New Roman"/>
                <a:cs typeface="Times New Roman"/>
                <a:sym typeface="Times New Roman"/>
              </a:rPr>
              <a:t>as their parents cannot afford to pay for data </a:t>
            </a:r>
            <a:r>
              <a:rPr i="1" lang="en" sz="1760">
                <a:solidFill>
                  <a:schemeClr val="dk2"/>
                </a:solidFill>
                <a:latin typeface="Times New Roman"/>
                <a:ea typeface="Times New Roman"/>
                <a:cs typeface="Times New Roman"/>
                <a:sym typeface="Times New Roman"/>
              </a:rPr>
              <a:t>...these students are provided with </a:t>
            </a:r>
            <a:r>
              <a:rPr b="1" i="1" lang="en" sz="1760">
                <a:solidFill>
                  <a:schemeClr val="dk2"/>
                </a:solidFill>
                <a:latin typeface="Times New Roman"/>
                <a:ea typeface="Times New Roman"/>
                <a:cs typeface="Times New Roman"/>
                <a:sym typeface="Times New Roman"/>
              </a:rPr>
              <a:t>hard copy of the worksheets</a:t>
            </a:r>
            <a:r>
              <a:rPr i="1" lang="en" sz="1760">
                <a:solidFill>
                  <a:schemeClr val="dk2"/>
                </a:solidFill>
                <a:latin typeface="Times New Roman"/>
                <a:ea typeface="Times New Roman"/>
                <a:cs typeface="Times New Roman"/>
                <a:sym typeface="Times New Roman"/>
              </a:rPr>
              <a:t>,  we contact the parents and handover the copies</a:t>
            </a:r>
            <a:endParaRPr sz="1760">
              <a:solidFill>
                <a:schemeClr val="dk2"/>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b="1" lang="en">
                <a:latin typeface="Times New Roman"/>
                <a:ea typeface="Times New Roman"/>
                <a:cs typeface="Times New Roman"/>
                <a:sym typeface="Times New Roman"/>
              </a:rPr>
              <a:t>Teacher, Fiji</a:t>
            </a:r>
            <a:endParaRPr b="1">
              <a:latin typeface="Times New Roman"/>
              <a:ea typeface="Times New Roman"/>
              <a:cs typeface="Times New Roman"/>
              <a:sym typeface="Times New Roman"/>
            </a:endParaRPr>
          </a:p>
        </p:txBody>
      </p:sp>
      <p:sp>
        <p:nvSpPr>
          <p:cNvPr id="198" name="Google Shape;198;p22"/>
          <p:cNvSpPr/>
          <p:nvPr/>
        </p:nvSpPr>
        <p:spPr>
          <a:xfrm>
            <a:off x="5264925" y="2171050"/>
            <a:ext cx="3803100" cy="2972400"/>
          </a:xfrm>
          <a:prstGeom prst="wedgeEllipseCallout">
            <a:avLst>
              <a:gd fmla="val -72221" name="adj1"/>
              <a:gd fmla="val -3921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00">
                <a:solidFill>
                  <a:schemeClr val="dk2"/>
                </a:solidFill>
                <a:latin typeface="Times New Roman"/>
                <a:ea typeface="Times New Roman"/>
                <a:cs typeface="Times New Roman"/>
                <a:sym typeface="Times New Roman"/>
              </a:rPr>
              <a:t>Most teachers in remote areas have limited internet access. Teachers in the remote areas, or even in the city require l</a:t>
            </a:r>
            <a:r>
              <a:rPr b="1" i="1" lang="en" sz="1500">
                <a:solidFill>
                  <a:schemeClr val="dk2"/>
                </a:solidFill>
                <a:latin typeface="Times New Roman"/>
                <a:ea typeface="Times New Roman"/>
                <a:cs typeface="Times New Roman"/>
                <a:sym typeface="Times New Roman"/>
              </a:rPr>
              <a:t>aptop with high storage to save students work</a:t>
            </a:r>
            <a:r>
              <a:rPr i="1" lang="en" sz="1500">
                <a:solidFill>
                  <a:schemeClr val="dk2"/>
                </a:solidFill>
                <a:latin typeface="Times New Roman"/>
                <a:ea typeface="Times New Roman"/>
                <a:cs typeface="Times New Roman"/>
                <a:sym typeface="Times New Roman"/>
              </a:rPr>
              <a:t>. All teachers need more </a:t>
            </a:r>
            <a:r>
              <a:rPr b="1" i="1" lang="en" sz="1500">
                <a:solidFill>
                  <a:schemeClr val="dk2"/>
                </a:solidFill>
                <a:latin typeface="Times New Roman"/>
                <a:ea typeface="Times New Roman"/>
                <a:cs typeface="Times New Roman"/>
                <a:sym typeface="Times New Roman"/>
              </a:rPr>
              <a:t>budget for internet.</a:t>
            </a:r>
            <a:endParaRPr b="1" i="1" sz="1500">
              <a:solidFill>
                <a:schemeClr val="dk2"/>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2"/>
              </a:buClr>
              <a:buSzPts val="1200"/>
              <a:buFont typeface="Times New Roman"/>
              <a:buChar char="-"/>
            </a:pPr>
            <a:r>
              <a:rPr b="1" lang="en" sz="1200">
                <a:solidFill>
                  <a:schemeClr val="dk2"/>
                </a:solidFill>
                <a:latin typeface="Times New Roman"/>
                <a:ea typeface="Times New Roman"/>
                <a:cs typeface="Times New Roman"/>
                <a:sym typeface="Times New Roman"/>
              </a:rPr>
              <a:t>Union staff, Indonesia</a:t>
            </a:r>
            <a:endParaRPr b="1" sz="1460">
              <a:solidFill>
                <a:schemeClr val="dk2"/>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42275" y="167600"/>
            <a:ext cx="4453800" cy="5574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Access</a:t>
            </a:r>
            <a:endParaRPr/>
          </a:p>
        </p:txBody>
      </p:sp>
      <p:sp>
        <p:nvSpPr>
          <p:cNvPr id="204" name="Google Shape;204;p23"/>
          <p:cNvSpPr txBox="1"/>
          <p:nvPr>
            <p:ph type="title"/>
          </p:nvPr>
        </p:nvSpPr>
        <p:spPr>
          <a:xfrm>
            <a:off x="4572075" y="91400"/>
            <a:ext cx="4566900" cy="6300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ICT </a:t>
            </a:r>
            <a:r>
              <a:rPr lang="en"/>
              <a:t>C</a:t>
            </a:r>
            <a:r>
              <a:rPr lang="en"/>
              <a:t>ompetencies</a:t>
            </a:r>
            <a:endParaRPr/>
          </a:p>
        </p:txBody>
      </p:sp>
      <p:grpSp>
        <p:nvGrpSpPr>
          <p:cNvPr id="205" name="Google Shape;205;p23"/>
          <p:cNvGrpSpPr/>
          <p:nvPr/>
        </p:nvGrpSpPr>
        <p:grpSpPr>
          <a:xfrm>
            <a:off x="4572075" y="950025"/>
            <a:ext cx="4567320" cy="1732671"/>
            <a:chOff x="1410874" y="1323164"/>
            <a:chExt cx="7594480" cy="735617"/>
          </a:xfrm>
        </p:grpSpPr>
        <p:sp>
          <p:nvSpPr>
            <p:cNvPr id="206" name="Google Shape;206;p23"/>
            <p:cNvSpPr txBox="1"/>
            <p:nvPr/>
          </p:nvSpPr>
          <p:spPr>
            <a:xfrm>
              <a:off x="1410874" y="1327081"/>
              <a:ext cx="3151500" cy="731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840D35"/>
                  </a:solidFill>
                  <a:latin typeface="Roboto Medium"/>
                  <a:ea typeface="Roboto Medium"/>
                  <a:cs typeface="Roboto Medium"/>
                  <a:sym typeface="Roboto Medium"/>
                </a:rPr>
                <a:t>Increase in use of digital devices, online modes</a:t>
              </a:r>
              <a:endParaRPr sz="2200">
                <a:solidFill>
                  <a:srgbClr val="840D35"/>
                </a:solidFill>
                <a:latin typeface="Roboto Medium"/>
                <a:ea typeface="Roboto Medium"/>
                <a:cs typeface="Roboto Medium"/>
                <a:sym typeface="Roboto Medium"/>
              </a:endParaRPr>
            </a:p>
          </p:txBody>
        </p:sp>
        <p:sp>
          <p:nvSpPr>
            <p:cNvPr id="207" name="Google Shape;207;p23"/>
            <p:cNvSpPr/>
            <p:nvPr/>
          </p:nvSpPr>
          <p:spPr>
            <a:xfrm>
              <a:off x="4562272" y="1323164"/>
              <a:ext cx="4443000" cy="731700"/>
            </a:xfrm>
            <a:prstGeom prst="rect">
              <a:avLst/>
            </a:prstGeom>
            <a:solidFill>
              <a:srgbClr val="840D3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3"/>
            <p:cNvSpPr txBox="1"/>
            <p:nvPr/>
          </p:nvSpPr>
          <p:spPr>
            <a:xfrm>
              <a:off x="4562354" y="1323164"/>
              <a:ext cx="4443000" cy="7317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4.5 times video contact</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2.7 times learning management systems </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1.8 times digital learning software</a:t>
              </a:r>
              <a:endParaRPr>
                <a:solidFill>
                  <a:srgbClr val="FFFFFF"/>
                </a:solidFill>
                <a:latin typeface="Roboto"/>
                <a:ea typeface="Roboto"/>
                <a:cs typeface="Roboto"/>
                <a:sym typeface="Roboto"/>
              </a:endParaRPr>
            </a:p>
          </p:txBody>
        </p:sp>
      </p:grpSp>
      <p:grpSp>
        <p:nvGrpSpPr>
          <p:cNvPr id="209" name="Google Shape;209;p23"/>
          <p:cNvGrpSpPr/>
          <p:nvPr/>
        </p:nvGrpSpPr>
        <p:grpSpPr>
          <a:xfrm>
            <a:off x="4571909" y="2846440"/>
            <a:ext cx="4567037" cy="1869105"/>
            <a:chOff x="1885846" y="2168905"/>
            <a:chExt cx="5973107" cy="742445"/>
          </a:xfrm>
        </p:grpSpPr>
        <p:sp>
          <p:nvSpPr>
            <p:cNvPr id="210" name="Google Shape;210;p23"/>
            <p:cNvSpPr txBox="1"/>
            <p:nvPr/>
          </p:nvSpPr>
          <p:spPr>
            <a:xfrm>
              <a:off x="1885846" y="2168905"/>
              <a:ext cx="2468400" cy="7371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B61249"/>
                  </a:solidFill>
                  <a:latin typeface="Roboto Medium"/>
                  <a:ea typeface="Roboto Medium"/>
                  <a:cs typeface="Roboto Medium"/>
                  <a:sym typeface="Roboto Medium"/>
                </a:rPr>
                <a:t>Ranking themselves advanced beginners or novices</a:t>
              </a:r>
              <a:endParaRPr sz="2200">
                <a:solidFill>
                  <a:srgbClr val="B61249"/>
                </a:solidFill>
                <a:latin typeface="Roboto Medium"/>
                <a:ea typeface="Roboto Medium"/>
                <a:cs typeface="Roboto Medium"/>
                <a:sym typeface="Roboto Medium"/>
              </a:endParaRPr>
            </a:p>
          </p:txBody>
        </p:sp>
        <p:sp>
          <p:nvSpPr>
            <p:cNvPr id="211" name="Google Shape;211;p23"/>
            <p:cNvSpPr/>
            <p:nvPr/>
          </p:nvSpPr>
          <p:spPr>
            <a:xfrm>
              <a:off x="4354287" y="2174227"/>
              <a:ext cx="3504600" cy="731700"/>
            </a:xfrm>
            <a:prstGeom prst="rect">
              <a:avLst/>
            </a:prstGeom>
            <a:solidFill>
              <a:srgbClr val="B61249"/>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3"/>
            <p:cNvSpPr txBox="1"/>
            <p:nvPr/>
          </p:nvSpPr>
          <p:spPr>
            <a:xfrm>
              <a:off x="4354353" y="2179649"/>
              <a:ext cx="3504600" cy="731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43.5% digital skills</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41.5 % laptops, device most needed for work </a:t>
              </a:r>
              <a:endParaRPr>
                <a:solidFill>
                  <a:srgbClr val="FFFFFF"/>
                </a:solidFill>
                <a:latin typeface="Roboto"/>
                <a:ea typeface="Roboto"/>
                <a:cs typeface="Roboto"/>
                <a:sym typeface="Roboto"/>
              </a:endParaRPr>
            </a:p>
          </p:txBody>
        </p:sp>
      </p:grpSp>
      <p:grpSp>
        <p:nvGrpSpPr>
          <p:cNvPr id="213" name="Google Shape;213;p23"/>
          <p:cNvGrpSpPr/>
          <p:nvPr/>
        </p:nvGrpSpPr>
        <p:grpSpPr>
          <a:xfrm>
            <a:off x="118630" y="3783107"/>
            <a:ext cx="4509469" cy="1360348"/>
            <a:chOff x="1593000" y="2322551"/>
            <a:chExt cx="2969296" cy="642613"/>
          </a:xfrm>
        </p:grpSpPr>
        <p:sp>
          <p:nvSpPr>
            <p:cNvPr id="214" name="Google Shape;214;p23"/>
            <p:cNvSpPr/>
            <p:nvPr/>
          </p:nvSpPr>
          <p:spPr>
            <a:xfrm flipH="1">
              <a:off x="2780893" y="2322559"/>
              <a:ext cx="17814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15" name="Google Shape;215;p23"/>
            <p:cNvSpPr/>
            <p:nvPr/>
          </p:nvSpPr>
          <p:spPr>
            <a:xfrm>
              <a:off x="2780896" y="2322551"/>
              <a:ext cx="1781400" cy="642300"/>
            </a:xfrm>
            <a:prstGeom prst="rect">
              <a:avLst/>
            </a:prstGeom>
            <a:solidFill>
              <a:srgbClr val="840D3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chemeClr val="lt1"/>
                  </a:solidFill>
                  <a:latin typeface="Roboto"/>
                  <a:ea typeface="Roboto"/>
                  <a:cs typeface="Roboto"/>
                  <a:sym typeface="Roboto"/>
                </a:rPr>
                <a:t>80.4 % </a:t>
              </a:r>
              <a:r>
                <a:rPr lang="en" sz="2200">
                  <a:solidFill>
                    <a:srgbClr val="FFFFFF"/>
                  </a:solidFill>
                  <a:latin typeface="Roboto Medium"/>
                  <a:ea typeface="Roboto Medium"/>
                  <a:cs typeface="Roboto Medium"/>
                  <a:sym typeface="Roboto Medium"/>
                </a:rPr>
                <a:t>challenging</a:t>
              </a:r>
              <a:endParaRPr sz="2200">
                <a:solidFill>
                  <a:srgbClr val="FFFFFF"/>
                </a:solidFill>
                <a:latin typeface="Roboto Medium"/>
                <a:ea typeface="Roboto Medium"/>
                <a:cs typeface="Roboto Medium"/>
                <a:sym typeface="Roboto Medium"/>
              </a:endParaRPr>
            </a:p>
          </p:txBody>
        </p:sp>
        <p:sp>
          <p:nvSpPr>
            <p:cNvPr id="216" name="Google Shape;216;p23"/>
            <p:cNvSpPr/>
            <p:nvPr/>
          </p:nvSpPr>
          <p:spPr>
            <a:xfrm>
              <a:off x="1593000" y="2322568"/>
              <a:ext cx="690000" cy="642300"/>
            </a:xfrm>
            <a:prstGeom prst="rect">
              <a:avLst/>
            </a:prstGeom>
            <a:solidFill>
              <a:srgbClr val="840D3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17" name="Google Shape;217;p23"/>
            <p:cNvSpPr/>
            <p:nvPr/>
          </p:nvSpPr>
          <p:spPr>
            <a:xfrm>
              <a:off x="1593019" y="2322564"/>
              <a:ext cx="11880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700">
                  <a:solidFill>
                    <a:schemeClr val="lt1"/>
                  </a:solidFill>
                  <a:latin typeface="Roboto Medium"/>
                  <a:ea typeface="Roboto Medium"/>
                  <a:cs typeface="Roboto Medium"/>
                  <a:sym typeface="Roboto Medium"/>
                </a:rPr>
                <a:t>Internet</a:t>
              </a:r>
              <a:endParaRPr sz="2700">
                <a:solidFill>
                  <a:srgbClr val="FFFFFF"/>
                </a:solidFill>
                <a:latin typeface="Roboto Medium"/>
                <a:ea typeface="Roboto Medium"/>
                <a:cs typeface="Roboto Medium"/>
                <a:sym typeface="Roboto Medium"/>
              </a:endParaRPr>
            </a:p>
          </p:txBody>
        </p:sp>
      </p:grpSp>
      <p:grpSp>
        <p:nvGrpSpPr>
          <p:cNvPr id="218" name="Google Shape;218;p23"/>
          <p:cNvGrpSpPr/>
          <p:nvPr/>
        </p:nvGrpSpPr>
        <p:grpSpPr>
          <a:xfrm>
            <a:off x="118266" y="2684075"/>
            <a:ext cx="4509031" cy="1098945"/>
            <a:chOff x="1592996" y="2321200"/>
            <a:chExt cx="2987102" cy="643976"/>
          </a:xfrm>
        </p:grpSpPr>
        <p:sp>
          <p:nvSpPr>
            <p:cNvPr id="219" name="Google Shape;219;p23"/>
            <p:cNvSpPr/>
            <p:nvPr/>
          </p:nvSpPr>
          <p:spPr>
            <a:xfrm flipH="1">
              <a:off x="2735698"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2793896" y="2321200"/>
              <a:ext cx="1615500" cy="64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North Asia - 69.3%</a:t>
              </a:r>
              <a:endParaRPr sz="1600">
                <a:solidFill>
                  <a:srgbClr val="FFFFFF"/>
                </a:solidFill>
                <a:latin typeface="Roboto Medium"/>
                <a:ea typeface="Roboto Medium"/>
                <a:cs typeface="Roboto Medium"/>
                <a:sym typeface="Roboto Medium"/>
              </a:endParaRPr>
            </a:p>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South Asia  - 27.4%</a:t>
              </a:r>
              <a:endParaRPr sz="1600">
                <a:solidFill>
                  <a:srgbClr val="FFFFFF"/>
                </a:solidFill>
                <a:latin typeface="Roboto Medium"/>
                <a:ea typeface="Roboto Medium"/>
                <a:cs typeface="Roboto Medium"/>
                <a:sym typeface="Roboto Medium"/>
              </a:endParaRPr>
            </a:p>
          </p:txBody>
        </p:sp>
        <p:sp>
          <p:nvSpPr>
            <p:cNvPr id="221" name="Google Shape;221;p23"/>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1592996" y="2322576"/>
              <a:ext cx="12009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Devices provided by </a:t>
              </a:r>
              <a:r>
                <a:rPr lang="en" sz="1900">
                  <a:solidFill>
                    <a:srgbClr val="FFFFFF"/>
                  </a:solidFill>
                  <a:latin typeface="Roboto Medium"/>
                  <a:ea typeface="Roboto Medium"/>
                  <a:cs typeface="Roboto Medium"/>
                  <a:sym typeface="Roboto Medium"/>
                </a:rPr>
                <a:t>institutions</a:t>
              </a:r>
              <a:endParaRPr sz="1900">
                <a:solidFill>
                  <a:srgbClr val="FFFFFF"/>
                </a:solidFill>
                <a:latin typeface="Roboto Medium"/>
                <a:ea typeface="Roboto Medium"/>
                <a:cs typeface="Roboto Medium"/>
                <a:sym typeface="Roboto Medium"/>
              </a:endParaRPr>
            </a:p>
          </p:txBody>
        </p:sp>
      </p:grpSp>
      <p:grpSp>
        <p:nvGrpSpPr>
          <p:cNvPr id="223" name="Google Shape;223;p23"/>
          <p:cNvGrpSpPr/>
          <p:nvPr/>
        </p:nvGrpSpPr>
        <p:grpSpPr>
          <a:xfrm>
            <a:off x="118440" y="1809338"/>
            <a:ext cx="4509286" cy="874173"/>
            <a:chOff x="1593000" y="2322277"/>
            <a:chExt cx="2836207" cy="643200"/>
          </a:xfrm>
        </p:grpSpPr>
        <p:sp>
          <p:nvSpPr>
            <p:cNvPr id="224" name="Google Shape;224;p23"/>
            <p:cNvSpPr/>
            <p:nvPr/>
          </p:nvSpPr>
          <p:spPr>
            <a:xfrm flipH="1">
              <a:off x="2584807"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2752213" y="2322277"/>
              <a:ext cx="16575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chemeClr val="lt1"/>
                  </a:solidFill>
                  <a:latin typeface="Roboto Medium"/>
                  <a:ea typeface="Roboto Medium"/>
                  <a:cs typeface="Roboto Medium"/>
                  <a:sym typeface="Roboto Medium"/>
                </a:rPr>
                <a:t>M</a:t>
              </a:r>
              <a:r>
                <a:rPr lang="en" sz="1600">
                  <a:solidFill>
                    <a:schemeClr val="lt1"/>
                  </a:solidFill>
                  <a:latin typeface="Roboto Medium"/>
                  <a:ea typeface="Roboto Medium"/>
                  <a:cs typeface="Roboto Medium"/>
                  <a:sym typeface="Roboto Medium"/>
                </a:rPr>
                <a:t>ost accessed in </a:t>
              </a:r>
              <a:r>
                <a:rPr lang="en" sz="1600">
                  <a:solidFill>
                    <a:srgbClr val="FFFFFF"/>
                  </a:solidFill>
                  <a:latin typeface="Roboto Medium"/>
                  <a:ea typeface="Roboto Medium"/>
                  <a:cs typeface="Roboto Medium"/>
                  <a:sym typeface="Roboto Medium"/>
                </a:rPr>
                <a:t>South Asia</a:t>
              </a:r>
              <a:endParaRPr sz="1600">
                <a:solidFill>
                  <a:srgbClr val="FFFFFF"/>
                </a:solidFill>
                <a:latin typeface="Roboto Medium"/>
                <a:ea typeface="Roboto Medium"/>
                <a:cs typeface="Roboto Medium"/>
                <a:sym typeface="Roboto Medium"/>
              </a:endParaRPr>
            </a:p>
          </p:txBody>
        </p:sp>
        <p:sp>
          <p:nvSpPr>
            <p:cNvPr id="226" name="Google Shape;226;p23"/>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1593012" y="2322578"/>
              <a:ext cx="1159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33.7% smartphone</a:t>
              </a:r>
              <a:endParaRPr sz="1900">
                <a:solidFill>
                  <a:schemeClr val="lt1"/>
                </a:solidFill>
                <a:latin typeface="Roboto Medium"/>
                <a:ea typeface="Roboto Medium"/>
                <a:cs typeface="Roboto Medium"/>
                <a:sym typeface="Roboto Medium"/>
              </a:endParaRPr>
            </a:p>
          </p:txBody>
        </p:sp>
      </p:grpSp>
      <p:grpSp>
        <p:nvGrpSpPr>
          <p:cNvPr id="228" name="Google Shape;228;p23"/>
          <p:cNvGrpSpPr/>
          <p:nvPr/>
        </p:nvGrpSpPr>
        <p:grpSpPr>
          <a:xfrm>
            <a:off x="118324" y="843602"/>
            <a:ext cx="4509241" cy="963441"/>
            <a:chOff x="1593004" y="2321508"/>
            <a:chExt cx="2534421" cy="643667"/>
          </a:xfrm>
        </p:grpSpPr>
        <p:sp>
          <p:nvSpPr>
            <p:cNvPr id="229" name="Google Shape;229;p23"/>
            <p:cNvSpPr/>
            <p:nvPr/>
          </p:nvSpPr>
          <p:spPr>
            <a:xfrm flipH="1">
              <a:off x="2283025"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2644208" y="2321508"/>
              <a:ext cx="14358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Lowest availability in South Asia</a:t>
              </a:r>
              <a:endParaRPr sz="1600">
                <a:solidFill>
                  <a:srgbClr val="FFFFFF"/>
                </a:solidFill>
                <a:latin typeface="Roboto Medium"/>
                <a:ea typeface="Roboto Medium"/>
                <a:cs typeface="Roboto Medium"/>
                <a:sym typeface="Roboto Medium"/>
              </a:endParaRPr>
            </a:p>
          </p:txBody>
        </p:sp>
        <p:sp>
          <p:nvSpPr>
            <p:cNvPr id="231" name="Google Shape;231;p23"/>
            <p:cNvSpPr/>
            <p:nvPr/>
          </p:nvSpPr>
          <p:spPr>
            <a:xfrm>
              <a:off x="1593004" y="2322572"/>
              <a:ext cx="1051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43</a:t>
              </a:r>
              <a:r>
                <a:rPr lang="en" sz="1900">
                  <a:solidFill>
                    <a:schemeClr val="lt1"/>
                  </a:solidFill>
                  <a:latin typeface="Roboto Medium"/>
                  <a:ea typeface="Roboto Medium"/>
                  <a:cs typeface="Roboto Medium"/>
                  <a:sym typeface="Roboto Medium"/>
                </a:rPr>
                <a:t>%</a:t>
              </a:r>
              <a:r>
                <a:rPr lang="en" sz="1900">
                  <a:solidFill>
                    <a:schemeClr val="lt1"/>
                  </a:solidFill>
                  <a:latin typeface="Roboto Medium"/>
                  <a:ea typeface="Roboto Medium"/>
                  <a:cs typeface="Roboto Medium"/>
                  <a:sym typeface="Roboto Medium"/>
                </a:rPr>
                <a:t> laptops/ computers</a:t>
              </a:r>
              <a:endParaRPr sz="1900">
                <a:solidFill>
                  <a:schemeClr val="lt1"/>
                </a:solidFill>
                <a:latin typeface="Roboto Medium"/>
                <a:ea typeface="Roboto Medium"/>
                <a:cs typeface="Roboto Medium"/>
                <a:sym typeface="Roboto Medium"/>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37" name="Google Shape;237;p24" title="Chart"/>
          <p:cNvPicPr preferRelativeResize="0"/>
          <p:nvPr/>
        </p:nvPicPr>
        <p:blipFill>
          <a:blip r:embed="rId3">
            <a:alphaModFix/>
          </a:blip>
          <a:stretch>
            <a:fillRect/>
          </a:stretch>
        </p:blipFill>
        <p:spPr>
          <a:xfrm>
            <a:off x="167400" y="0"/>
            <a:ext cx="8833176"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90325" y="76200"/>
            <a:ext cx="8965200" cy="6675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SzPts val="990"/>
              <a:buNone/>
            </a:pPr>
            <a:r>
              <a:rPr lang="en" sz="3400"/>
              <a:t>Professional development opportunities</a:t>
            </a:r>
            <a:endParaRPr sz="3400"/>
          </a:p>
        </p:txBody>
      </p:sp>
      <p:grpSp>
        <p:nvGrpSpPr>
          <p:cNvPr id="243" name="Google Shape;243;p25"/>
          <p:cNvGrpSpPr/>
          <p:nvPr/>
        </p:nvGrpSpPr>
        <p:grpSpPr>
          <a:xfrm>
            <a:off x="4755475" y="986857"/>
            <a:ext cx="2090825" cy="4108196"/>
            <a:chOff x="1118228" y="283725"/>
            <a:chExt cx="2090825" cy="4076400"/>
          </a:xfrm>
        </p:grpSpPr>
        <p:sp>
          <p:nvSpPr>
            <p:cNvPr id="244" name="Google Shape;244;p25"/>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1118228" y="341740"/>
              <a:ext cx="2048100" cy="25434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1118228" y="1150780"/>
              <a:ext cx="2030400" cy="14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D7E74"/>
                  </a:solidFill>
                  <a:latin typeface="Roboto Medium"/>
                  <a:ea typeface="Roboto Medium"/>
                  <a:cs typeface="Roboto Medium"/>
                  <a:sym typeface="Roboto Medium"/>
                </a:rPr>
                <a:t>Availed professional development in using digital technologies</a:t>
              </a:r>
              <a:endParaRPr sz="1600">
                <a:solidFill>
                  <a:srgbClr val="1D7E74"/>
                </a:solidFill>
                <a:latin typeface="Roboto Medium"/>
                <a:ea typeface="Roboto Medium"/>
                <a:cs typeface="Roboto Medium"/>
                <a:sym typeface="Roboto Medium"/>
              </a:endParaRPr>
            </a:p>
          </p:txBody>
        </p:sp>
        <p:sp>
          <p:nvSpPr>
            <p:cNvPr id="247" name="Google Shape;247;p25"/>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5</a:t>
              </a:r>
              <a:r>
                <a:rPr b="1" lang="en" sz="4000">
                  <a:solidFill>
                    <a:srgbClr val="1D7E74"/>
                  </a:solidFill>
                  <a:latin typeface="Roboto"/>
                  <a:ea typeface="Roboto"/>
                  <a:cs typeface="Roboto"/>
                  <a:sym typeface="Roboto"/>
                </a:rPr>
                <a:t>5</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48" name="Google Shape;248;p25"/>
            <p:cNvSpPr/>
            <p:nvPr/>
          </p:nvSpPr>
          <p:spPr>
            <a:xfrm rot="5400000">
              <a:off x="1938871" y="286493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1233853" y="3179805"/>
              <a:ext cx="1975200" cy="107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Roboto"/>
                  <a:ea typeface="Roboto"/>
                  <a:cs typeface="Roboto"/>
                  <a:sym typeface="Roboto"/>
                </a:rPr>
                <a:t>37.4% had not received any such training</a:t>
              </a:r>
              <a:endParaRPr sz="1300">
                <a:solidFill>
                  <a:srgbClr val="FFFFFF"/>
                </a:solidFill>
                <a:latin typeface="Roboto"/>
                <a:ea typeface="Roboto"/>
                <a:cs typeface="Roboto"/>
                <a:sym typeface="Roboto"/>
              </a:endParaRPr>
            </a:p>
          </p:txBody>
        </p:sp>
      </p:grpSp>
      <p:grpSp>
        <p:nvGrpSpPr>
          <p:cNvPr id="250" name="Google Shape;250;p25"/>
          <p:cNvGrpSpPr/>
          <p:nvPr/>
        </p:nvGrpSpPr>
        <p:grpSpPr>
          <a:xfrm>
            <a:off x="6898725" y="986854"/>
            <a:ext cx="2090827" cy="4108196"/>
            <a:chOff x="1118223" y="283725"/>
            <a:chExt cx="2090827" cy="4076400"/>
          </a:xfrm>
        </p:grpSpPr>
        <p:sp>
          <p:nvSpPr>
            <p:cNvPr id="251" name="Google Shape;251;p25"/>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
            <p:cNvSpPr/>
            <p:nvPr/>
          </p:nvSpPr>
          <p:spPr>
            <a:xfrm>
              <a:off x="1118223" y="341743"/>
              <a:ext cx="2048100" cy="25137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p:nvPr/>
          </p:nvSpPr>
          <p:spPr>
            <a:xfrm>
              <a:off x="1178648" y="1225079"/>
              <a:ext cx="1970100" cy="13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D7E74"/>
                  </a:solidFill>
                  <a:latin typeface="Roboto Medium"/>
                  <a:ea typeface="Roboto Medium"/>
                  <a:cs typeface="Roboto Medium"/>
                  <a:sym typeface="Roboto Medium"/>
                </a:rPr>
                <a:t>Received p</a:t>
              </a:r>
              <a:r>
                <a:rPr lang="en" sz="1600">
                  <a:solidFill>
                    <a:srgbClr val="1D7E74"/>
                  </a:solidFill>
                  <a:latin typeface="Roboto Medium"/>
                  <a:ea typeface="Roboto Medium"/>
                  <a:cs typeface="Roboto Medium"/>
                  <a:sym typeface="Roboto Medium"/>
                </a:rPr>
                <a:t>rofessional development opportunities from their institutions </a:t>
              </a:r>
              <a:endParaRPr sz="1600">
                <a:solidFill>
                  <a:srgbClr val="1D7E74"/>
                </a:solidFill>
                <a:latin typeface="Roboto Medium"/>
                <a:ea typeface="Roboto Medium"/>
                <a:cs typeface="Roboto Medium"/>
                <a:sym typeface="Roboto Medium"/>
              </a:endParaRPr>
            </a:p>
          </p:txBody>
        </p:sp>
        <p:sp>
          <p:nvSpPr>
            <p:cNvPr id="254" name="Google Shape;254;p25"/>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27.8</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55" name="Google Shape;255;p25"/>
            <p:cNvSpPr/>
            <p:nvPr/>
          </p:nvSpPr>
          <p:spPr>
            <a:xfrm rot="5400000">
              <a:off x="1938871" y="2863626"/>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p:nvPr/>
          </p:nvSpPr>
          <p:spPr>
            <a:xfrm>
              <a:off x="1118298" y="3157951"/>
              <a:ext cx="2030400" cy="110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Govt departments 21.2% </a:t>
              </a:r>
              <a:endParaRPr sz="1300">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Unions 12.2%</a:t>
              </a:r>
              <a:endParaRPr sz="1300">
                <a:solidFill>
                  <a:srgbClr val="FFFFFF"/>
                </a:solidFill>
                <a:latin typeface="Roboto"/>
                <a:ea typeface="Roboto"/>
                <a:cs typeface="Roboto"/>
                <a:sym typeface="Roboto"/>
              </a:endParaRPr>
            </a:p>
          </p:txBody>
        </p:sp>
      </p:grpSp>
      <p:grpSp>
        <p:nvGrpSpPr>
          <p:cNvPr id="257" name="Google Shape;257;p25"/>
          <p:cNvGrpSpPr/>
          <p:nvPr/>
        </p:nvGrpSpPr>
        <p:grpSpPr>
          <a:xfrm>
            <a:off x="2336375" y="986854"/>
            <a:ext cx="2090836" cy="4108312"/>
            <a:chOff x="1118214" y="283725"/>
            <a:chExt cx="2090836" cy="4076515"/>
          </a:xfrm>
        </p:grpSpPr>
        <p:sp>
          <p:nvSpPr>
            <p:cNvPr id="258" name="Google Shape;258;p25"/>
            <p:cNvSpPr/>
            <p:nvPr/>
          </p:nvSpPr>
          <p:spPr>
            <a:xfrm>
              <a:off x="11786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1118214" y="341743"/>
              <a:ext cx="2048100" cy="25902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1118423" y="1225079"/>
              <a:ext cx="2030400" cy="12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61E86"/>
                  </a:solidFill>
                  <a:latin typeface="Roboto Medium"/>
                  <a:ea typeface="Roboto Medium"/>
                  <a:cs typeface="Roboto Medium"/>
                  <a:sym typeface="Roboto Medium"/>
                </a:rPr>
                <a:t>L</a:t>
              </a:r>
              <a:r>
                <a:rPr lang="en" sz="1600">
                  <a:solidFill>
                    <a:srgbClr val="761E86"/>
                  </a:solidFill>
                  <a:latin typeface="Roboto Medium"/>
                  <a:ea typeface="Roboto Medium"/>
                  <a:cs typeface="Roboto Medium"/>
                  <a:sym typeface="Roboto Medium"/>
                </a:rPr>
                <a:t>ack of professional development opportunities was a challenge </a:t>
              </a:r>
              <a:endParaRPr sz="1600">
                <a:solidFill>
                  <a:srgbClr val="761E86"/>
                </a:solidFill>
                <a:latin typeface="Roboto Medium"/>
                <a:ea typeface="Roboto Medium"/>
                <a:cs typeface="Roboto Medium"/>
                <a:sym typeface="Roboto Medium"/>
              </a:endParaRPr>
            </a:p>
          </p:txBody>
        </p:sp>
        <p:sp>
          <p:nvSpPr>
            <p:cNvPr id="261" name="Google Shape;261;p25"/>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80.</a:t>
              </a:r>
              <a:r>
                <a:rPr b="1" lang="en" sz="4000">
                  <a:solidFill>
                    <a:srgbClr val="761E86"/>
                  </a:solidFill>
                  <a:latin typeface="Roboto"/>
                  <a:ea typeface="Roboto"/>
                  <a:cs typeface="Roboto"/>
                  <a:sym typeface="Roboto"/>
                </a:rPr>
                <a:t>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62" name="Google Shape;262;p25"/>
            <p:cNvSpPr/>
            <p:nvPr/>
          </p:nvSpPr>
          <p:spPr>
            <a:xfrm rot="5400000">
              <a:off x="1938871" y="286493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1178639" y="3223540"/>
              <a:ext cx="1970100" cy="11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H</a:t>
              </a:r>
              <a:r>
                <a:rPr lang="en" sz="1300">
                  <a:solidFill>
                    <a:srgbClr val="FFFFFF"/>
                  </a:solidFill>
                  <a:latin typeface="Roboto"/>
                  <a:ea typeface="Roboto"/>
                  <a:cs typeface="Roboto"/>
                  <a:sym typeface="Roboto"/>
                </a:rPr>
                <a:t>ighly challenging 24.9% +  </a:t>
              </a:r>
              <a:endParaRPr sz="1300">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Somewhat challenging 55.7%</a:t>
              </a:r>
              <a:endParaRPr sz="1300">
                <a:solidFill>
                  <a:srgbClr val="FFFFFF"/>
                </a:solidFill>
                <a:latin typeface="Roboto"/>
                <a:ea typeface="Roboto"/>
                <a:cs typeface="Roboto"/>
                <a:sym typeface="Roboto"/>
              </a:endParaRPr>
            </a:p>
          </p:txBody>
        </p:sp>
      </p:grpSp>
      <p:grpSp>
        <p:nvGrpSpPr>
          <p:cNvPr id="264" name="Google Shape;264;p25"/>
          <p:cNvGrpSpPr/>
          <p:nvPr/>
        </p:nvGrpSpPr>
        <p:grpSpPr>
          <a:xfrm>
            <a:off x="223450" y="986868"/>
            <a:ext cx="2079810" cy="4108207"/>
            <a:chOff x="-7481360" y="283725"/>
            <a:chExt cx="2079810" cy="4076411"/>
          </a:xfrm>
        </p:grpSpPr>
        <p:sp>
          <p:nvSpPr>
            <p:cNvPr id="265" name="Google Shape;265;p25"/>
            <p:cNvSpPr/>
            <p:nvPr/>
          </p:nvSpPr>
          <p:spPr>
            <a:xfrm>
              <a:off x="-74319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a:off x="-7481360" y="341755"/>
              <a:ext cx="2048100" cy="26337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5"/>
            <p:cNvSpPr/>
            <p:nvPr/>
          </p:nvSpPr>
          <p:spPr>
            <a:xfrm>
              <a:off x="-7431935" y="1225089"/>
              <a:ext cx="1970100" cy="15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61E86"/>
                  </a:solidFill>
                  <a:latin typeface="Roboto Medium"/>
                  <a:ea typeface="Roboto Medium"/>
                  <a:cs typeface="Roboto Medium"/>
                  <a:sym typeface="Roboto Medium"/>
                </a:rPr>
                <a:t>L</a:t>
              </a:r>
              <a:r>
                <a:rPr lang="en" sz="1600">
                  <a:solidFill>
                    <a:srgbClr val="761E86"/>
                  </a:solidFill>
                  <a:latin typeface="Roboto Medium"/>
                  <a:ea typeface="Roboto Medium"/>
                  <a:cs typeface="Roboto Medium"/>
                  <a:sym typeface="Roboto Medium"/>
                </a:rPr>
                <a:t>earnt on their own, with some help from others or at their own cost to use digital technology</a:t>
              </a:r>
              <a:endParaRPr sz="1600">
                <a:solidFill>
                  <a:srgbClr val="761E86"/>
                </a:solidFill>
                <a:latin typeface="Roboto Medium"/>
                <a:ea typeface="Roboto Medium"/>
                <a:cs typeface="Roboto Medium"/>
                <a:sym typeface="Roboto Medium"/>
              </a:endParaRPr>
            </a:p>
          </p:txBody>
        </p:sp>
        <p:sp>
          <p:nvSpPr>
            <p:cNvPr id="268" name="Google Shape;268;p25"/>
            <p:cNvSpPr/>
            <p:nvPr/>
          </p:nvSpPr>
          <p:spPr>
            <a:xfrm>
              <a:off x="-7365736"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67.6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69" name="Google Shape;269;p25"/>
            <p:cNvSpPr/>
            <p:nvPr/>
          </p:nvSpPr>
          <p:spPr>
            <a:xfrm rot="5400000">
              <a:off x="-6660715" y="294054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7432010" y="3267236"/>
              <a:ext cx="19701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Roboto"/>
                  <a:ea typeface="Roboto"/>
                  <a:cs typeface="Roboto"/>
                  <a:sym typeface="Roboto"/>
                </a:rPr>
                <a:t>Despite low level of self reported competence</a:t>
              </a:r>
              <a:endParaRPr sz="1300">
                <a:solidFill>
                  <a:srgbClr val="FFFFFF"/>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26"/>
          <p:cNvGrpSpPr/>
          <p:nvPr/>
        </p:nvGrpSpPr>
        <p:grpSpPr>
          <a:xfrm>
            <a:off x="4589647" y="-167"/>
            <a:ext cx="4554578" cy="4329539"/>
            <a:chOff x="2744034" y="1146343"/>
            <a:chExt cx="1827900" cy="2399700"/>
          </a:xfrm>
        </p:grpSpPr>
        <p:sp>
          <p:nvSpPr>
            <p:cNvPr id="276" name="Google Shape;276;p26"/>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7" name="Google Shape;277;p26"/>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8" name="Google Shape;278;p26"/>
            <p:cNvSpPr txBox="1"/>
            <p:nvPr/>
          </p:nvSpPr>
          <p:spPr>
            <a:xfrm>
              <a:off x="2966450" y="1795520"/>
              <a:ext cx="1383000" cy="147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Higher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a:t>
              </a:r>
              <a:r>
                <a:rPr b="1" lang="en" sz="3000">
                  <a:solidFill>
                    <a:schemeClr val="lt1"/>
                  </a:solidFill>
                  <a:latin typeface="Roboto"/>
                  <a:ea typeface="Roboto"/>
                  <a:cs typeface="Roboto"/>
                  <a:sym typeface="Roboto"/>
                </a:rPr>
                <a:t>fear of being unprepared for work in future</a:t>
              </a:r>
              <a:endParaRPr sz="2700">
                <a:solidFill>
                  <a:srgbClr val="FFFFFF"/>
                </a:solidFill>
              </a:endParaRPr>
            </a:p>
          </p:txBody>
        </p:sp>
      </p:grpSp>
      <p:grpSp>
        <p:nvGrpSpPr>
          <p:cNvPr id="279" name="Google Shape;279;p26"/>
          <p:cNvGrpSpPr/>
          <p:nvPr/>
        </p:nvGrpSpPr>
        <p:grpSpPr>
          <a:xfrm>
            <a:off x="225" y="813754"/>
            <a:ext cx="4554578" cy="4329539"/>
            <a:chOff x="4572084" y="1597469"/>
            <a:chExt cx="1827900" cy="2399700"/>
          </a:xfrm>
        </p:grpSpPr>
        <p:sp>
          <p:nvSpPr>
            <p:cNvPr id="280" name="Google Shape;280;p26"/>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81" name="Google Shape;281;p26"/>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82" name="Google Shape;282;p26"/>
            <p:cNvSpPr txBox="1"/>
            <p:nvPr/>
          </p:nvSpPr>
          <p:spPr>
            <a:xfrm>
              <a:off x="4662022" y="1795518"/>
              <a:ext cx="1649400" cy="1661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Lower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competence &amp; professional development </a:t>
              </a:r>
              <a:r>
                <a:rPr b="1" lang="en" sz="3000">
                  <a:solidFill>
                    <a:srgbClr val="FFFFFF"/>
                  </a:solidFill>
                  <a:latin typeface="Roboto"/>
                  <a:ea typeface="Roboto"/>
                  <a:cs typeface="Roboto"/>
                  <a:sym typeface="Roboto"/>
                </a:rPr>
                <a:t>opportunities</a:t>
              </a:r>
              <a:endParaRPr sz="2700">
                <a:solidFill>
                  <a:srgbClr val="FFFFFF"/>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7"/>
          <p:cNvSpPr txBox="1"/>
          <p:nvPr>
            <p:ph type="title"/>
          </p:nvPr>
        </p:nvSpPr>
        <p:spPr>
          <a:xfrm>
            <a:off x="311700" y="1439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1000"/>
              </a:spcAft>
              <a:buNone/>
            </a:pPr>
            <a:r>
              <a:rPr lang="en" sz="3500">
                <a:solidFill>
                  <a:srgbClr val="434343"/>
                </a:solidFill>
                <a:latin typeface="Yanone Kaffeesatz"/>
                <a:ea typeface="Yanone Kaffeesatz"/>
                <a:cs typeface="Yanone Kaffeesatz"/>
                <a:sym typeface="Yanone Kaffeesatz"/>
              </a:rPr>
              <a:t>Support for teachers in their online/remote mode of work</a:t>
            </a:r>
            <a:endParaRPr/>
          </a:p>
        </p:txBody>
      </p:sp>
      <p:grpSp>
        <p:nvGrpSpPr>
          <p:cNvPr id="288" name="Google Shape;288;p27"/>
          <p:cNvGrpSpPr/>
          <p:nvPr/>
        </p:nvGrpSpPr>
        <p:grpSpPr>
          <a:xfrm>
            <a:off x="105907" y="4060658"/>
            <a:ext cx="4329923" cy="1002207"/>
            <a:chOff x="943716" y="3783764"/>
            <a:chExt cx="3717310" cy="818128"/>
          </a:xfrm>
        </p:grpSpPr>
        <p:sp>
          <p:nvSpPr>
            <p:cNvPr id="289" name="Google Shape;289;p27"/>
            <p:cNvSpPr/>
            <p:nvPr/>
          </p:nvSpPr>
          <p:spPr>
            <a:xfrm>
              <a:off x="2346826" y="3783797"/>
              <a:ext cx="2314200" cy="6744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Digital skills and support during online teaching</a:t>
              </a:r>
              <a:endParaRPr sz="1500">
                <a:solidFill>
                  <a:schemeClr val="l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Emotional support </a:t>
              </a:r>
              <a:endParaRPr sz="1500">
                <a:solidFill>
                  <a:schemeClr val="lt1"/>
                </a:solidFill>
                <a:latin typeface="Source Sans Pro"/>
                <a:ea typeface="Source Sans Pro"/>
                <a:cs typeface="Source Sans Pro"/>
                <a:sym typeface="Source Sans Pro"/>
              </a:endParaRPr>
            </a:p>
          </p:txBody>
        </p:sp>
        <p:sp>
          <p:nvSpPr>
            <p:cNvPr id="290" name="Google Shape;290;p27"/>
            <p:cNvSpPr/>
            <p:nvPr/>
          </p:nvSpPr>
          <p:spPr>
            <a:xfrm>
              <a:off x="943716" y="3783764"/>
              <a:ext cx="14031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1632122" y="3783788"/>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943723" y="3783788"/>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a:off x="968010" y="3783792"/>
              <a:ext cx="1354500" cy="8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Family members</a:t>
              </a:r>
              <a:endParaRPr sz="1800">
                <a:solidFill>
                  <a:srgbClr val="FFFFFF"/>
                </a:solidFill>
                <a:latin typeface="Roboto"/>
                <a:ea typeface="Roboto"/>
                <a:cs typeface="Roboto"/>
                <a:sym typeface="Roboto"/>
              </a:endParaRPr>
            </a:p>
          </p:txBody>
        </p:sp>
      </p:grpSp>
      <p:sp>
        <p:nvSpPr>
          <p:cNvPr id="294" name="Google Shape;294;p27"/>
          <p:cNvSpPr txBox="1"/>
          <p:nvPr/>
        </p:nvSpPr>
        <p:spPr>
          <a:xfrm>
            <a:off x="4571850" y="1085975"/>
            <a:ext cx="4329900" cy="100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AC1145"/>
                </a:solidFill>
                <a:latin typeface="Source Sans Pro"/>
                <a:ea typeface="Source Sans Pro"/>
                <a:cs typeface="Source Sans Pro"/>
                <a:sym typeface="Source Sans Pro"/>
              </a:rPr>
              <a:t>“</a:t>
            </a:r>
            <a:r>
              <a:rPr i="1" lang="en">
                <a:solidFill>
                  <a:srgbClr val="AC1145"/>
                </a:solidFill>
                <a:latin typeface="Source Sans Pro"/>
                <a:ea typeface="Source Sans Pro"/>
                <a:cs typeface="Source Sans Pro"/>
                <a:sym typeface="Source Sans Pro"/>
              </a:rPr>
              <a:t>being a part of union allowed to have a strong organised presence and to collectively raise issues with concerned authorities</a:t>
            </a:r>
            <a:r>
              <a:rPr lang="en">
                <a:solidFill>
                  <a:srgbClr val="AC1145"/>
                </a:solidFill>
                <a:latin typeface="Source Sans Pro"/>
                <a:ea typeface="Source Sans Pro"/>
                <a:cs typeface="Source Sans Pro"/>
                <a:sym typeface="Source Sans Pro"/>
              </a:rPr>
              <a:t>”</a:t>
            </a:r>
            <a:endParaRPr sz="1700">
              <a:solidFill>
                <a:srgbClr val="AC1145"/>
              </a:solidFill>
              <a:latin typeface="Source Code Pro"/>
              <a:ea typeface="Source Code Pro"/>
              <a:cs typeface="Source Code Pro"/>
              <a:sym typeface="Source Code Pro"/>
            </a:endParaRPr>
          </a:p>
        </p:txBody>
      </p:sp>
      <p:grpSp>
        <p:nvGrpSpPr>
          <p:cNvPr id="295" name="Google Shape;295;p27"/>
          <p:cNvGrpSpPr/>
          <p:nvPr/>
        </p:nvGrpSpPr>
        <p:grpSpPr>
          <a:xfrm>
            <a:off x="105948" y="1427338"/>
            <a:ext cx="4403916" cy="2521408"/>
            <a:chOff x="943716" y="3098499"/>
            <a:chExt cx="3989416" cy="674426"/>
          </a:xfrm>
        </p:grpSpPr>
        <p:sp>
          <p:nvSpPr>
            <p:cNvPr id="296" name="Google Shape;296;p27"/>
            <p:cNvSpPr/>
            <p:nvPr/>
          </p:nvSpPr>
          <p:spPr>
            <a:xfrm>
              <a:off x="2346832" y="3098525"/>
              <a:ext cx="2586300" cy="6744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Job losses, pay cuts, health care, professional development,  internet allowance, purchase of  devices</a:t>
              </a:r>
              <a:endParaRPr sz="1500">
                <a:solidFill>
                  <a:schemeClr val="lt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Biggest support from colleagues experiencing similar hardships</a:t>
              </a:r>
              <a:r>
                <a:rPr lang="en" sz="1500">
                  <a:solidFill>
                    <a:schemeClr val="lt1"/>
                  </a:solidFill>
                  <a:latin typeface="Source Sans Pro"/>
                  <a:ea typeface="Source Sans Pro"/>
                  <a:cs typeface="Source Sans Pro"/>
                  <a:sym typeface="Source Sans Pro"/>
                </a:rPr>
                <a:t>; could share and learn from knowledgeable peers</a:t>
              </a:r>
              <a:endParaRPr sz="1500">
                <a:solidFill>
                  <a:schemeClr val="lt1"/>
                </a:solidFill>
                <a:latin typeface="Source Sans Pro"/>
                <a:ea typeface="Source Sans Pro"/>
                <a:cs typeface="Source Sans Pro"/>
                <a:sym typeface="Source Sans Pro"/>
              </a:endParaRPr>
            </a:p>
          </p:txBody>
        </p:sp>
        <p:sp>
          <p:nvSpPr>
            <p:cNvPr id="297" name="Google Shape;297;p27"/>
            <p:cNvSpPr/>
            <p:nvPr/>
          </p:nvSpPr>
          <p:spPr>
            <a:xfrm>
              <a:off x="1632122" y="309851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298" name="Google Shape;298;p27"/>
            <p:cNvSpPr/>
            <p:nvPr/>
          </p:nvSpPr>
          <p:spPr>
            <a:xfrm>
              <a:off x="943716" y="3098499"/>
              <a:ext cx="14031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299" name="Google Shape;299;p27"/>
            <p:cNvSpPr/>
            <p:nvPr/>
          </p:nvSpPr>
          <p:spPr>
            <a:xfrm>
              <a:off x="943723" y="309851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grpSp>
      <p:sp>
        <p:nvSpPr>
          <p:cNvPr id="300" name="Google Shape;300;p27"/>
          <p:cNvSpPr/>
          <p:nvPr/>
        </p:nvSpPr>
        <p:spPr>
          <a:xfrm>
            <a:off x="105875" y="1455975"/>
            <a:ext cx="1845900" cy="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Peers / </a:t>
            </a:r>
            <a:r>
              <a:rPr lang="en" sz="1800">
                <a:solidFill>
                  <a:srgbClr val="FFFFFF"/>
                </a:solidFill>
                <a:latin typeface="Roboto"/>
                <a:ea typeface="Roboto"/>
                <a:cs typeface="Roboto"/>
                <a:sym typeface="Roboto"/>
              </a:rPr>
              <a:t>Colleagues</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grpSp>
        <p:nvGrpSpPr>
          <p:cNvPr id="301" name="Google Shape;301;p27"/>
          <p:cNvGrpSpPr/>
          <p:nvPr/>
        </p:nvGrpSpPr>
        <p:grpSpPr>
          <a:xfrm>
            <a:off x="4648201" y="2191586"/>
            <a:ext cx="4329791" cy="2753573"/>
            <a:chOff x="943717" y="4469051"/>
            <a:chExt cx="4254905" cy="674449"/>
          </a:xfrm>
        </p:grpSpPr>
        <p:sp>
          <p:nvSpPr>
            <p:cNvPr id="302" name="Google Shape;302;p27"/>
            <p:cNvSpPr/>
            <p:nvPr/>
          </p:nvSpPr>
          <p:spPr>
            <a:xfrm>
              <a:off x="943717" y="4469051"/>
              <a:ext cx="8988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1632122" y="446906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a:off x="943723" y="446906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952136" y="4469100"/>
              <a:ext cx="9495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Union</a:t>
              </a:r>
              <a:endParaRPr sz="1800">
                <a:solidFill>
                  <a:srgbClr val="FFFFFF"/>
                </a:solidFill>
                <a:latin typeface="Roboto"/>
                <a:ea typeface="Roboto"/>
                <a:cs typeface="Roboto"/>
                <a:sym typeface="Roboto"/>
              </a:endParaRPr>
            </a:p>
          </p:txBody>
        </p:sp>
        <p:sp>
          <p:nvSpPr>
            <p:cNvPr id="306" name="Google Shape;306;p27"/>
            <p:cNvSpPr/>
            <p:nvPr/>
          </p:nvSpPr>
          <p:spPr>
            <a:xfrm>
              <a:off x="1842521" y="4469051"/>
              <a:ext cx="3356100" cy="674400"/>
            </a:xfrm>
            <a:prstGeom prst="rect">
              <a:avLst/>
            </a:prstGeom>
            <a:solidFill>
              <a:srgbClr val="AC1145"/>
            </a:solid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Health emergencies, professional and legal support</a:t>
              </a:r>
              <a:endParaRPr sz="1200">
                <a:solidFill>
                  <a:schemeClr val="lt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rPr lang="en" sz="1200">
                  <a:solidFill>
                    <a:schemeClr val="lt1"/>
                  </a:solidFill>
                  <a:latin typeface="Source Sans Pro"/>
                  <a:ea typeface="Source Sans Pro"/>
                  <a:cs typeface="Source Sans Pro"/>
                  <a:sym typeface="Source Sans Pro"/>
                </a:rPr>
                <a:t>Salary-related issues, curriculum changes for teacher’s education - India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Curriculum reduction for students - </a:t>
              </a:r>
              <a:r>
                <a:rPr lang="en" sz="1200">
                  <a:solidFill>
                    <a:schemeClr val="lt1"/>
                  </a:solidFill>
                  <a:latin typeface="Source Sans Pro"/>
                  <a:ea typeface="Source Sans Pro"/>
                  <a:cs typeface="Source Sans Pro"/>
                  <a:sym typeface="Source Sans Pro"/>
                </a:rPr>
                <a:t>Australia, Indonesia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O</a:t>
              </a:r>
              <a:r>
                <a:rPr lang="en" sz="1200">
                  <a:solidFill>
                    <a:schemeClr val="lt1"/>
                  </a:solidFill>
                  <a:latin typeface="Source Sans Pro"/>
                  <a:ea typeface="Source Sans Pro"/>
                  <a:cs typeface="Source Sans Pro"/>
                  <a:sym typeface="Source Sans Pro"/>
                </a:rPr>
                <a:t>nline </a:t>
              </a:r>
              <a:r>
                <a:rPr lang="en" sz="1200">
                  <a:solidFill>
                    <a:schemeClr val="lt1"/>
                  </a:solidFill>
                  <a:latin typeface="Source Sans Pro"/>
                  <a:ea typeface="Source Sans Pro"/>
                  <a:cs typeface="Source Sans Pro"/>
                  <a:sym typeface="Source Sans Pro"/>
                </a:rPr>
                <a:t> parent-teacher meetings, loan availability- Fiji</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Non-teaching days, training support - Australia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internet budgets - Indonesia, Malaysia, the Philippine</a:t>
              </a:r>
              <a:r>
                <a:rPr lang="en" sz="1200">
                  <a:solidFill>
                    <a:schemeClr val="lt1"/>
                  </a:solidFill>
                  <a:latin typeface="Source Sans Pro"/>
                  <a:ea typeface="Source Sans Pro"/>
                  <a:cs typeface="Source Sans Pro"/>
                  <a:sym typeface="Source Sans Pro"/>
                </a:rPr>
                <a:t>s</a:t>
              </a:r>
              <a:endParaRPr sz="900">
                <a:solidFill>
                  <a:schemeClr val="lt1"/>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8"/>
          <p:cNvSpPr/>
          <p:nvPr/>
        </p:nvSpPr>
        <p:spPr>
          <a:xfrm>
            <a:off x="4744800" y="0"/>
            <a:ext cx="4089900" cy="2804100"/>
          </a:xfrm>
          <a:prstGeom prst="wedgeEllipseCallout">
            <a:avLst>
              <a:gd fmla="val -61449" name="adj1"/>
              <a:gd fmla="val 4729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600"/>
              <a:t>.</a:t>
            </a:r>
            <a:r>
              <a:rPr i="1" lang="en" sz="1700">
                <a:latin typeface="Times New Roman"/>
                <a:ea typeface="Times New Roman"/>
                <a:cs typeface="Times New Roman"/>
                <a:sym typeface="Times New Roman"/>
              </a:rPr>
              <a:t>.not only the teachers who are teaching but </a:t>
            </a:r>
            <a:r>
              <a:rPr b="1" i="1" lang="en" sz="1700">
                <a:latin typeface="Times New Roman"/>
                <a:ea typeface="Times New Roman"/>
                <a:cs typeface="Times New Roman"/>
                <a:sym typeface="Times New Roman"/>
              </a:rPr>
              <a:t>those who are at home and not getting work.. .need to get basic help</a:t>
            </a:r>
            <a:r>
              <a:rPr i="1" lang="en" sz="1700">
                <a:latin typeface="Times New Roman"/>
                <a:ea typeface="Times New Roman"/>
                <a:cs typeface="Times New Roman"/>
                <a:sym typeface="Times New Roman"/>
              </a:rPr>
              <a:t> from the government and school management for their survival... </a:t>
            </a:r>
            <a:endParaRPr sz="1700" u="sng">
              <a:solidFill>
                <a:schemeClr val="dk2"/>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Union staff, Nepal</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
        <p:nvSpPr>
          <p:cNvPr id="312" name="Google Shape;312;p28"/>
          <p:cNvSpPr/>
          <p:nvPr/>
        </p:nvSpPr>
        <p:spPr>
          <a:xfrm>
            <a:off x="0" y="953400"/>
            <a:ext cx="3575400" cy="3236700"/>
          </a:xfrm>
          <a:prstGeom prst="wedgeEllipseCallout">
            <a:avLst>
              <a:gd fmla="val 69950" name="adj1"/>
              <a:gd fmla="val 33988"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Teachers need to get enough </a:t>
            </a:r>
            <a:r>
              <a:rPr b="1" i="1" lang="en" sz="1500">
                <a:latin typeface="Times New Roman"/>
                <a:ea typeface="Times New Roman"/>
                <a:cs typeface="Times New Roman"/>
                <a:sym typeface="Times New Roman"/>
              </a:rPr>
              <a:t>training </a:t>
            </a:r>
            <a:r>
              <a:rPr i="1" lang="en" sz="1500">
                <a:latin typeface="Times New Roman"/>
                <a:ea typeface="Times New Roman"/>
                <a:cs typeface="Times New Roman"/>
                <a:sym typeface="Times New Roman"/>
              </a:rPr>
              <a:t>in technology and they need to be confident that they are in their job without any disturbances and fear of being </a:t>
            </a:r>
            <a:r>
              <a:rPr b="1" i="1" lang="en" sz="1500">
                <a:latin typeface="Times New Roman"/>
                <a:ea typeface="Times New Roman"/>
                <a:cs typeface="Times New Roman"/>
                <a:sym typeface="Times New Roman"/>
              </a:rPr>
              <a:t>terminated from the job, such stress should not be there </a:t>
            </a:r>
            <a:endParaRPr b="1" i="1" sz="15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highlight>
                  <a:schemeClr val="lt1"/>
                </a:highlight>
                <a:latin typeface="Times New Roman"/>
                <a:ea typeface="Times New Roman"/>
                <a:cs typeface="Times New Roman"/>
                <a:sym typeface="Times New Roman"/>
              </a:rPr>
              <a:t>Union staff, Nepal</a:t>
            </a:r>
            <a:endParaRPr sz="1200">
              <a:highlight>
                <a:schemeClr val="lt1"/>
              </a:highlight>
              <a:latin typeface="Times New Roman"/>
              <a:ea typeface="Times New Roman"/>
              <a:cs typeface="Times New Roman"/>
              <a:sym typeface="Times New Roman"/>
            </a:endParaRPr>
          </a:p>
          <a:p>
            <a:pPr indent="0" lvl="0" marL="457200" rtl="0" algn="l">
              <a:spcBef>
                <a:spcPts val="300"/>
              </a:spcBef>
              <a:spcAft>
                <a:spcPts val="0"/>
              </a:spcAft>
              <a:buNone/>
            </a:pPr>
            <a:r>
              <a:t/>
            </a:r>
            <a:endParaRPr b="1">
              <a:latin typeface="Oswald"/>
              <a:ea typeface="Oswald"/>
              <a:cs typeface="Oswald"/>
              <a:sym typeface="Oswald"/>
            </a:endParaRPr>
          </a:p>
        </p:txBody>
      </p:sp>
      <p:sp>
        <p:nvSpPr>
          <p:cNvPr id="313" name="Google Shape;313;p28"/>
          <p:cNvSpPr/>
          <p:nvPr/>
        </p:nvSpPr>
        <p:spPr>
          <a:xfrm>
            <a:off x="4866025" y="2571750"/>
            <a:ext cx="4089900" cy="2495700"/>
          </a:xfrm>
          <a:prstGeom prst="wedgeEllipseCallout">
            <a:avLst>
              <a:gd fmla="val -71464" name="adj1"/>
              <a:gd fmla="val -5078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i="1" lang="en">
                <a:latin typeface="Times New Roman"/>
                <a:ea typeface="Times New Roman"/>
                <a:cs typeface="Times New Roman"/>
                <a:sym typeface="Times New Roman"/>
              </a:rPr>
              <a:t>      </a:t>
            </a:r>
            <a:r>
              <a:rPr i="1" lang="en">
                <a:latin typeface="Times New Roman"/>
                <a:ea typeface="Times New Roman"/>
                <a:cs typeface="Times New Roman"/>
                <a:sym typeface="Times New Roman"/>
              </a:rPr>
              <a:t>The role of teachers will continue they will have to</a:t>
            </a:r>
            <a:r>
              <a:rPr b="1" i="1" lang="en">
                <a:latin typeface="Times New Roman"/>
                <a:ea typeface="Times New Roman"/>
                <a:cs typeface="Times New Roman"/>
                <a:sym typeface="Times New Roman"/>
              </a:rPr>
              <a:t> adapt and grow </a:t>
            </a:r>
            <a:r>
              <a:rPr i="1" lang="en">
                <a:latin typeface="Times New Roman"/>
                <a:ea typeface="Times New Roman"/>
                <a:cs typeface="Times New Roman"/>
                <a:sym typeface="Times New Roman"/>
              </a:rPr>
              <a:t>along… teachers of the future must be prepared to be data collectors as well as analysts, planners, collaborators, and curricular expert problem solvers</a:t>
            </a:r>
            <a:endParaRPr i="1">
              <a:latin typeface="Times New Roman"/>
              <a:ea typeface="Times New Roman"/>
              <a:cs typeface="Times New Roman"/>
              <a:sym typeface="Times New Roman"/>
            </a:endParaRPr>
          </a:p>
          <a:p>
            <a:pPr indent="-304800" lvl="0" marL="457200" rtl="0" algn="l">
              <a:lnSpc>
                <a:spcPct val="115000"/>
              </a:lnSpc>
              <a:spcBef>
                <a:spcPts val="1200"/>
              </a:spcBef>
              <a:spcAft>
                <a:spcPts val="0"/>
              </a:spcAft>
              <a:buSzPts val="1200"/>
              <a:buFont typeface="Times New Roman"/>
              <a:buChar char="-"/>
            </a:pPr>
            <a:r>
              <a:rPr lang="en" sz="1200">
                <a:latin typeface="Times New Roman"/>
                <a:ea typeface="Times New Roman"/>
                <a:cs typeface="Times New Roman"/>
                <a:sym typeface="Times New Roman"/>
              </a:rPr>
              <a:t>Union staff, Malaysia</a:t>
            </a:r>
            <a:endParaRPr sz="1460">
              <a:solidFill>
                <a:schemeClr val="dk2"/>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9"/>
          <p:cNvSpPr txBox="1"/>
          <p:nvPr>
            <p:ph type="title"/>
          </p:nvPr>
        </p:nvSpPr>
        <p:spPr>
          <a:xfrm>
            <a:off x="311750" y="370900"/>
            <a:ext cx="6114900" cy="566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Respondents with direct experience of teaching</a:t>
            </a:r>
            <a:endParaRPr/>
          </a:p>
        </p:txBody>
      </p:sp>
      <p:grpSp>
        <p:nvGrpSpPr>
          <p:cNvPr id="319" name="Google Shape;319;p29"/>
          <p:cNvGrpSpPr/>
          <p:nvPr/>
        </p:nvGrpSpPr>
        <p:grpSpPr>
          <a:xfrm>
            <a:off x="2715238" y="1438364"/>
            <a:ext cx="2406443" cy="3348428"/>
            <a:chOff x="3071457" y="2013875"/>
            <a:chExt cx="1944600" cy="1569600"/>
          </a:xfrm>
        </p:grpSpPr>
        <p:sp>
          <p:nvSpPr>
            <p:cNvPr id="320" name="Google Shape;320;p29"/>
            <p:cNvSpPr/>
            <p:nvPr/>
          </p:nvSpPr>
          <p:spPr>
            <a:xfrm flipH="1" rot="10800000">
              <a:off x="3071457" y="2013875"/>
              <a:ext cx="1944600" cy="1569600"/>
            </a:xfrm>
            <a:prstGeom prst="round2DiagRect">
              <a:avLst>
                <a:gd fmla="val 0" name="adj1"/>
                <a:gd fmla="val 17764" name="adj2"/>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txBox="1"/>
            <p:nvPr/>
          </p:nvSpPr>
          <p:spPr>
            <a:xfrm>
              <a:off x="3237648" y="2199766"/>
              <a:ext cx="1699800" cy="1244400"/>
            </a:xfrm>
            <a:prstGeom prst="rect">
              <a:avLst/>
            </a:prstGeom>
            <a:solidFill>
              <a:srgbClr val="C4134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Roboto"/>
                  <a:ea typeface="Roboto"/>
                  <a:cs typeface="Roboto"/>
                  <a:sym typeface="Roboto"/>
                </a:rPr>
                <a:t>Formal avenues for professional development emerge as a high priority </a:t>
              </a:r>
              <a:endParaRPr b="1" sz="1800">
                <a:solidFill>
                  <a:srgbClr val="FFFFFF"/>
                </a:solidFill>
                <a:latin typeface="Roboto"/>
                <a:ea typeface="Roboto"/>
                <a:cs typeface="Roboto"/>
                <a:sym typeface="Roboto"/>
              </a:endParaRPr>
            </a:p>
          </p:txBody>
        </p:sp>
      </p:grpSp>
      <p:grpSp>
        <p:nvGrpSpPr>
          <p:cNvPr id="322" name="Google Shape;322;p29"/>
          <p:cNvGrpSpPr/>
          <p:nvPr/>
        </p:nvGrpSpPr>
        <p:grpSpPr>
          <a:xfrm>
            <a:off x="311750" y="1438364"/>
            <a:ext cx="2406443" cy="3348428"/>
            <a:chOff x="1126863" y="2013875"/>
            <a:chExt cx="1944600" cy="1569600"/>
          </a:xfrm>
        </p:grpSpPr>
        <p:sp>
          <p:nvSpPr>
            <p:cNvPr id="323" name="Google Shape;323;p29"/>
            <p:cNvSpPr/>
            <p:nvPr/>
          </p:nvSpPr>
          <p:spPr>
            <a:xfrm>
              <a:off x="1126863" y="2013875"/>
              <a:ext cx="1944600" cy="1569600"/>
            </a:xfrm>
            <a:prstGeom prst="round2DiagRect">
              <a:avLst>
                <a:gd fmla="val 0" name="adj1"/>
                <a:gd fmla="val 17764"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txBox="1"/>
            <p:nvPr/>
          </p:nvSpPr>
          <p:spPr>
            <a:xfrm>
              <a:off x="1232721" y="2153301"/>
              <a:ext cx="1744200" cy="510900"/>
            </a:xfrm>
            <a:prstGeom prst="rect">
              <a:avLst/>
            </a:prstGeom>
            <a:solidFill>
              <a:srgbClr val="E1165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Sources of professional support</a:t>
              </a:r>
              <a:endParaRPr sz="1800">
                <a:solidFill>
                  <a:srgbClr val="FFFFFF"/>
                </a:solidFill>
                <a:latin typeface="Roboto"/>
                <a:ea typeface="Roboto"/>
                <a:cs typeface="Roboto"/>
                <a:sym typeface="Roboto"/>
              </a:endParaRPr>
            </a:p>
          </p:txBody>
        </p:sp>
        <p:sp>
          <p:nvSpPr>
            <p:cNvPr id="325" name="Google Shape;325;p29"/>
            <p:cNvSpPr txBox="1"/>
            <p:nvPr/>
          </p:nvSpPr>
          <p:spPr>
            <a:xfrm>
              <a:off x="1179328" y="2695395"/>
              <a:ext cx="1889700" cy="764400"/>
            </a:xfrm>
            <a:prstGeom prst="rect">
              <a:avLst/>
            </a:prstGeom>
            <a:solidFill>
              <a:srgbClr val="E1165A"/>
            </a:solidFill>
            <a:ln>
              <a:noFill/>
            </a:ln>
          </p:spPr>
          <p:txBody>
            <a:bodyPr anchorCtr="0" anchor="t" bIns="91425" lIns="91425" spcFirstLastPara="1" rIns="91425" wrap="square" tIns="91425">
              <a:noAutofit/>
            </a:bodyPr>
            <a:lstStyle/>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30% individual efforts by reaching out to colleagues </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21% their institution</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20.1% unions</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14.3% professional groups </a:t>
              </a:r>
              <a:endParaRPr sz="1600">
                <a:solidFill>
                  <a:srgbClr val="FFFFFF"/>
                </a:solidFill>
                <a:latin typeface="Roboto"/>
                <a:ea typeface="Roboto"/>
                <a:cs typeface="Roboto"/>
                <a:sym typeface="Roboto"/>
              </a:endParaRPr>
            </a:p>
          </p:txBody>
        </p:sp>
      </p:grpSp>
      <p:grpSp>
        <p:nvGrpSpPr>
          <p:cNvPr id="326" name="Google Shape;326;p29"/>
          <p:cNvGrpSpPr/>
          <p:nvPr/>
        </p:nvGrpSpPr>
        <p:grpSpPr>
          <a:xfrm>
            <a:off x="5118586" y="1438364"/>
            <a:ext cx="3713985" cy="3348428"/>
            <a:chOff x="5015938" y="2013875"/>
            <a:chExt cx="3001200" cy="1569600"/>
          </a:xfrm>
        </p:grpSpPr>
        <p:sp>
          <p:nvSpPr>
            <p:cNvPr id="327" name="Google Shape;327;p29"/>
            <p:cNvSpPr/>
            <p:nvPr/>
          </p:nvSpPr>
          <p:spPr>
            <a:xfrm>
              <a:off x="5015938" y="2013875"/>
              <a:ext cx="3001200" cy="1569600"/>
            </a:xfrm>
            <a:prstGeom prst="round2DiagRect">
              <a:avLst>
                <a:gd fmla="val 0" name="adj1"/>
                <a:gd fmla="val 17764" name="adj2"/>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8" name="Google Shape;328;p29"/>
            <p:cNvSpPr txBox="1"/>
            <p:nvPr/>
          </p:nvSpPr>
          <p:spPr>
            <a:xfrm>
              <a:off x="5360231" y="2179117"/>
              <a:ext cx="2417100" cy="1265100"/>
            </a:xfrm>
            <a:prstGeom prst="rect">
              <a:avLst/>
            </a:prstGeom>
            <a:solidFill>
              <a:srgbClr val="840D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latin typeface="Roboto"/>
                  <a:ea typeface="Roboto"/>
                  <a:cs typeface="Roboto"/>
                  <a:sym typeface="Roboto"/>
                </a:rPr>
                <a:t>For a majority of respondents (53.9%) teaching learning with respect to managing and orchestrating digital technologies was a high priority</a:t>
              </a:r>
              <a:endParaRPr b="1" sz="1800">
                <a:solidFill>
                  <a:srgbClr val="FFFFFF"/>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0"/>
          <p:cNvSpPr txBox="1"/>
          <p:nvPr>
            <p:ph type="title"/>
          </p:nvPr>
        </p:nvSpPr>
        <p:spPr>
          <a:xfrm>
            <a:off x="189450" y="66100"/>
            <a:ext cx="2489100" cy="5077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Respondents with direct experience of teaching</a:t>
            </a:r>
            <a:endParaRPr/>
          </a:p>
        </p:txBody>
      </p:sp>
      <p:grpSp>
        <p:nvGrpSpPr>
          <p:cNvPr id="334" name="Google Shape;334;p30"/>
          <p:cNvGrpSpPr/>
          <p:nvPr/>
        </p:nvGrpSpPr>
        <p:grpSpPr>
          <a:xfrm>
            <a:off x="2843800" y="170988"/>
            <a:ext cx="4861217" cy="4356965"/>
            <a:chOff x="2297326" y="802820"/>
            <a:chExt cx="3594511" cy="3202944"/>
          </a:xfrm>
        </p:grpSpPr>
        <p:sp>
          <p:nvSpPr>
            <p:cNvPr id="335" name="Google Shape;335;p30"/>
            <p:cNvSpPr/>
            <p:nvPr/>
          </p:nvSpPr>
          <p:spPr>
            <a:xfrm rot="11969">
              <a:off x="3855823" y="3237014"/>
              <a:ext cx="775505" cy="767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Small groups</a:t>
              </a:r>
              <a:endParaRPr/>
            </a:p>
          </p:txBody>
        </p:sp>
        <p:sp>
          <p:nvSpPr>
            <p:cNvPr id="336" name="Google Shape;336;p30"/>
            <p:cNvSpPr/>
            <p:nvPr/>
          </p:nvSpPr>
          <p:spPr>
            <a:xfrm rot="11780">
              <a:off x="2297323" y="826058"/>
              <a:ext cx="1050606" cy="10221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oboto"/>
                  <a:ea typeface="Roboto"/>
                  <a:cs typeface="Roboto"/>
                  <a:sym typeface="Roboto"/>
                </a:rPr>
                <a:t>G</a:t>
              </a:r>
              <a:r>
                <a:rPr lang="en" sz="2000">
                  <a:latin typeface="Roboto"/>
                  <a:ea typeface="Roboto"/>
                  <a:cs typeface="Roboto"/>
                  <a:sym typeface="Roboto"/>
                </a:rPr>
                <a:t>ames</a:t>
              </a:r>
              <a:endParaRPr sz="2200"/>
            </a:p>
          </p:txBody>
        </p:sp>
        <p:sp>
          <p:nvSpPr>
            <p:cNvPr id="337" name="Google Shape;337;p30"/>
            <p:cNvSpPr/>
            <p:nvPr/>
          </p:nvSpPr>
          <p:spPr>
            <a:xfrm>
              <a:off x="3056674" y="2346984"/>
              <a:ext cx="1199400" cy="1199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t>I</a:t>
              </a:r>
              <a:r>
                <a:rPr lang="en" sz="2000"/>
                <a:t>nvolved parents</a:t>
              </a:r>
              <a:endParaRPr sz="2000"/>
            </a:p>
          </p:txBody>
        </p:sp>
        <p:sp>
          <p:nvSpPr>
            <p:cNvPr id="338" name="Google Shape;338;p30"/>
            <p:cNvSpPr/>
            <p:nvPr/>
          </p:nvSpPr>
          <p:spPr>
            <a:xfrm rot="13424">
              <a:off x="4201631" y="806120"/>
              <a:ext cx="1690213" cy="16728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t>G</a:t>
              </a:r>
              <a:r>
                <a:rPr lang="en" sz="1500"/>
                <a:t>roup messaging on WhatsApp Telegram</a:t>
              </a:r>
              <a:endParaRPr sz="1500"/>
            </a:p>
          </p:txBody>
        </p:sp>
        <p:sp>
          <p:nvSpPr>
            <p:cNvPr id="339" name="Google Shape;339;p30"/>
            <p:cNvSpPr/>
            <p:nvPr/>
          </p:nvSpPr>
          <p:spPr>
            <a:xfrm rot="-6128">
              <a:off x="2370621" y="1881285"/>
              <a:ext cx="1009802" cy="975900"/>
            </a:xfrm>
            <a:prstGeom prst="ellipse">
              <a:avLst/>
            </a:prstGeom>
            <a:solidFill>
              <a:srgbClr val="AC11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H</a:t>
              </a:r>
              <a:r>
                <a:rPr lang="en">
                  <a:solidFill>
                    <a:schemeClr val="lt1"/>
                  </a:solidFill>
                  <a:latin typeface="Roboto"/>
                  <a:ea typeface="Roboto"/>
                  <a:cs typeface="Roboto"/>
                  <a:sym typeface="Roboto"/>
                </a:rPr>
                <a:t>ands-on activities</a:t>
              </a:r>
              <a:endParaRPr sz="1600"/>
            </a:p>
          </p:txBody>
        </p:sp>
        <p:sp>
          <p:nvSpPr>
            <p:cNvPr id="340" name="Google Shape;340;p30"/>
            <p:cNvSpPr/>
            <p:nvPr/>
          </p:nvSpPr>
          <p:spPr>
            <a:xfrm rot="-6597701">
              <a:off x="3729840" y="1051019"/>
              <a:ext cx="274172" cy="274172"/>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30"/>
          <p:cNvGrpSpPr/>
          <p:nvPr/>
        </p:nvGrpSpPr>
        <p:grpSpPr>
          <a:xfrm>
            <a:off x="5751282" y="1548898"/>
            <a:ext cx="3300126" cy="3319404"/>
            <a:chOff x="4447194" y="1815766"/>
            <a:chExt cx="2440200" cy="2440200"/>
          </a:xfrm>
        </p:grpSpPr>
        <p:sp>
          <p:nvSpPr>
            <p:cNvPr id="342" name="Google Shape;342;p30"/>
            <p:cNvSpPr/>
            <p:nvPr/>
          </p:nvSpPr>
          <p:spPr>
            <a:xfrm>
              <a:off x="4447194" y="1815766"/>
              <a:ext cx="2440200" cy="2440200"/>
            </a:xfrm>
            <a:prstGeom prst="ellipse">
              <a:avLst/>
            </a:prstGeom>
            <a:solidFill>
              <a:srgbClr val="840D3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343" name="Google Shape;343;p30"/>
            <p:cNvSpPr txBox="1"/>
            <p:nvPr/>
          </p:nvSpPr>
          <p:spPr>
            <a:xfrm>
              <a:off x="4735953" y="2260834"/>
              <a:ext cx="1862700" cy="15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a:ea typeface="Roboto"/>
                  <a:cs typeface="Roboto"/>
                  <a:sym typeface="Roboto"/>
                </a:rPr>
                <a:t>Teachers created, curated videos &amp; audio content</a:t>
              </a:r>
              <a:endParaRPr sz="2600">
                <a:solidFill>
                  <a:srgbClr val="FFFFFF"/>
                </a:solidFill>
                <a:latin typeface="Roboto"/>
                <a:ea typeface="Roboto"/>
                <a:cs typeface="Roboto"/>
                <a:sym typeface="Roboto"/>
              </a:endParaRPr>
            </a:p>
          </p:txBody>
        </p:sp>
      </p:grpSp>
      <p:grpSp>
        <p:nvGrpSpPr>
          <p:cNvPr id="344" name="Google Shape;344;p30"/>
          <p:cNvGrpSpPr/>
          <p:nvPr/>
        </p:nvGrpSpPr>
        <p:grpSpPr>
          <a:xfrm>
            <a:off x="4020243" y="791150"/>
            <a:ext cx="1621281" cy="1616155"/>
            <a:chOff x="3490737" y="1374053"/>
            <a:chExt cx="1423800" cy="1423800"/>
          </a:xfrm>
        </p:grpSpPr>
        <p:sp>
          <p:nvSpPr>
            <p:cNvPr id="345" name="Google Shape;345;p30"/>
            <p:cNvSpPr/>
            <p:nvPr/>
          </p:nvSpPr>
          <p:spPr>
            <a:xfrm>
              <a:off x="3490737" y="1374053"/>
              <a:ext cx="1423800" cy="1423800"/>
            </a:xfrm>
            <a:prstGeom prst="ellipse">
              <a:avLst/>
            </a:prstGeom>
            <a:solidFill>
              <a:srgbClr val="AC114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txBox="1"/>
            <p:nvPr/>
          </p:nvSpPr>
          <p:spPr>
            <a:xfrm>
              <a:off x="3718744" y="1558685"/>
              <a:ext cx="963600" cy="9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Used  Padlet MentimeterKahoot</a:t>
              </a:r>
              <a:endParaRPr>
                <a:solidFill>
                  <a:srgbClr val="FFFFFF"/>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1"/>
          <p:cNvSpPr txBox="1"/>
          <p:nvPr>
            <p:ph type="title"/>
          </p:nvPr>
        </p:nvSpPr>
        <p:spPr>
          <a:xfrm>
            <a:off x="309575" y="370000"/>
            <a:ext cx="4045200" cy="93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of Work</a:t>
            </a:r>
            <a:endParaRPr/>
          </a:p>
        </p:txBody>
      </p:sp>
      <p:sp>
        <p:nvSpPr>
          <p:cNvPr id="352" name="Google Shape;352;p31"/>
          <p:cNvSpPr txBox="1"/>
          <p:nvPr>
            <p:ph idx="2" type="body"/>
          </p:nvPr>
        </p:nvSpPr>
        <p:spPr>
          <a:xfrm>
            <a:off x="4771225" y="72600"/>
            <a:ext cx="4251300" cy="4504800"/>
          </a:xfrm>
          <a:prstGeom prst="rect">
            <a:avLst/>
          </a:prstGeom>
        </p:spPr>
        <p:txBody>
          <a:bodyPr anchorCtr="0" anchor="ctr" bIns="91425" lIns="91425" spcFirstLastPara="1" rIns="91425" wrap="square" tIns="91425">
            <a:noAutofit/>
          </a:bodyPr>
          <a:lstStyle/>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Main concerns f</a:t>
            </a:r>
            <a:r>
              <a:rPr lang="en" sz="2000">
                <a:solidFill>
                  <a:srgbClr val="AC1145"/>
                </a:solidFill>
                <a:latin typeface="Source Sans Pro"/>
                <a:ea typeface="Source Sans Pro"/>
                <a:cs typeface="Source Sans Pro"/>
                <a:sym typeface="Source Sans Pro"/>
              </a:rPr>
              <a:t>or who were ‘not prepared for the future of work’,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increased workload</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lack of interactions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change in nature &amp; content of work</a:t>
            </a:r>
            <a:r>
              <a:rPr lang="en" sz="2000">
                <a:solidFill>
                  <a:srgbClr val="AC1145"/>
                </a:solidFill>
                <a:latin typeface="Source Sans Pro"/>
                <a:ea typeface="Source Sans Pro"/>
                <a:cs typeface="Source Sans Pro"/>
                <a:sym typeface="Source Sans Pro"/>
              </a:rPr>
              <a:t> </a:t>
            </a:r>
            <a:endParaRPr sz="2000">
              <a:solidFill>
                <a:srgbClr val="AC1145"/>
              </a:solidFill>
              <a:latin typeface="Source Sans Pro"/>
              <a:ea typeface="Source Sans Pro"/>
              <a:cs typeface="Source Sans Pro"/>
              <a:sym typeface="Source Sans Pro"/>
            </a:endParaRPr>
          </a:p>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Requirements for future of work</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professional knowledge</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technical support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120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access to ICT devices</a:t>
            </a:r>
            <a:endParaRPr sz="2700">
              <a:solidFill>
                <a:srgbClr val="AC1145"/>
              </a:solidFill>
            </a:endParaRPr>
          </a:p>
        </p:txBody>
      </p:sp>
      <p:sp>
        <p:nvSpPr>
          <p:cNvPr id="353" name="Google Shape;353;p31"/>
          <p:cNvSpPr txBox="1"/>
          <p:nvPr>
            <p:ph idx="1" type="subTitle"/>
          </p:nvPr>
        </p:nvSpPr>
        <p:spPr>
          <a:xfrm>
            <a:off x="265500" y="1691725"/>
            <a:ext cx="4045200" cy="2797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852"/>
              <a:buNone/>
            </a:pPr>
            <a:r>
              <a:rPr lang="en" sz="2400">
                <a:latin typeface="Source Sans Pro"/>
                <a:ea typeface="Source Sans Pro"/>
                <a:cs typeface="Source Sans Pro"/>
                <a:sym typeface="Source Sans Pro"/>
              </a:rPr>
              <a:t>88.4% digital technologies would continue into future of work</a:t>
            </a:r>
            <a:endParaRPr sz="2400">
              <a:latin typeface="Source Sans Pro"/>
              <a:ea typeface="Source Sans Pro"/>
              <a:cs typeface="Source Sans Pro"/>
              <a:sym typeface="Source Sans Pro"/>
            </a:endParaRPr>
          </a:p>
          <a:p>
            <a:pPr indent="0" lvl="0" marL="0" rtl="0" algn="ctr">
              <a:lnSpc>
                <a:spcPct val="95000"/>
              </a:lnSpc>
              <a:spcBef>
                <a:spcPts val="1200"/>
              </a:spcBef>
              <a:spcAft>
                <a:spcPts val="0"/>
              </a:spcAft>
              <a:buSzPts val="852"/>
              <a:buNone/>
            </a:pPr>
            <a:r>
              <a:t/>
            </a:r>
            <a:endParaRPr sz="2400">
              <a:latin typeface="Source Sans Pro"/>
              <a:ea typeface="Source Sans Pro"/>
              <a:cs typeface="Source Sans Pro"/>
              <a:sym typeface="Source Sans Pro"/>
            </a:endParaRPr>
          </a:p>
          <a:p>
            <a:pPr indent="0" lvl="0" marL="0" rtl="0" algn="ctr">
              <a:lnSpc>
                <a:spcPct val="95000"/>
              </a:lnSpc>
              <a:spcBef>
                <a:spcPts val="1200"/>
              </a:spcBef>
              <a:spcAft>
                <a:spcPts val="1200"/>
              </a:spcAft>
              <a:buSzPts val="852"/>
              <a:buNone/>
            </a:pPr>
            <a:r>
              <a:rPr lang="en" sz="2400">
                <a:latin typeface="Source Sans Pro"/>
                <a:ea typeface="Source Sans Pro"/>
                <a:cs typeface="Source Sans Pro"/>
                <a:sym typeface="Source Sans Pro"/>
              </a:rPr>
              <a:t>25.4% well-prepared for future of work</a:t>
            </a:r>
            <a:endParaRPr sz="240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159300" y="677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 </a:t>
            </a:r>
            <a:r>
              <a:rPr lang="en"/>
              <a:t>Objectives</a:t>
            </a:r>
            <a:endParaRPr/>
          </a:p>
        </p:txBody>
      </p:sp>
      <p:sp>
        <p:nvSpPr>
          <p:cNvPr id="69" name="Google Shape;69;p14"/>
          <p:cNvSpPr txBox="1"/>
          <p:nvPr>
            <p:ph idx="1" type="body"/>
          </p:nvPr>
        </p:nvSpPr>
        <p:spPr>
          <a:xfrm>
            <a:off x="159300" y="1427400"/>
            <a:ext cx="8819700" cy="3716100"/>
          </a:xfrm>
          <a:prstGeom prst="rect">
            <a:avLst/>
          </a:prstGeom>
        </p:spPr>
        <p:txBody>
          <a:bodyPr anchorCtr="0" anchor="t" bIns="91425" lIns="91425" spcFirstLastPara="1" rIns="91425" wrap="square" tIns="91425">
            <a:normAutofit lnSpcReduction="10000"/>
          </a:bodyPr>
          <a:lstStyle/>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Impact of the pandemic &amp; school closures on employment &amp; working conditions in the education sector</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Shift to online/remote mode of teaching, experiences &amp; concerns about quality of teaching &amp; wellbeing</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Extent of technological permeation in schooling with a focus on access to digital tools, competencies, training &amp; support  </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Support for teachers and education personnel with regard to online / remote mode of work </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Professional development opportunities of teachers, concerns about working conditions &amp; future of work</a:t>
            </a:r>
            <a:r>
              <a:rPr lang="en">
                <a:latin typeface="Oswald"/>
                <a:ea typeface="Oswald"/>
                <a:cs typeface="Oswald"/>
                <a:sym typeface="Oswald"/>
              </a:rPr>
              <a:t> </a:t>
            </a:r>
            <a:endParaRPr>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2"/>
          <p:cNvSpPr txBox="1"/>
          <p:nvPr>
            <p:ph type="title"/>
          </p:nvPr>
        </p:nvSpPr>
        <p:spPr>
          <a:xfrm>
            <a:off x="265500" y="1826600"/>
            <a:ext cx="4045200" cy="888900"/>
          </a:xfrm>
          <a:prstGeom prst="rect">
            <a:avLst/>
          </a:prstGeom>
        </p:spPr>
        <p:txBody>
          <a:bodyPr anchorCtr="0" anchor="b" bIns="91425" lIns="91425" spcFirstLastPara="1" rIns="91425" wrap="square" tIns="91425">
            <a:normAutofit fontScale="90000"/>
          </a:bodyPr>
          <a:lstStyle/>
          <a:p>
            <a:pPr indent="0" lvl="0" marL="0" marR="0" rtl="0" algn="l">
              <a:lnSpc>
                <a:spcPct val="100000"/>
              </a:lnSpc>
              <a:spcBef>
                <a:spcPts val="0"/>
              </a:spcBef>
              <a:spcAft>
                <a:spcPts val="0"/>
              </a:spcAft>
              <a:buNone/>
            </a:pPr>
            <a:r>
              <a:rPr lang="en" sz="4500"/>
              <a:t>4.Recommendations</a:t>
            </a:r>
            <a:endParaRPr sz="4500"/>
          </a:p>
        </p:txBody>
      </p:sp>
      <p:sp>
        <p:nvSpPr>
          <p:cNvPr id="359" name="Google Shape;359;p32"/>
          <p:cNvSpPr txBox="1"/>
          <p:nvPr>
            <p:ph idx="2" type="body"/>
          </p:nvPr>
        </p:nvSpPr>
        <p:spPr>
          <a:xfrm>
            <a:off x="4650075" y="0"/>
            <a:ext cx="4416600" cy="4665600"/>
          </a:xfrm>
          <a:prstGeom prst="rect">
            <a:avLst/>
          </a:prstGeom>
        </p:spPr>
        <p:txBody>
          <a:bodyPr anchorCtr="0" anchor="ctr" bIns="91425" lIns="91425" spcFirstLastPara="1" rIns="91425" wrap="square" tIns="91425">
            <a:noAutofit/>
          </a:bodyPr>
          <a:lstStyle/>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Access to digital devices for work</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Better pay &amp; health insurance</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Professional development in digital technology</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Recognition of teacher communities</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Recognition for teachers’ work</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Involvement of teachers and their unions in social and policy dialogue</a:t>
            </a:r>
            <a:endParaRPr sz="2200">
              <a:solidFill>
                <a:srgbClr val="AC1145"/>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35500" y="-8500"/>
            <a:ext cx="85206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2. Research Design</a:t>
            </a:r>
            <a:endParaRPr/>
          </a:p>
        </p:txBody>
      </p:sp>
      <p:graphicFrame>
        <p:nvGraphicFramePr>
          <p:cNvPr id="75" name="Google Shape;75;p15"/>
          <p:cNvGraphicFramePr/>
          <p:nvPr/>
        </p:nvGraphicFramePr>
        <p:xfrm>
          <a:off x="235500" y="913350"/>
          <a:ext cx="3000000" cy="3000000"/>
        </p:xfrm>
        <a:graphic>
          <a:graphicData uri="http://schemas.openxmlformats.org/drawingml/2006/table">
            <a:tbl>
              <a:tblPr>
                <a:noFill/>
                <a:tableStyleId>{6041E303-AF91-4EDA-A75E-E384EC739296}</a:tableStyleId>
              </a:tblPr>
              <a:tblGrid>
                <a:gridCol w="1005025"/>
                <a:gridCol w="980075"/>
                <a:gridCol w="1379650"/>
                <a:gridCol w="1148450"/>
                <a:gridCol w="1313625"/>
              </a:tblGrid>
              <a:tr h="927300">
                <a:tc gridSpan="3">
                  <a:txBody>
                    <a:bodyPr/>
                    <a:lstStyle/>
                    <a:p>
                      <a:pPr indent="0" lvl="0" marL="0" rtl="0" algn="ctr">
                        <a:spcBef>
                          <a:spcPts val="0"/>
                        </a:spcBef>
                        <a:spcAft>
                          <a:spcPts val="0"/>
                        </a:spcAft>
                        <a:buNone/>
                      </a:pPr>
                      <a:r>
                        <a:rPr b="1" lang="en" sz="2100">
                          <a:latin typeface="Oswald"/>
                          <a:ea typeface="Oswald"/>
                          <a:cs typeface="Oswald"/>
                          <a:sym typeface="Oswald"/>
                        </a:rPr>
                        <a:t>Survey </a:t>
                      </a:r>
                      <a:endParaRPr b="1" sz="21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F48FB0"/>
                    </a:solidFill>
                  </a:tcPr>
                </a:tc>
                <a:tc hMerge="1"/>
                <a:tc hMerge="1"/>
                <a:tc gridSpan="2">
                  <a:txBody>
                    <a:bodyPr/>
                    <a:lstStyle/>
                    <a:p>
                      <a:pPr indent="0" lvl="0" marL="0" rtl="0" algn="ctr">
                        <a:lnSpc>
                          <a:spcPct val="115000"/>
                        </a:lnSpc>
                        <a:spcBef>
                          <a:spcPts val="0"/>
                        </a:spcBef>
                        <a:spcAft>
                          <a:spcPts val="0"/>
                        </a:spcAft>
                        <a:buNone/>
                      </a:pPr>
                      <a:r>
                        <a:rPr b="1" lang="en" sz="2100">
                          <a:latin typeface="Oswald"/>
                          <a:ea typeface="Oswald"/>
                          <a:cs typeface="Oswald"/>
                          <a:sym typeface="Oswald"/>
                        </a:rPr>
                        <a:t>Semi-structured Interviews</a:t>
                      </a:r>
                      <a:endParaRPr b="1" sz="21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B4A7D6"/>
                    </a:solidFill>
                  </a:tcPr>
                </a:tc>
                <a:tc hMerge="1"/>
              </a:tr>
              <a:tr h="481725">
                <a:tc gridSpan="3">
                  <a:txBody>
                    <a:bodyPr/>
                    <a:lstStyle/>
                    <a:p>
                      <a:pPr indent="0" lvl="0" marL="0" rtl="0" algn="ctr">
                        <a:lnSpc>
                          <a:spcPct val="115000"/>
                        </a:lnSpc>
                        <a:spcBef>
                          <a:spcPts val="0"/>
                        </a:spcBef>
                        <a:spcAft>
                          <a:spcPts val="1000"/>
                        </a:spcAft>
                        <a:buNone/>
                      </a:pPr>
                      <a:r>
                        <a:rPr lang="en" sz="1600">
                          <a:latin typeface="Oswald Light"/>
                          <a:ea typeface="Oswald Light"/>
                          <a:cs typeface="Oswald Light"/>
                          <a:sym typeface="Oswald Light"/>
                        </a:rPr>
                        <a:t>62 Quantitative items</a:t>
                      </a:r>
                      <a:endParaRPr sz="2200">
                        <a:latin typeface="Oswald Light"/>
                        <a:ea typeface="Oswald Light"/>
                        <a:cs typeface="Oswald Light"/>
                        <a:sym typeface="Oswald Light"/>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hMerge="1"/>
                <a:tc hMerge="1"/>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30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23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r h="1238425">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Responses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500">
                          <a:latin typeface="Oswald"/>
                          <a:ea typeface="Oswald"/>
                          <a:cs typeface="Oswald"/>
                          <a:sym typeface="Oswald"/>
                        </a:rPr>
                        <a:t>Countries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500">
                          <a:latin typeface="Oswald"/>
                          <a:ea typeface="Oswald"/>
                          <a:cs typeface="Oswald"/>
                          <a:sym typeface="Oswald"/>
                        </a:rPr>
                        <a:t>Member Organisations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School Teachers</a:t>
                      </a:r>
                      <a:endParaRPr b="1" sz="15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Union Staff members</a:t>
                      </a:r>
                      <a:endParaRPr b="1" sz="15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r>
              <a:tr h="702200">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1862</a:t>
                      </a:r>
                      <a:endParaRPr sz="20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22 </a:t>
                      </a:r>
                      <a:endParaRPr sz="12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42</a:t>
                      </a:r>
                      <a:endParaRPr sz="20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7</a:t>
                      </a:r>
                      <a:endParaRPr sz="20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9</a:t>
                      </a:r>
                      <a:endParaRPr sz="20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bl>
          </a:graphicData>
        </a:graphic>
      </p:graphicFrame>
      <p:graphicFrame>
        <p:nvGraphicFramePr>
          <p:cNvPr id="76" name="Google Shape;76;p15"/>
          <p:cNvGraphicFramePr/>
          <p:nvPr/>
        </p:nvGraphicFramePr>
        <p:xfrm>
          <a:off x="6274975" y="913375"/>
          <a:ext cx="3000000" cy="3000000"/>
        </p:xfrm>
        <a:graphic>
          <a:graphicData uri="http://schemas.openxmlformats.org/drawingml/2006/table">
            <a:tbl>
              <a:tblPr>
                <a:noFill/>
                <a:tableStyleId>{6041E303-AF91-4EDA-A75E-E384EC739296}</a:tableStyleId>
              </a:tblPr>
              <a:tblGrid>
                <a:gridCol w="1520000"/>
                <a:gridCol w="1142850"/>
              </a:tblGrid>
              <a:tr h="445600">
                <a:tc rowSpan="2">
                  <a:txBody>
                    <a:bodyPr/>
                    <a:lstStyle/>
                    <a:p>
                      <a:pPr indent="0" lvl="0" marL="0" rtl="0" algn="ctr">
                        <a:lnSpc>
                          <a:spcPct val="115000"/>
                        </a:lnSpc>
                        <a:spcBef>
                          <a:spcPts val="0"/>
                        </a:spcBef>
                        <a:spcAft>
                          <a:spcPts val="0"/>
                        </a:spcAft>
                        <a:buNone/>
                      </a:pPr>
                      <a:r>
                        <a:rPr b="1" lang="en" sz="1700">
                          <a:latin typeface="Oswald"/>
                          <a:ea typeface="Oswald"/>
                          <a:cs typeface="Oswald"/>
                          <a:sym typeface="Oswald"/>
                        </a:rPr>
                        <a:t>Subregion</a:t>
                      </a:r>
                      <a:endParaRPr b="1" sz="1700">
                        <a:latin typeface="Oswald"/>
                        <a:ea typeface="Oswald"/>
                        <a:cs typeface="Oswald"/>
                        <a:sym typeface="Oswald"/>
                      </a:endParaRPr>
                    </a:p>
                  </a:txBody>
                  <a:tcPr marT="25400" marB="25400" marR="25400" marL="254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c rowSpan="2">
                  <a:txBody>
                    <a:bodyPr/>
                    <a:lstStyle/>
                    <a:p>
                      <a:pPr indent="0" lvl="0" marL="0" rtl="0" algn="ctr">
                        <a:spcBef>
                          <a:spcPts val="0"/>
                        </a:spcBef>
                        <a:spcAft>
                          <a:spcPts val="0"/>
                        </a:spcAft>
                        <a:buNone/>
                      </a:pPr>
                      <a:r>
                        <a:rPr b="1" lang="en" sz="1700">
                          <a:latin typeface="Oswald"/>
                          <a:ea typeface="Oswald"/>
                          <a:cs typeface="Oswald"/>
                          <a:sym typeface="Oswald"/>
                        </a:rPr>
                        <a:t>% </a:t>
                      </a:r>
                      <a:r>
                        <a:rPr b="1" lang="en" sz="1700">
                          <a:latin typeface="Oswald"/>
                          <a:ea typeface="Oswald"/>
                          <a:cs typeface="Oswald"/>
                          <a:sym typeface="Oswald"/>
                        </a:rPr>
                        <a:t>Survey </a:t>
                      </a:r>
                      <a:endParaRPr b="1" sz="1700">
                        <a:latin typeface="Oswald"/>
                        <a:ea typeface="Oswald"/>
                        <a:cs typeface="Oswald"/>
                        <a:sym typeface="Oswald"/>
                      </a:endParaRPr>
                    </a:p>
                    <a:p>
                      <a:pPr indent="0" lvl="0" marL="0" rtl="0" algn="ctr">
                        <a:lnSpc>
                          <a:spcPct val="115000"/>
                        </a:lnSpc>
                        <a:spcBef>
                          <a:spcPts val="0"/>
                        </a:spcBef>
                        <a:spcAft>
                          <a:spcPts val="0"/>
                        </a:spcAft>
                        <a:buNone/>
                      </a:pPr>
                      <a:r>
                        <a:rPr b="1" lang="en" sz="1700">
                          <a:latin typeface="Oswald"/>
                          <a:ea typeface="Oswald"/>
                          <a:cs typeface="Oswald"/>
                          <a:sym typeface="Oswald"/>
                        </a:rPr>
                        <a:t>Responses</a:t>
                      </a:r>
                      <a:endParaRPr b="1" sz="1700">
                        <a:latin typeface="Oswald"/>
                        <a:ea typeface="Oswald"/>
                        <a:cs typeface="Oswald"/>
                        <a:sym typeface="Oswa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r>
              <a:tr h="445600">
                <a:tc vMerge="1"/>
                <a:tc vMerge="1"/>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Pacific</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12.9</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44.1</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North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23.4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East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19.4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West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0.2</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235500" y="215875"/>
            <a:ext cx="8733000" cy="7278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800"/>
              <a:t>I</a:t>
            </a:r>
            <a:r>
              <a:rPr lang="en" sz="2800"/>
              <a:t>mpact on employment &amp; working conditions</a:t>
            </a:r>
            <a:endParaRPr sz="2800"/>
          </a:p>
        </p:txBody>
      </p:sp>
      <p:sp>
        <p:nvSpPr>
          <p:cNvPr id="82" name="Google Shape;82;p16"/>
          <p:cNvSpPr txBox="1"/>
          <p:nvPr>
            <p:ph idx="1" type="body"/>
          </p:nvPr>
        </p:nvSpPr>
        <p:spPr>
          <a:xfrm>
            <a:off x="-53100" y="3684925"/>
            <a:ext cx="8869200" cy="1102200"/>
          </a:xfrm>
          <a:prstGeom prst="rect">
            <a:avLst/>
          </a:prstGeom>
        </p:spPr>
        <p:txBody>
          <a:bodyPr anchorCtr="0" anchor="t" bIns="91425" lIns="91425" spcFirstLastPara="1" rIns="91425" wrap="square" tIns="91425">
            <a:normAutofit/>
          </a:bodyPr>
          <a:lstStyle/>
          <a:p>
            <a:pPr indent="0" lvl="0" marL="0" rtl="0" algn="just">
              <a:lnSpc>
                <a:spcPct val="115000"/>
              </a:lnSpc>
              <a:spcBef>
                <a:spcPts val="1000"/>
              </a:spcBef>
              <a:spcAft>
                <a:spcPts val="0"/>
              </a:spcAft>
              <a:buNone/>
            </a:pPr>
            <a:r>
              <a:t/>
            </a:r>
            <a:endParaRPr sz="1100">
              <a:solidFill>
                <a:srgbClr val="000000"/>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t/>
            </a:r>
            <a:endParaRPr sz="1100">
              <a:solidFill>
                <a:srgbClr val="000000"/>
              </a:solidFill>
              <a:latin typeface="Source Sans Pro"/>
              <a:ea typeface="Source Sans Pro"/>
              <a:cs typeface="Source Sans Pro"/>
              <a:sym typeface="Source Sans Pro"/>
            </a:endParaRPr>
          </a:p>
        </p:txBody>
      </p:sp>
      <p:grpSp>
        <p:nvGrpSpPr>
          <p:cNvPr id="83" name="Google Shape;83;p16"/>
          <p:cNvGrpSpPr/>
          <p:nvPr/>
        </p:nvGrpSpPr>
        <p:grpSpPr>
          <a:xfrm>
            <a:off x="288550" y="3837316"/>
            <a:ext cx="8557723" cy="1102101"/>
            <a:chOff x="1431325" y="2473842"/>
            <a:chExt cx="6566700" cy="670500"/>
          </a:xfrm>
        </p:grpSpPr>
        <p:sp>
          <p:nvSpPr>
            <p:cNvPr id="84" name="Google Shape;84;p16"/>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5209890" y="2473847"/>
              <a:ext cx="2686800" cy="6570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49.6% shifted entirely to online mode</a:t>
              </a:r>
              <a:endParaRPr>
                <a:solidFill>
                  <a:schemeClr val="lt1"/>
                </a:solidFill>
                <a:latin typeface="Roboto"/>
                <a:ea typeface="Roboto"/>
                <a:cs typeface="Roboto"/>
                <a:sym typeface="Roboto"/>
              </a:endParaRPr>
            </a:p>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70.4% online/combination of online &amp; remote</a:t>
              </a:r>
              <a:endParaRPr>
                <a:solidFill>
                  <a:schemeClr val="lt1"/>
                </a:solidFill>
                <a:latin typeface="Roboto"/>
                <a:ea typeface="Roboto"/>
                <a:cs typeface="Roboto"/>
                <a:sym typeface="Roboto"/>
              </a:endParaRPr>
            </a:p>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23.7% reported increased workload</a:t>
              </a:r>
              <a:endParaRPr>
                <a:solidFill>
                  <a:schemeClr val="lt1"/>
                </a:solidFill>
                <a:latin typeface="Roboto"/>
                <a:ea typeface="Roboto"/>
                <a:cs typeface="Roboto"/>
                <a:sym typeface="Roboto"/>
              </a:endParaRPr>
            </a:p>
          </p:txBody>
        </p:sp>
        <p:sp>
          <p:nvSpPr>
            <p:cNvPr id="86" name="Google Shape;86;p16"/>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000"/>
                </a:spcBef>
                <a:spcAft>
                  <a:spcPts val="1200"/>
                </a:spcAft>
                <a:buNone/>
              </a:pPr>
              <a:r>
                <a:rPr lang="en" sz="1600">
                  <a:solidFill>
                    <a:srgbClr val="FFFFFF"/>
                  </a:solidFill>
                  <a:latin typeface="Roboto"/>
                  <a:ea typeface="Roboto"/>
                  <a:cs typeface="Roboto"/>
                  <a:sym typeface="Roboto"/>
                </a:rPr>
                <a:t>C</a:t>
              </a:r>
              <a:r>
                <a:rPr lang="en" sz="1600">
                  <a:solidFill>
                    <a:srgbClr val="FFFFFF"/>
                  </a:solidFill>
                  <a:latin typeface="Roboto"/>
                  <a:ea typeface="Roboto"/>
                  <a:cs typeface="Roboto"/>
                  <a:sym typeface="Roboto"/>
                </a:rPr>
                <a:t>hange in terms &amp; conditions of employment</a:t>
              </a:r>
              <a:endParaRPr sz="800">
                <a:solidFill>
                  <a:srgbClr val="FFFFFF"/>
                </a:solidFill>
                <a:latin typeface="Roboto"/>
                <a:ea typeface="Roboto"/>
                <a:cs typeface="Roboto"/>
                <a:sym typeface="Roboto"/>
              </a:endParaRPr>
            </a:p>
          </p:txBody>
        </p:sp>
        <p:sp>
          <p:nvSpPr>
            <p:cNvPr id="87" name="Google Shape;87;p16"/>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16%</a:t>
              </a:r>
              <a:endParaRPr b="1" sz="1800">
                <a:solidFill>
                  <a:schemeClr val="lt1"/>
                </a:solidFill>
                <a:latin typeface="Roboto"/>
                <a:ea typeface="Roboto"/>
                <a:cs typeface="Roboto"/>
                <a:sym typeface="Roboto"/>
              </a:endParaRPr>
            </a:p>
          </p:txBody>
        </p:sp>
        <p:cxnSp>
          <p:nvCxnSpPr>
            <p:cNvPr id="91" name="Google Shape;91;p16"/>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92" name="Google Shape;92;p16"/>
          <p:cNvGrpSpPr/>
          <p:nvPr/>
        </p:nvGrpSpPr>
        <p:grpSpPr>
          <a:xfrm>
            <a:off x="288550" y="2670889"/>
            <a:ext cx="8557723" cy="1072800"/>
            <a:chOff x="1431325" y="2473842"/>
            <a:chExt cx="6566700" cy="670500"/>
          </a:xfrm>
        </p:grpSpPr>
        <p:sp>
          <p:nvSpPr>
            <p:cNvPr id="93" name="Google Shape;93;p16"/>
            <p:cNvSpPr/>
            <p:nvPr/>
          </p:nvSpPr>
          <p:spPr>
            <a:xfrm rot="-5400000">
              <a:off x="4644475" y="-209208"/>
              <a:ext cx="670500" cy="60366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nvSpPr>
          <p:spPr>
            <a:xfrm>
              <a:off x="5209890" y="2473848"/>
              <a:ext cx="2450100" cy="657000"/>
            </a:xfrm>
            <a:prstGeom prst="rect">
              <a:avLst/>
            </a:prstGeom>
            <a:solidFill>
              <a:schemeClr val="accent5"/>
            </a:solid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83.7% in government institutions </a:t>
              </a:r>
              <a:endParaRPr>
                <a:solidFill>
                  <a:srgbClr val="FFFFFF"/>
                </a:solidFill>
                <a:latin typeface="Roboto"/>
                <a:ea typeface="Roboto"/>
                <a:cs typeface="Roboto"/>
                <a:sym typeface="Roboto"/>
              </a:endParaRPr>
            </a:p>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83.9% regular, </a:t>
              </a:r>
              <a:r>
                <a:rPr lang="en">
                  <a:solidFill>
                    <a:srgbClr val="FFFFFF"/>
                  </a:solidFill>
                  <a:latin typeface="Roboto"/>
                  <a:ea typeface="Roboto"/>
                  <a:cs typeface="Roboto"/>
                  <a:sym typeface="Roboto"/>
                </a:rPr>
                <a:t>full-time</a:t>
              </a:r>
              <a:r>
                <a:rPr lang="en">
                  <a:solidFill>
                    <a:srgbClr val="FFFFFF"/>
                  </a:solidFill>
                  <a:latin typeface="Roboto"/>
                  <a:ea typeface="Roboto"/>
                  <a:cs typeface="Roboto"/>
                  <a:sym typeface="Roboto"/>
                </a:rPr>
                <a:t> positions</a:t>
              </a:r>
              <a:endParaRPr>
                <a:solidFill>
                  <a:srgbClr val="FFFFFF"/>
                </a:solidFill>
                <a:latin typeface="Roboto"/>
                <a:ea typeface="Roboto"/>
                <a:cs typeface="Roboto"/>
                <a:sym typeface="Roboto"/>
              </a:endParaRPr>
            </a:p>
          </p:txBody>
        </p:sp>
        <p:sp>
          <p:nvSpPr>
            <p:cNvPr id="95" name="Google Shape;95;p16"/>
            <p:cNvSpPr txBox="1"/>
            <p:nvPr/>
          </p:nvSpPr>
          <p:spPr>
            <a:xfrm>
              <a:off x="2843800" y="2473848"/>
              <a:ext cx="2238900" cy="657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rgbClr val="FFFFFF"/>
                  </a:solidFill>
                  <a:latin typeface="Roboto"/>
                  <a:ea typeface="Roboto"/>
                  <a:cs typeface="Roboto"/>
                  <a:sym typeface="Roboto"/>
                </a:rPr>
                <a:t>D</a:t>
              </a:r>
              <a:r>
                <a:rPr lang="en" sz="1600">
                  <a:solidFill>
                    <a:srgbClr val="FFFFFF"/>
                  </a:solidFill>
                  <a:latin typeface="Roboto"/>
                  <a:ea typeface="Roboto"/>
                  <a:cs typeface="Roboto"/>
                  <a:sym typeface="Roboto"/>
                </a:rPr>
                <a:t>ecrease in regular </a:t>
              </a:r>
              <a:r>
                <a:rPr lang="en" sz="1600">
                  <a:solidFill>
                    <a:srgbClr val="FFFFFF"/>
                  </a:solidFill>
                  <a:latin typeface="Roboto"/>
                  <a:ea typeface="Roboto"/>
                  <a:cs typeface="Roboto"/>
                  <a:sym typeface="Roboto"/>
                </a:rPr>
                <a:t>full-time</a:t>
              </a:r>
              <a:r>
                <a:rPr lang="en" sz="1600">
                  <a:solidFill>
                    <a:srgbClr val="FFFFFF"/>
                  </a:solidFill>
                  <a:latin typeface="Roboto"/>
                  <a:ea typeface="Roboto"/>
                  <a:cs typeface="Roboto"/>
                  <a:sym typeface="Roboto"/>
                </a:rPr>
                <a:t> employment</a:t>
              </a:r>
              <a:endParaRPr sz="1600">
                <a:solidFill>
                  <a:srgbClr val="FFFFFF"/>
                </a:solidFill>
                <a:latin typeface="Roboto"/>
                <a:ea typeface="Roboto"/>
                <a:cs typeface="Roboto"/>
                <a:sym typeface="Roboto"/>
              </a:endParaRPr>
            </a:p>
          </p:txBody>
        </p:sp>
        <p:sp>
          <p:nvSpPr>
            <p:cNvPr id="96" name="Google Shape;96;p16"/>
            <p:cNvSpPr/>
            <p:nvPr/>
          </p:nvSpPr>
          <p:spPr>
            <a:xfrm rot="-5400000">
              <a:off x="1751875" y="2153292"/>
              <a:ext cx="670500" cy="13116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1545080" y="2593344"/>
              <a:ext cx="431400" cy="431400"/>
            </a:xfrm>
            <a:prstGeom prst="pie">
              <a:avLst>
                <a:gd fmla="val 16226349" name="adj1"/>
                <a:gd fmla="val 10795968"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2.8%</a:t>
              </a:r>
              <a:endParaRPr b="1" sz="1800">
                <a:solidFill>
                  <a:schemeClr val="lt1"/>
                </a:solidFill>
                <a:latin typeface="Roboto"/>
                <a:ea typeface="Roboto"/>
                <a:cs typeface="Roboto"/>
                <a:sym typeface="Roboto"/>
              </a:endParaRPr>
            </a:p>
          </p:txBody>
        </p:sp>
        <p:cxnSp>
          <p:nvCxnSpPr>
            <p:cNvPr id="100" name="Google Shape;100;p16"/>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01" name="Google Shape;101;p16"/>
          <p:cNvGrpSpPr/>
          <p:nvPr/>
        </p:nvGrpSpPr>
        <p:grpSpPr>
          <a:xfrm>
            <a:off x="288550" y="1504525"/>
            <a:ext cx="8557723" cy="1072805"/>
            <a:chOff x="1431325" y="2473839"/>
            <a:chExt cx="6566700" cy="670503"/>
          </a:xfrm>
        </p:grpSpPr>
        <p:sp>
          <p:nvSpPr>
            <p:cNvPr id="102" name="Google Shape;102;p16"/>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txBox="1"/>
            <p:nvPr/>
          </p:nvSpPr>
          <p:spPr>
            <a:xfrm>
              <a:off x="5209890" y="2514948"/>
              <a:ext cx="2644500" cy="6159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School premises were used for community outreach services, midday meals, health provisioning, administrative work</a:t>
              </a:r>
              <a:endParaRPr>
                <a:solidFill>
                  <a:schemeClr val="lt1"/>
                </a:solidFill>
                <a:latin typeface="Roboto"/>
                <a:ea typeface="Roboto"/>
                <a:cs typeface="Roboto"/>
                <a:sym typeface="Roboto"/>
              </a:endParaRPr>
            </a:p>
          </p:txBody>
        </p:sp>
        <p:sp>
          <p:nvSpPr>
            <p:cNvPr id="104" name="Google Shape;104;p16"/>
            <p:cNvSpPr txBox="1"/>
            <p:nvPr/>
          </p:nvSpPr>
          <p:spPr>
            <a:xfrm>
              <a:off x="2873458" y="2473839"/>
              <a:ext cx="22092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a:ea typeface="Roboto"/>
                  <a:cs typeface="Roboto"/>
                  <a:sym typeface="Roboto"/>
                </a:rPr>
                <a:t>School closures</a:t>
              </a:r>
              <a:endParaRPr sz="1600">
                <a:solidFill>
                  <a:srgbClr val="FFFFFF"/>
                </a:solidFill>
                <a:latin typeface="Roboto"/>
                <a:ea typeface="Roboto"/>
                <a:cs typeface="Roboto"/>
                <a:sym typeface="Roboto"/>
              </a:endParaRPr>
            </a:p>
          </p:txBody>
        </p:sp>
        <p:sp>
          <p:nvSpPr>
            <p:cNvPr id="105" name="Google Shape;105;p16"/>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2025175" y="2473850"/>
              <a:ext cx="717900" cy="61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76.9%</a:t>
              </a:r>
              <a:endParaRPr b="1" sz="1800">
                <a:solidFill>
                  <a:srgbClr val="FFFFFF"/>
                </a:solidFill>
                <a:latin typeface="Roboto"/>
                <a:ea typeface="Roboto"/>
                <a:cs typeface="Roboto"/>
                <a:sym typeface="Roboto"/>
              </a:endParaRPr>
            </a:p>
          </p:txBody>
        </p:sp>
        <p:cxnSp>
          <p:nvCxnSpPr>
            <p:cNvPr id="109" name="Google Shape;109;p16"/>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1817700" y="0"/>
            <a:ext cx="53199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sz="2800"/>
              <a:t>Change in working hours</a:t>
            </a:r>
            <a:endParaRPr sz="2800"/>
          </a:p>
        </p:txBody>
      </p:sp>
      <p:pic>
        <p:nvPicPr>
          <p:cNvPr id="115" name="Google Shape;115;p17" title="Chart"/>
          <p:cNvPicPr preferRelativeResize="0"/>
          <p:nvPr/>
        </p:nvPicPr>
        <p:blipFill rotWithShape="1">
          <a:blip r:embed="rId3">
            <a:alphaModFix/>
          </a:blip>
          <a:srcRect b="2885" l="1539" r="2232" t="2497"/>
          <a:stretch/>
        </p:blipFill>
        <p:spPr>
          <a:xfrm>
            <a:off x="420750" y="897850"/>
            <a:ext cx="6762550" cy="410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847575" y="-8500"/>
            <a:ext cx="67083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Time </a:t>
            </a:r>
            <a:r>
              <a:rPr lang="en"/>
              <a:t>spent on online/digital devices for work</a:t>
            </a:r>
            <a:endParaRPr/>
          </a:p>
        </p:txBody>
      </p:sp>
      <p:pic>
        <p:nvPicPr>
          <p:cNvPr id="121" name="Google Shape;121;p18" title="Chart"/>
          <p:cNvPicPr preferRelativeResize="0"/>
          <p:nvPr/>
        </p:nvPicPr>
        <p:blipFill rotWithShape="1">
          <a:blip r:embed="rId3">
            <a:alphaModFix/>
          </a:blip>
          <a:srcRect b="3064" l="0" r="3157" t="1770"/>
          <a:stretch/>
        </p:blipFill>
        <p:spPr>
          <a:xfrm>
            <a:off x="391925" y="854675"/>
            <a:ext cx="7063224" cy="4288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p:nvPr/>
        </p:nvSpPr>
        <p:spPr>
          <a:xfrm>
            <a:off x="5982750" y="127750"/>
            <a:ext cx="2973600" cy="2804100"/>
          </a:xfrm>
          <a:prstGeom prst="wedgeEllipseCallout">
            <a:avLst>
              <a:gd fmla="val -61449" name="adj1"/>
              <a:gd fmla="val 4729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560">
                <a:solidFill>
                  <a:schemeClr val="dk2"/>
                </a:solidFill>
                <a:latin typeface="Oswald"/>
                <a:ea typeface="Oswald"/>
                <a:cs typeface="Oswald"/>
                <a:sym typeface="Oswald"/>
              </a:rPr>
              <a:t>.</a:t>
            </a:r>
            <a:r>
              <a:rPr i="1" lang="en" sz="1560">
                <a:solidFill>
                  <a:schemeClr val="dk2"/>
                </a:solidFill>
                <a:latin typeface="Times New Roman"/>
                <a:ea typeface="Times New Roman"/>
                <a:cs typeface="Times New Roman"/>
                <a:sym typeface="Times New Roman"/>
              </a:rPr>
              <a:t>..community and society really need to </a:t>
            </a:r>
            <a:r>
              <a:rPr b="1" i="1" lang="en" sz="1560">
                <a:solidFill>
                  <a:schemeClr val="dk2"/>
                </a:solidFill>
                <a:latin typeface="Times New Roman"/>
                <a:ea typeface="Times New Roman"/>
                <a:cs typeface="Times New Roman"/>
                <a:sym typeface="Times New Roman"/>
              </a:rPr>
              <a:t>recognize teachers, for the complex work that they do,</a:t>
            </a:r>
            <a:r>
              <a:rPr i="1" lang="en" sz="1560">
                <a:solidFill>
                  <a:schemeClr val="dk2"/>
                </a:solidFill>
                <a:latin typeface="Times New Roman"/>
                <a:ea typeface="Times New Roman"/>
                <a:cs typeface="Times New Roman"/>
                <a:sym typeface="Times New Roman"/>
              </a:rPr>
              <a:t>  it's time that they support us and respect our profession </a:t>
            </a:r>
            <a:endParaRPr i="1" sz="156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460">
              <a:solidFill>
                <a:schemeClr val="dk2"/>
              </a:solidFill>
              <a:latin typeface="Times New Roman"/>
              <a:ea typeface="Times New Roman"/>
              <a:cs typeface="Times New Roman"/>
              <a:sym typeface="Times New Roman"/>
            </a:endParaRPr>
          </a:p>
          <a:p>
            <a:pPr indent="-321310" lvl="0" marL="457200" rtl="0" algn="l">
              <a:spcBef>
                <a:spcPts val="0"/>
              </a:spcBef>
              <a:spcAft>
                <a:spcPts val="0"/>
              </a:spcAft>
              <a:buClr>
                <a:schemeClr val="dk2"/>
              </a:buClr>
              <a:buSzPts val="1460"/>
              <a:buFont typeface="Times New Roman"/>
              <a:buChar char="-"/>
            </a:pPr>
            <a:r>
              <a:rPr b="1" lang="en" sz="1460">
                <a:solidFill>
                  <a:schemeClr val="dk2"/>
                </a:solidFill>
                <a:latin typeface="Times New Roman"/>
                <a:ea typeface="Times New Roman"/>
                <a:cs typeface="Times New Roman"/>
                <a:sym typeface="Times New Roman"/>
              </a:rPr>
              <a:t>Teacher, Australia</a:t>
            </a:r>
            <a:endParaRPr b="1" sz="146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
        <p:nvSpPr>
          <p:cNvPr id="127" name="Google Shape;127;p19"/>
          <p:cNvSpPr/>
          <p:nvPr/>
        </p:nvSpPr>
        <p:spPr>
          <a:xfrm>
            <a:off x="101325" y="127750"/>
            <a:ext cx="4170300" cy="3019800"/>
          </a:xfrm>
          <a:prstGeom prst="wedgeEllipseCallout">
            <a:avLst>
              <a:gd fmla="val 82870" name="adj1"/>
              <a:gd fmla="val 29874"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lnSpc>
                <a:spcPct val="107916"/>
              </a:lnSpc>
              <a:spcBef>
                <a:spcPts val="0"/>
              </a:spcBef>
              <a:spcAft>
                <a:spcPts val="0"/>
              </a:spcAft>
              <a:buNone/>
            </a:pPr>
            <a:r>
              <a:rPr i="1" lang="en" sz="1600">
                <a:solidFill>
                  <a:schemeClr val="dk2"/>
                </a:solidFill>
                <a:latin typeface="Times New Roman"/>
                <a:ea typeface="Times New Roman"/>
                <a:cs typeface="Times New Roman"/>
                <a:sym typeface="Times New Roman"/>
              </a:rPr>
              <a:t>Teachers are teaching....from 8-5. They've been entertaining questions and calls </a:t>
            </a:r>
            <a:r>
              <a:rPr b="1" i="1" lang="en" sz="1600">
                <a:solidFill>
                  <a:schemeClr val="dk2"/>
                </a:solidFill>
                <a:latin typeface="Times New Roman"/>
                <a:ea typeface="Times New Roman"/>
                <a:cs typeface="Times New Roman"/>
                <a:sym typeface="Times New Roman"/>
              </a:rPr>
              <a:t>throughout the day </a:t>
            </a:r>
            <a:r>
              <a:rPr i="1" lang="en" sz="1600">
                <a:solidFill>
                  <a:schemeClr val="dk2"/>
                </a:solidFill>
                <a:latin typeface="Times New Roman"/>
                <a:ea typeface="Times New Roman"/>
                <a:cs typeface="Times New Roman"/>
                <a:sym typeface="Times New Roman"/>
              </a:rPr>
              <a:t>a</a:t>
            </a:r>
            <a:r>
              <a:rPr b="1" i="1" lang="en" sz="1600">
                <a:solidFill>
                  <a:schemeClr val="dk2"/>
                </a:solidFill>
                <a:latin typeface="Times New Roman"/>
                <a:ea typeface="Times New Roman"/>
                <a:cs typeface="Times New Roman"/>
                <a:sym typeface="Times New Roman"/>
              </a:rPr>
              <a:t>nd throughout the night,</a:t>
            </a:r>
            <a:r>
              <a:rPr i="1" lang="en" sz="1600">
                <a:solidFill>
                  <a:schemeClr val="dk2"/>
                </a:solidFill>
                <a:latin typeface="Times New Roman"/>
                <a:ea typeface="Times New Roman"/>
                <a:cs typeface="Times New Roman"/>
                <a:sym typeface="Times New Roman"/>
              </a:rPr>
              <a:t> because that depends on when the parents are available to </a:t>
            </a:r>
            <a:r>
              <a:rPr b="1" i="1" lang="en" sz="1600">
                <a:solidFill>
                  <a:schemeClr val="dk2"/>
                </a:solidFill>
                <a:latin typeface="Times New Roman"/>
                <a:ea typeface="Times New Roman"/>
                <a:cs typeface="Times New Roman"/>
                <a:sym typeface="Times New Roman"/>
              </a:rPr>
              <a:t>communicate with the teacher…</a:t>
            </a:r>
            <a:endParaRPr b="1" i="1" sz="1600">
              <a:solidFill>
                <a:schemeClr val="dk2"/>
              </a:solidFill>
              <a:latin typeface="Times New Roman"/>
              <a:ea typeface="Times New Roman"/>
              <a:cs typeface="Times New Roman"/>
              <a:sym typeface="Times New Roman"/>
            </a:endParaRPr>
          </a:p>
          <a:p>
            <a:pPr indent="0" lvl="0" marL="0" marR="0" rtl="0" algn="l">
              <a:lnSpc>
                <a:spcPct val="107916"/>
              </a:lnSpc>
              <a:spcBef>
                <a:spcPts val="800"/>
              </a:spcBef>
              <a:spcAft>
                <a:spcPts val="800"/>
              </a:spcAft>
              <a:buNone/>
            </a:pPr>
            <a:r>
              <a:rPr b="1" lang="en" sz="1300">
                <a:solidFill>
                  <a:schemeClr val="dk2"/>
                </a:solidFill>
                <a:latin typeface="Times New Roman"/>
                <a:ea typeface="Times New Roman"/>
                <a:cs typeface="Times New Roman"/>
                <a:sym typeface="Times New Roman"/>
              </a:rPr>
              <a:t>(Union staff,  Philippines)</a:t>
            </a:r>
            <a:endParaRPr b="1" sz="1660">
              <a:solidFill>
                <a:schemeClr val="dk2"/>
              </a:solidFill>
              <a:latin typeface="Times New Roman"/>
              <a:ea typeface="Times New Roman"/>
              <a:cs typeface="Times New Roman"/>
              <a:sym typeface="Times New Roman"/>
            </a:endParaRPr>
          </a:p>
        </p:txBody>
      </p:sp>
      <p:sp>
        <p:nvSpPr>
          <p:cNvPr id="128" name="Google Shape;128;p19"/>
          <p:cNvSpPr/>
          <p:nvPr/>
        </p:nvSpPr>
        <p:spPr>
          <a:xfrm>
            <a:off x="5474775" y="2931850"/>
            <a:ext cx="3228300" cy="2135400"/>
          </a:xfrm>
          <a:prstGeom prst="wedgeEllipseCallout">
            <a:avLst>
              <a:gd fmla="val -71464" name="adj1"/>
              <a:gd fmla="val -5078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i="1" lang="en" sz="1600">
                <a:solidFill>
                  <a:schemeClr val="dk2"/>
                </a:solidFill>
                <a:latin typeface="Times New Roman"/>
                <a:ea typeface="Times New Roman"/>
                <a:cs typeface="Times New Roman"/>
                <a:sym typeface="Times New Roman"/>
              </a:rPr>
              <a:t>it's not that teachers are not interested in teaching ...but they are </a:t>
            </a:r>
            <a:r>
              <a:rPr b="1" i="1" lang="en" sz="1600">
                <a:solidFill>
                  <a:schemeClr val="dk2"/>
                </a:solidFill>
                <a:latin typeface="Times New Roman"/>
                <a:ea typeface="Times New Roman"/>
                <a:cs typeface="Times New Roman"/>
                <a:sym typeface="Times New Roman"/>
              </a:rPr>
              <a:t> assigned other non teaching assignments...as they are government servants</a:t>
            </a:r>
            <a:r>
              <a:rPr i="1" lang="en" sz="1600">
                <a:solidFill>
                  <a:schemeClr val="dk2"/>
                </a:solidFill>
                <a:latin typeface="Times New Roman"/>
                <a:ea typeface="Times New Roman"/>
                <a:cs typeface="Times New Roman"/>
                <a:sym typeface="Times New Roman"/>
              </a:rPr>
              <a:t> </a:t>
            </a:r>
            <a:endParaRPr i="1" sz="1600">
              <a:solidFill>
                <a:schemeClr val="dk2"/>
              </a:solidFill>
              <a:latin typeface="Times New Roman"/>
              <a:ea typeface="Times New Roman"/>
              <a:cs typeface="Times New Roman"/>
              <a:sym typeface="Times New Roman"/>
            </a:endParaRPr>
          </a:p>
          <a:p>
            <a:pPr indent="-311150" lvl="0" marL="457200" marR="0" rtl="0" algn="l">
              <a:lnSpc>
                <a:spcPct val="100000"/>
              </a:lnSpc>
              <a:spcBef>
                <a:spcPts val="0"/>
              </a:spcBef>
              <a:spcAft>
                <a:spcPts val="0"/>
              </a:spcAft>
              <a:buClr>
                <a:schemeClr val="dk2"/>
              </a:buClr>
              <a:buSzPts val="1300"/>
              <a:buFont typeface="Times New Roman"/>
              <a:buChar char="-"/>
            </a:pPr>
            <a:r>
              <a:rPr b="1" lang="en" sz="1300">
                <a:solidFill>
                  <a:schemeClr val="dk2"/>
                </a:solidFill>
                <a:latin typeface="Times New Roman"/>
                <a:ea typeface="Times New Roman"/>
                <a:cs typeface="Times New Roman"/>
                <a:sym typeface="Times New Roman"/>
              </a:rPr>
              <a:t>Union Staff, India </a:t>
            </a:r>
            <a:endParaRPr b="1" sz="1300">
              <a:solidFill>
                <a:schemeClr val="dk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149800"/>
            <a:ext cx="8520600" cy="759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2800"/>
              <a:t>Economic impact</a:t>
            </a:r>
            <a:endParaRPr sz="2800"/>
          </a:p>
        </p:txBody>
      </p:sp>
      <p:grpSp>
        <p:nvGrpSpPr>
          <p:cNvPr id="134" name="Google Shape;134;p20"/>
          <p:cNvGrpSpPr/>
          <p:nvPr/>
        </p:nvGrpSpPr>
        <p:grpSpPr>
          <a:xfrm>
            <a:off x="311726" y="1384668"/>
            <a:ext cx="8656952" cy="1139095"/>
            <a:chOff x="1431325" y="2473842"/>
            <a:chExt cx="6566754" cy="696907"/>
          </a:xfrm>
        </p:grpSpPr>
        <p:sp>
          <p:nvSpPr>
            <p:cNvPr id="135" name="Google Shape;135;p20"/>
            <p:cNvSpPr/>
            <p:nvPr/>
          </p:nvSpPr>
          <p:spPr>
            <a:xfrm rot="-5400000">
              <a:off x="4644475" y="-209208"/>
              <a:ext cx="670500" cy="6036600"/>
            </a:xfrm>
            <a:prstGeom prst="roundRect">
              <a:avLst>
                <a:gd fmla="val 50000" name="adj"/>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txBox="1"/>
            <p:nvPr/>
          </p:nvSpPr>
          <p:spPr>
            <a:xfrm>
              <a:off x="5209879" y="2473849"/>
              <a:ext cx="2788200" cy="696900"/>
            </a:xfrm>
            <a:prstGeom prst="rect">
              <a:avLst/>
            </a:prstGeom>
            <a:noFill/>
            <a:ln>
              <a:noFill/>
            </a:ln>
          </p:spPr>
          <p:txBody>
            <a:bodyPr anchorCtr="0" anchor="ctr" bIns="91425" lIns="91425" spcFirstLastPara="1" rIns="91425" wrap="square" tIns="91425">
              <a:noAutofit/>
            </a:bodyPr>
            <a:lstStyle/>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Heightened anxiety related to job security</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Corresponds with proportion of contractual positions</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46.7% stressed about future of career</a:t>
              </a:r>
              <a:endParaRPr>
                <a:solidFill>
                  <a:schemeClr val="lt1"/>
                </a:solidFill>
                <a:latin typeface="Roboto"/>
                <a:ea typeface="Roboto"/>
                <a:cs typeface="Roboto"/>
                <a:sym typeface="Roboto"/>
              </a:endParaRPr>
            </a:p>
          </p:txBody>
        </p:sp>
        <p:sp>
          <p:nvSpPr>
            <p:cNvPr id="137" name="Google Shape;137;p20"/>
            <p:cNvSpPr txBox="1"/>
            <p:nvPr/>
          </p:nvSpPr>
          <p:spPr>
            <a:xfrm>
              <a:off x="2946395" y="2473852"/>
              <a:ext cx="2016900" cy="657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W</a:t>
              </a:r>
              <a:r>
                <a:rPr lang="en" sz="1600">
                  <a:solidFill>
                    <a:schemeClr val="lt1"/>
                  </a:solidFill>
                  <a:latin typeface="Roboto"/>
                  <a:ea typeface="Roboto"/>
                  <a:cs typeface="Roboto"/>
                  <a:sym typeface="Roboto"/>
                </a:rPr>
                <a:t>orried about losing jobs</a:t>
              </a:r>
              <a:endParaRPr sz="1600">
                <a:solidFill>
                  <a:schemeClr val="lt1"/>
                </a:solidFill>
                <a:latin typeface="Roboto"/>
                <a:ea typeface="Roboto"/>
                <a:cs typeface="Roboto"/>
                <a:sym typeface="Roboto"/>
              </a:endParaRPr>
            </a:p>
          </p:txBody>
        </p:sp>
        <p:sp>
          <p:nvSpPr>
            <p:cNvPr id="138" name="Google Shape;138;p20"/>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a:off x="1499575" y="2547844"/>
              <a:ext cx="522300" cy="512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1545089" y="2593347"/>
              <a:ext cx="431400" cy="3951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2025181" y="2616791"/>
              <a:ext cx="6945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23.2%</a:t>
              </a:r>
              <a:endParaRPr b="1" sz="1800">
                <a:solidFill>
                  <a:schemeClr val="lt1"/>
                </a:solidFill>
                <a:latin typeface="Roboto"/>
                <a:ea typeface="Roboto"/>
                <a:cs typeface="Roboto"/>
                <a:sym typeface="Roboto"/>
              </a:endParaRPr>
            </a:p>
          </p:txBody>
        </p:sp>
        <p:cxnSp>
          <p:nvCxnSpPr>
            <p:cNvPr id="142" name="Google Shape;142;p20"/>
            <p:cNvCxnSpPr/>
            <p:nvPr/>
          </p:nvCxnSpPr>
          <p:spPr>
            <a:xfrm>
              <a:off x="5151407" y="2586786"/>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43" name="Google Shape;143;p20"/>
          <p:cNvGrpSpPr/>
          <p:nvPr/>
        </p:nvGrpSpPr>
        <p:grpSpPr>
          <a:xfrm>
            <a:off x="348175" y="3803202"/>
            <a:ext cx="8444373" cy="1139108"/>
            <a:chOff x="1489457" y="2585784"/>
            <a:chExt cx="6441661" cy="863353"/>
          </a:xfrm>
        </p:grpSpPr>
        <p:sp>
          <p:nvSpPr>
            <p:cNvPr id="144" name="Google Shape;144;p20"/>
            <p:cNvSpPr/>
            <p:nvPr/>
          </p:nvSpPr>
          <p:spPr>
            <a:xfrm rot="-5400000">
              <a:off x="4494918" y="12938"/>
              <a:ext cx="835800" cy="6036600"/>
            </a:xfrm>
            <a:prstGeom prst="roundRect">
              <a:avLst>
                <a:gd fmla="val 50000" name="adj"/>
              </a:avLst>
            </a:prstGeom>
            <a:solidFill>
              <a:srgbClr val="B61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txBox="1"/>
            <p:nvPr/>
          </p:nvSpPr>
          <p:spPr>
            <a:xfrm>
              <a:off x="535013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a:solidFill>
                    <a:schemeClr val="lt1"/>
                  </a:solidFill>
                  <a:latin typeface="Roboto"/>
                  <a:ea typeface="Roboto"/>
                  <a:cs typeface="Roboto"/>
                  <a:sym typeface="Roboto"/>
                </a:rPr>
                <a:t>These included smartphones, laptops &amp; internet devices for 15-17%</a:t>
              </a:r>
              <a:endParaRPr>
                <a:solidFill>
                  <a:schemeClr val="lt1"/>
                </a:solidFill>
                <a:latin typeface="Roboto"/>
                <a:ea typeface="Roboto"/>
                <a:cs typeface="Roboto"/>
                <a:sym typeface="Roboto"/>
              </a:endParaRPr>
            </a:p>
          </p:txBody>
        </p:sp>
        <p:sp>
          <p:nvSpPr>
            <p:cNvPr id="146" name="Google Shape;146;p20"/>
            <p:cNvSpPr txBox="1"/>
            <p:nvPr/>
          </p:nvSpPr>
          <p:spPr>
            <a:xfrm>
              <a:off x="274468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Spent on devices &amp; materials for work &amp; not reimbursed</a:t>
              </a:r>
              <a:endParaRPr sz="1600">
                <a:solidFill>
                  <a:schemeClr val="lt1"/>
                </a:solidFill>
                <a:latin typeface="Roboto"/>
                <a:ea typeface="Roboto"/>
                <a:cs typeface="Roboto"/>
                <a:sym typeface="Roboto"/>
              </a:endParaRPr>
            </a:p>
          </p:txBody>
        </p:sp>
        <p:sp>
          <p:nvSpPr>
            <p:cNvPr id="147" name="Google Shape;147;p20"/>
            <p:cNvSpPr/>
            <p:nvPr/>
          </p:nvSpPr>
          <p:spPr>
            <a:xfrm rot="-5400000">
              <a:off x="1662707" y="2439180"/>
              <a:ext cx="836700" cy="11832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a:off x="1499580" y="27764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1545080" y="2821944"/>
              <a:ext cx="431400" cy="431400"/>
            </a:xfrm>
            <a:prstGeom prst="pie">
              <a:avLst>
                <a:gd fmla="val 16226349" name="adj1"/>
                <a:gd fmla="val 1079596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2025177" y="2921598"/>
              <a:ext cx="6582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54.6%</a:t>
              </a:r>
              <a:endParaRPr b="1" sz="1800">
                <a:solidFill>
                  <a:srgbClr val="FFFFFF"/>
                </a:solidFill>
                <a:latin typeface="Roboto"/>
                <a:ea typeface="Roboto"/>
                <a:cs typeface="Roboto"/>
                <a:sym typeface="Roboto"/>
              </a:endParaRPr>
            </a:p>
          </p:txBody>
        </p:sp>
        <p:cxnSp>
          <p:nvCxnSpPr>
            <p:cNvPr id="151" name="Google Shape;151;p20"/>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52" name="Google Shape;152;p20"/>
          <p:cNvGrpSpPr/>
          <p:nvPr/>
        </p:nvGrpSpPr>
        <p:grpSpPr>
          <a:xfrm>
            <a:off x="311577" y="2571807"/>
            <a:ext cx="8567558" cy="1256865"/>
            <a:chOff x="1431331" y="2473803"/>
            <a:chExt cx="6566688" cy="657047"/>
          </a:xfrm>
        </p:grpSpPr>
        <p:sp>
          <p:nvSpPr>
            <p:cNvPr id="153" name="Google Shape;153;p20"/>
            <p:cNvSpPr/>
            <p:nvPr/>
          </p:nvSpPr>
          <p:spPr>
            <a:xfrm rot="-5400000">
              <a:off x="4669819" y="-234597"/>
              <a:ext cx="619800" cy="6036600"/>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nvSpPr>
          <p:spPr>
            <a:xfrm>
              <a:off x="5209900" y="2473850"/>
              <a:ext cx="2732700" cy="657000"/>
            </a:xfrm>
            <a:prstGeom prst="rect">
              <a:avLst/>
            </a:prstGeom>
            <a:noFill/>
            <a:ln>
              <a:noFill/>
            </a:ln>
          </p:spPr>
          <p:txBody>
            <a:bodyPr anchorCtr="0" anchor="ctr" bIns="91425" lIns="91425" spcFirstLastPara="1" rIns="91425" wrap="square" tIns="91425">
              <a:noAutofit/>
            </a:bodyPr>
            <a:lstStyle/>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25.4% increased expenses due to covid related preventive measures</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12.5% increased medical expenses </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9.5% reduction in salary/ job losses in family</a:t>
              </a:r>
              <a:endParaRPr sz="1300">
                <a:solidFill>
                  <a:schemeClr val="lt1"/>
                </a:solidFill>
                <a:latin typeface="Roboto"/>
                <a:ea typeface="Roboto"/>
                <a:cs typeface="Roboto"/>
                <a:sym typeface="Roboto"/>
              </a:endParaRPr>
            </a:p>
          </p:txBody>
        </p:sp>
        <p:sp>
          <p:nvSpPr>
            <p:cNvPr id="155" name="Google Shape;155;p20"/>
            <p:cNvSpPr txBox="1"/>
            <p:nvPr/>
          </p:nvSpPr>
          <p:spPr>
            <a:xfrm>
              <a:off x="2744672" y="2473845"/>
              <a:ext cx="2465100" cy="6570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R</a:t>
              </a:r>
              <a:r>
                <a:rPr lang="en" sz="1600">
                  <a:solidFill>
                    <a:schemeClr val="lt1"/>
                  </a:solidFill>
                  <a:latin typeface="Roboto"/>
                  <a:ea typeface="Roboto"/>
                  <a:cs typeface="Roboto"/>
                  <a:sym typeface="Roboto"/>
                </a:rPr>
                <a:t>eduction in compensation</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Caused  economic distress</a:t>
              </a:r>
              <a:endParaRPr sz="1600">
                <a:solidFill>
                  <a:schemeClr val="lt1"/>
                </a:solidFill>
                <a:latin typeface="Roboto"/>
                <a:ea typeface="Roboto"/>
                <a:cs typeface="Roboto"/>
                <a:sym typeface="Roboto"/>
              </a:endParaRPr>
            </a:p>
          </p:txBody>
        </p:sp>
        <p:sp>
          <p:nvSpPr>
            <p:cNvPr id="156" name="Google Shape;156;p20"/>
            <p:cNvSpPr/>
            <p:nvPr/>
          </p:nvSpPr>
          <p:spPr>
            <a:xfrm rot="-5400000">
              <a:off x="1798231" y="2117297"/>
              <a:ext cx="616200" cy="13500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1499565" y="2597356"/>
              <a:ext cx="522300" cy="39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1545016" y="2622972"/>
              <a:ext cx="431400" cy="350100"/>
            </a:xfrm>
            <a:prstGeom prst="pie">
              <a:avLst>
                <a:gd fmla="val 16226349" name="adj1"/>
                <a:gd fmla="val 10795968"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2025185" y="2616798"/>
              <a:ext cx="719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21.8%</a:t>
              </a:r>
              <a:endParaRPr b="1" sz="1800">
                <a:solidFill>
                  <a:srgbClr val="FFFFFF"/>
                </a:solidFill>
                <a:latin typeface="Roboto"/>
                <a:ea typeface="Roboto"/>
                <a:cs typeface="Roboto"/>
                <a:sym typeface="Roboto"/>
              </a:endParaRPr>
            </a:p>
          </p:txBody>
        </p:sp>
        <p:cxnSp>
          <p:nvCxnSpPr>
            <p:cNvPr id="160" name="Google Shape;160;p20"/>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21"/>
          <p:cNvGrpSpPr/>
          <p:nvPr/>
        </p:nvGrpSpPr>
        <p:grpSpPr>
          <a:xfrm>
            <a:off x="6898800" y="1630549"/>
            <a:ext cx="2227889" cy="3480430"/>
            <a:chOff x="1118313" y="283725"/>
            <a:chExt cx="2090737" cy="4076400"/>
          </a:xfrm>
        </p:grpSpPr>
        <p:sp>
          <p:nvSpPr>
            <p:cNvPr id="166" name="Google Shape;166;p21"/>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1178655" y="341761"/>
              <a:ext cx="1987800" cy="20955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a:off x="1233929" y="1127982"/>
              <a:ext cx="1914900" cy="1265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P</a:t>
              </a:r>
              <a:r>
                <a:rPr lang="en" sz="1600">
                  <a:solidFill>
                    <a:srgbClr val="1B786E"/>
                  </a:solidFill>
                  <a:latin typeface="Roboto Medium"/>
                  <a:ea typeface="Roboto Medium"/>
                  <a:cs typeface="Roboto Medium"/>
                  <a:sym typeface="Roboto Medium"/>
                </a:rPr>
                <a:t>ersonal health &amp; safety emerged as top concern</a:t>
              </a:r>
              <a:endParaRPr sz="1600">
                <a:solidFill>
                  <a:srgbClr val="1B786E"/>
                </a:solidFill>
                <a:latin typeface="Roboto Medium"/>
                <a:ea typeface="Roboto Medium"/>
                <a:cs typeface="Roboto Medium"/>
                <a:sym typeface="Roboto Medium"/>
              </a:endParaRPr>
            </a:p>
          </p:txBody>
        </p:sp>
        <p:sp>
          <p:nvSpPr>
            <p:cNvPr id="169" name="Google Shape;169;p21"/>
            <p:cNvSpPr/>
            <p:nvPr/>
          </p:nvSpPr>
          <p:spPr>
            <a:xfrm>
              <a:off x="1233850" y="292104"/>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28.1</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170" name="Google Shape;170;p21"/>
            <p:cNvSpPr/>
            <p:nvPr/>
          </p:nvSpPr>
          <p:spPr>
            <a:xfrm rot="5400000">
              <a:off x="1938871" y="2428399"/>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1118313" y="2739771"/>
              <a:ext cx="2030400" cy="1518000"/>
            </a:xfrm>
            <a:prstGeom prst="rect">
              <a:avLst/>
            </a:prstGeom>
            <a:noFill/>
            <a:ln>
              <a:noFill/>
            </a:ln>
          </p:spPr>
          <p:txBody>
            <a:bodyPr anchorCtr="0" anchor="t" bIns="91425" lIns="91425" spcFirstLastPara="1" rIns="91425" wrap="square" tIns="91425">
              <a:noAutofit/>
            </a:bodyPr>
            <a:lstStyle/>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a:t>
              </a:r>
              <a:r>
                <a:rPr lang="en">
                  <a:solidFill>
                    <a:schemeClr val="lt1"/>
                  </a:solidFill>
                  <a:latin typeface="Roboto"/>
                  <a:ea typeface="Roboto"/>
                  <a:cs typeface="Roboto"/>
                  <a:sym typeface="Roboto"/>
                </a:rPr>
                <a:t>tudent learning 27.5%</a:t>
              </a:r>
              <a:endParaRPr>
                <a:solidFill>
                  <a:schemeClr val="lt1"/>
                </a:solidFill>
                <a:latin typeface="Roboto"/>
                <a:ea typeface="Roboto"/>
                <a:cs typeface="Roboto"/>
                <a:sym typeface="Roboto"/>
              </a:endParaRPr>
            </a:p>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Emotional wellbeing 14.5%</a:t>
              </a:r>
              <a:endParaRPr>
                <a:solidFill>
                  <a:schemeClr val="lt1"/>
                </a:solidFill>
                <a:latin typeface="Roboto"/>
                <a:ea typeface="Roboto"/>
                <a:cs typeface="Roboto"/>
                <a:sym typeface="Roboto"/>
              </a:endParaRPr>
            </a:p>
          </p:txBody>
        </p:sp>
      </p:grpSp>
      <p:sp>
        <p:nvSpPr>
          <p:cNvPr id="172" name="Google Shape;172;p21"/>
          <p:cNvSpPr txBox="1"/>
          <p:nvPr>
            <p:ph type="title"/>
          </p:nvPr>
        </p:nvSpPr>
        <p:spPr>
          <a:xfrm>
            <a:off x="25125" y="23225"/>
            <a:ext cx="4546800" cy="10959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2800"/>
              <a:t>E</a:t>
            </a:r>
            <a:r>
              <a:rPr lang="en" sz="2800"/>
              <a:t>xperiences &amp; concerns about </a:t>
            </a:r>
            <a:endParaRPr sz="2800"/>
          </a:p>
          <a:p>
            <a:pPr indent="0" lvl="0" marL="0" rtl="0" algn="ctr">
              <a:lnSpc>
                <a:spcPct val="100000"/>
              </a:lnSpc>
              <a:spcBef>
                <a:spcPts val="0"/>
              </a:spcBef>
              <a:spcAft>
                <a:spcPts val="0"/>
              </a:spcAft>
              <a:buSzPts val="990"/>
              <a:buNone/>
            </a:pPr>
            <a:r>
              <a:rPr lang="en" sz="2800"/>
              <a:t>quality of teaching </a:t>
            </a:r>
            <a:r>
              <a:rPr lang="en" sz="2800"/>
              <a:t>&amp; wellbeing</a:t>
            </a:r>
            <a:endParaRPr sz="2800"/>
          </a:p>
        </p:txBody>
      </p:sp>
      <p:grpSp>
        <p:nvGrpSpPr>
          <p:cNvPr id="173" name="Google Shape;173;p21"/>
          <p:cNvGrpSpPr/>
          <p:nvPr/>
        </p:nvGrpSpPr>
        <p:grpSpPr>
          <a:xfrm rot="-5400000">
            <a:off x="6130394" y="-1360608"/>
            <a:ext cx="1442882" cy="4397348"/>
            <a:chOff x="1305135" y="341727"/>
            <a:chExt cx="2487728" cy="5091880"/>
          </a:xfrm>
        </p:grpSpPr>
        <p:sp>
          <p:nvSpPr>
            <p:cNvPr id="174" name="Google Shape;174;p21"/>
            <p:cNvSpPr/>
            <p:nvPr/>
          </p:nvSpPr>
          <p:spPr>
            <a:xfrm>
              <a:off x="1305135" y="341727"/>
              <a:ext cx="2193000" cy="24954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C1145"/>
                </a:solidFill>
              </a:endParaRPr>
            </a:p>
          </p:txBody>
        </p:sp>
        <p:sp>
          <p:nvSpPr>
            <p:cNvPr id="175" name="Google Shape;175;p21"/>
            <p:cNvSpPr/>
            <p:nvPr/>
          </p:nvSpPr>
          <p:spPr>
            <a:xfrm rot="5400000">
              <a:off x="1054905" y="752207"/>
              <a:ext cx="2004300" cy="1503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AC1145"/>
                  </a:solidFill>
                  <a:latin typeface="Roboto Medium"/>
                  <a:ea typeface="Roboto Medium"/>
                  <a:cs typeface="Roboto Medium"/>
                  <a:sym typeface="Roboto Medium"/>
                </a:rPr>
                <a:t>Not able to work efficiently</a:t>
              </a:r>
              <a:endParaRPr sz="1600">
                <a:solidFill>
                  <a:srgbClr val="AC1145"/>
                </a:solidFill>
                <a:latin typeface="Roboto Medium"/>
                <a:ea typeface="Roboto Medium"/>
                <a:cs typeface="Roboto Medium"/>
                <a:sym typeface="Roboto Medium"/>
              </a:endParaRPr>
            </a:p>
          </p:txBody>
        </p:sp>
        <p:sp>
          <p:nvSpPr>
            <p:cNvPr id="176" name="Google Shape;176;p21"/>
            <p:cNvSpPr/>
            <p:nvPr/>
          </p:nvSpPr>
          <p:spPr>
            <a:xfrm rot="5400000">
              <a:off x="1099934" y="2872057"/>
              <a:ext cx="2930100" cy="2193000"/>
            </a:xfrm>
            <a:prstGeom prst="rect">
              <a:avLst/>
            </a:prstGeom>
            <a:noFill/>
            <a:ln cap="flat" cmpd="sng" w="9525">
              <a:solidFill>
                <a:srgbClr val="AC1145"/>
              </a:solidFill>
              <a:prstDash val="solid"/>
              <a:round/>
              <a:headEnd len="sm" w="sm" type="none"/>
              <a:tailEnd len="sm" w="sm" type="none"/>
            </a:ln>
          </p:spPr>
          <p:txBody>
            <a:bodyPr anchorCtr="0" anchor="t" bIns="91425" lIns="91425" spcFirstLastPara="1" rIns="91425" wrap="square" tIns="91425">
              <a:noAutofit/>
            </a:bodyPr>
            <a:lstStyle/>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32.1% decline in quality of work</a:t>
              </a:r>
              <a:endParaRPr>
                <a:solidFill>
                  <a:srgbClr val="AC1145"/>
                </a:solidFill>
                <a:latin typeface="Roboto"/>
                <a:ea typeface="Roboto"/>
                <a:cs typeface="Roboto"/>
                <a:sym typeface="Roboto"/>
              </a:endParaRPr>
            </a:p>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Accompanied by concerns about job security</a:t>
              </a:r>
              <a:endParaRPr>
                <a:solidFill>
                  <a:srgbClr val="AC1145"/>
                </a:solidFill>
                <a:latin typeface="Roboto"/>
                <a:ea typeface="Roboto"/>
                <a:cs typeface="Roboto"/>
                <a:sym typeface="Roboto"/>
              </a:endParaRPr>
            </a:p>
          </p:txBody>
        </p:sp>
        <p:sp>
          <p:nvSpPr>
            <p:cNvPr id="177" name="Google Shape;177;p21"/>
            <p:cNvSpPr/>
            <p:nvPr/>
          </p:nvSpPr>
          <p:spPr>
            <a:xfrm rot="5400000">
              <a:off x="2298713" y="912077"/>
              <a:ext cx="2004300" cy="98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AC1145"/>
                  </a:solidFill>
                  <a:latin typeface="Roboto"/>
                  <a:ea typeface="Roboto"/>
                  <a:cs typeface="Roboto"/>
                  <a:sym typeface="Roboto"/>
                </a:rPr>
                <a:t>42.7</a:t>
              </a:r>
              <a:r>
                <a:rPr lang="en" sz="4000">
                  <a:solidFill>
                    <a:srgbClr val="AC1145"/>
                  </a:solidFill>
                  <a:latin typeface="Roboto Thin"/>
                  <a:ea typeface="Roboto Thin"/>
                  <a:cs typeface="Roboto Thin"/>
                  <a:sym typeface="Roboto Thin"/>
                </a:rPr>
                <a:t>%</a:t>
              </a:r>
              <a:endParaRPr sz="4000">
                <a:solidFill>
                  <a:srgbClr val="AC1145"/>
                </a:solidFill>
                <a:latin typeface="Roboto Thin"/>
                <a:ea typeface="Roboto Thin"/>
                <a:cs typeface="Roboto Thin"/>
                <a:sym typeface="Roboto Thin"/>
              </a:endParaRPr>
            </a:p>
          </p:txBody>
        </p:sp>
      </p:grpSp>
      <p:grpSp>
        <p:nvGrpSpPr>
          <p:cNvPr id="178" name="Google Shape;178;p21"/>
          <p:cNvGrpSpPr/>
          <p:nvPr/>
        </p:nvGrpSpPr>
        <p:grpSpPr>
          <a:xfrm>
            <a:off x="508771" y="1218177"/>
            <a:ext cx="3612464" cy="3726142"/>
            <a:chOff x="2961500" y="797575"/>
            <a:chExt cx="3221100" cy="3384325"/>
          </a:xfrm>
        </p:grpSpPr>
        <p:sp>
          <p:nvSpPr>
            <p:cNvPr id="179" name="Google Shape;179;p21"/>
            <p:cNvSpPr/>
            <p:nvPr/>
          </p:nvSpPr>
          <p:spPr>
            <a:xfrm>
              <a:off x="2961500" y="961400"/>
              <a:ext cx="3221100" cy="3220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txBox="1"/>
            <p:nvPr/>
          </p:nvSpPr>
          <p:spPr>
            <a:xfrm>
              <a:off x="3169325" y="797575"/>
              <a:ext cx="2841600" cy="146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AC1145"/>
                  </a:solidFill>
                  <a:latin typeface="Roboto"/>
                  <a:ea typeface="Roboto"/>
                  <a:cs typeface="Roboto"/>
                  <a:sym typeface="Roboto"/>
                </a:rPr>
                <a:t>M</a:t>
              </a:r>
              <a:r>
                <a:rPr lang="en" sz="2400">
                  <a:solidFill>
                    <a:srgbClr val="AC1145"/>
                  </a:solidFill>
                  <a:latin typeface="Roboto"/>
                  <a:ea typeface="Roboto"/>
                  <a:cs typeface="Roboto"/>
                  <a:sym typeface="Roboto"/>
                </a:rPr>
                <a:t>ode of teaching-learning </a:t>
              </a:r>
              <a:endParaRPr sz="2400">
                <a:solidFill>
                  <a:srgbClr val="AC1145"/>
                </a:solidFill>
                <a:latin typeface="Roboto"/>
                <a:ea typeface="Roboto"/>
                <a:cs typeface="Roboto"/>
                <a:sym typeface="Roboto"/>
              </a:endParaRPr>
            </a:p>
            <a:p>
              <a:pPr indent="0" lvl="0" marL="0" rtl="0" algn="ctr">
                <a:spcBef>
                  <a:spcPts val="0"/>
                </a:spcBef>
                <a:spcAft>
                  <a:spcPts val="0"/>
                </a:spcAft>
                <a:buNone/>
              </a:pPr>
              <a:r>
                <a:rPr lang="en" sz="2400">
                  <a:solidFill>
                    <a:srgbClr val="AC1145"/>
                  </a:solidFill>
                  <a:latin typeface="Roboto"/>
                  <a:ea typeface="Roboto"/>
                  <a:cs typeface="Roboto"/>
                  <a:sym typeface="Roboto"/>
                </a:rPr>
                <a:t>was online</a:t>
              </a:r>
              <a:endParaRPr sz="2400">
                <a:solidFill>
                  <a:srgbClr val="AC1145"/>
                </a:solidFill>
                <a:latin typeface="Roboto"/>
                <a:ea typeface="Roboto"/>
                <a:cs typeface="Roboto"/>
                <a:sym typeface="Roboto"/>
              </a:endParaRPr>
            </a:p>
          </p:txBody>
        </p:sp>
      </p:grpSp>
      <p:grpSp>
        <p:nvGrpSpPr>
          <p:cNvPr id="181" name="Google Shape;181;p21"/>
          <p:cNvGrpSpPr/>
          <p:nvPr/>
        </p:nvGrpSpPr>
        <p:grpSpPr>
          <a:xfrm>
            <a:off x="1109550" y="2571749"/>
            <a:ext cx="2410889" cy="2372246"/>
            <a:chOff x="3474041" y="1986189"/>
            <a:chExt cx="2195709" cy="2195710"/>
          </a:xfrm>
        </p:grpSpPr>
        <p:sp>
          <p:nvSpPr>
            <p:cNvPr id="182" name="Google Shape;182;p21"/>
            <p:cNvSpPr/>
            <p:nvPr/>
          </p:nvSpPr>
          <p:spPr>
            <a:xfrm>
              <a:off x="3474050" y="1986200"/>
              <a:ext cx="2195700" cy="2195700"/>
            </a:xfrm>
            <a:prstGeom prst="ellips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txBox="1"/>
            <p:nvPr/>
          </p:nvSpPr>
          <p:spPr>
            <a:xfrm>
              <a:off x="3474041" y="1986189"/>
              <a:ext cx="2195700" cy="219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But r</a:t>
              </a:r>
              <a:r>
                <a:rPr lang="en" sz="2100">
                  <a:solidFill>
                    <a:srgbClr val="FFFFFF"/>
                  </a:solidFill>
                  <a:latin typeface="Roboto"/>
                  <a:ea typeface="Roboto"/>
                  <a:cs typeface="Roboto"/>
                  <a:sym typeface="Roboto"/>
                </a:rPr>
                <a:t>esources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used were conventional - textbooks</a:t>
              </a:r>
              <a:endParaRPr sz="2100">
                <a:solidFill>
                  <a:srgbClr val="FFFFFF"/>
                </a:solidFill>
                <a:latin typeface="Roboto"/>
                <a:ea typeface="Roboto"/>
                <a:cs typeface="Roboto"/>
                <a:sym typeface="Roboto"/>
              </a:endParaRPr>
            </a:p>
          </p:txBody>
        </p:sp>
      </p:grpSp>
      <p:sp>
        <p:nvSpPr>
          <p:cNvPr id="184" name="Google Shape;184;p21"/>
          <p:cNvSpPr/>
          <p:nvPr/>
        </p:nvSpPr>
        <p:spPr>
          <a:xfrm rot="5400000">
            <a:off x="5738624" y="3594214"/>
            <a:ext cx="300600" cy="3060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21"/>
          <p:cNvGrpSpPr/>
          <p:nvPr/>
        </p:nvGrpSpPr>
        <p:grpSpPr>
          <a:xfrm>
            <a:off x="4619250" y="1630549"/>
            <a:ext cx="2301083" cy="3480627"/>
            <a:chOff x="1118306" y="283708"/>
            <a:chExt cx="2090753" cy="4504500"/>
          </a:xfrm>
        </p:grpSpPr>
        <p:sp>
          <p:nvSpPr>
            <p:cNvPr id="186" name="Google Shape;186;p21"/>
            <p:cNvSpPr/>
            <p:nvPr/>
          </p:nvSpPr>
          <p:spPr>
            <a:xfrm>
              <a:off x="1178660" y="283708"/>
              <a:ext cx="2030400" cy="4504500"/>
            </a:xfrm>
            <a:prstGeom prst="rect">
              <a:avLst/>
            </a:prstGeom>
            <a:solidFill>
              <a:srgbClr val="1B786E"/>
            </a:solidFill>
            <a:ln cap="flat" cmpd="sng" w="9525">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1178660" y="341753"/>
              <a:ext cx="1987800" cy="23883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1233928" y="1225080"/>
              <a:ext cx="1815000" cy="1433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Lack of interactions with co-workers or students - topmost concern</a:t>
              </a:r>
              <a:endParaRPr sz="1600">
                <a:solidFill>
                  <a:srgbClr val="1B786E"/>
                </a:solidFill>
                <a:latin typeface="Roboto Medium"/>
                <a:ea typeface="Roboto Medium"/>
                <a:cs typeface="Roboto Medium"/>
                <a:sym typeface="Roboto Medium"/>
              </a:endParaRPr>
            </a:p>
          </p:txBody>
        </p:sp>
        <p:sp>
          <p:nvSpPr>
            <p:cNvPr id="189" name="Google Shape;189;p21"/>
            <p:cNvSpPr/>
            <p:nvPr/>
          </p:nvSpPr>
          <p:spPr>
            <a:xfrm>
              <a:off x="1233850" y="371985"/>
              <a:ext cx="1815000" cy="67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23.8</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190" name="Google Shape;190;p21"/>
            <p:cNvSpPr/>
            <p:nvPr/>
          </p:nvSpPr>
          <p:spPr>
            <a:xfrm rot="5400000">
              <a:off x="1938871" y="2686776"/>
              <a:ext cx="389100" cy="2781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1118306" y="3020380"/>
              <a:ext cx="2030400" cy="1767600"/>
            </a:xfrm>
            <a:prstGeom prst="rect">
              <a:avLst/>
            </a:prstGeom>
            <a:noFill/>
            <a:ln>
              <a:noFill/>
            </a:ln>
          </p:spPr>
          <p:txBody>
            <a:bodyPr anchorCtr="0" anchor="t" bIns="91425" lIns="91425" spcFirstLastPara="1" rIns="91425" wrap="square" tIns="91425">
              <a:noAutofit/>
            </a:bodyPr>
            <a:lstStyle/>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Increased workload for 16%</a:t>
              </a:r>
              <a:endParaRPr>
                <a:solidFill>
                  <a:schemeClr val="lt1"/>
                </a:solidFill>
                <a:latin typeface="Roboto"/>
                <a:ea typeface="Roboto"/>
                <a:cs typeface="Roboto"/>
                <a:sym typeface="Roboto"/>
              </a:endParaRPr>
            </a:p>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Change in nature of work for 15%. </a:t>
              </a:r>
              <a:endParaRPr>
                <a:solidFill>
                  <a:schemeClr val="lt1"/>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