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Thin"/>
      <p:regular r:id="rId29"/>
      <p:bold r:id="rId30"/>
      <p:italic r:id="rId31"/>
      <p:boldItalic r:id="rId32"/>
    </p:embeddedFont>
    <p:embeddedFont>
      <p:font typeface="Roboto"/>
      <p:regular r:id="rId33"/>
      <p:bold r:id="rId34"/>
      <p:italic r:id="rId35"/>
      <p:boldItalic r:id="rId36"/>
    </p:embeddedFont>
    <p:embeddedFont>
      <p:font typeface="Roboto Medium"/>
      <p:regular r:id="rId37"/>
      <p:bold r:id="rId38"/>
      <p:italic r:id="rId39"/>
      <p:boldItalic r:id="rId40"/>
    </p:embeddedFont>
    <p:embeddedFont>
      <p:font typeface="Source Code Pro"/>
      <p:regular r:id="rId41"/>
      <p:bold r:id="rId42"/>
      <p:italic r:id="rId43"/>
      <p:boldItalic r:id="rId44"/>
    </p:embeddedFont>
    <p:embeddedFont>
      <p:font typeface="Oswald Light"/>
      <p:regular r:id="rId45"/>
      <p:bold r:id="rId46"/>
    </p:embeddedFont>
    <p:embeddedFont>
      <p:font typeface="Yanone Kaffeesatz"/>
      <p:regular r:id="rId47"/>
      <p:bold r:id="rId48"/>
    </p:embeddedFont>
    <p:embeddedFont>
      <p:font typeface="Oswald"/>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53074E-DDA7-411A-AF53-61F2503AD98C}">
  <a:tblStyle styleId="{C153074E-DDA7-411A-AF53-61F2503AD98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Italic.fntdata"/><Relationship Id="rId42" Type="http://schemas.openxmlformats.org/officeDocument/2006/relationships/font" Target="fonts/SourceCodePro-bold.fntdata"/><Relationship Id="rId41" Type="http://schemas.openxmlformats.org/officeDocument/2006/relationships/font" Target="fonts/SourceCodePro-regular.fntdata"/><Relationship Id="rId44" Type="http://schemas.openxmlformats.org/officeDocument/2006/relationships/font" Target="fonts/SourceCodePro-boldItalic.fntdata"/><Relationship Id="rId43" Type="http://schemas.openxmlformats.org/officeDocument/2006/relationships/font" Target="fonts/SourceCodePro-italic.fntdata"/><Relationship Id="rId46" Type="http://schemas.openxmlformats.org/officeDocument/2006/relationships/font" Target="fonts/OswaldLight-bold.fntdata"/><Relationship Id="rId45" Type="http://schemas.openxmlformats.org/officeDocument/2006/relationships/font" Target="fonts/Oswald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YanoneKaffeesatz-bold.fntdata"/><Relationship Id="rId47" Type="http://schemas.openxmlformats.org/officeDocument/2006/relationships/font" Target="fonts/YanoneKaffeesatz-regular.fntdata"/><Relationship Id="rId49"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Thin-italic.fntdata"/><Relationship Id="rId30" Type="http://schemas.openxmlformats.org/officeDocument/2006/relationships/font" Target="fonts/RobotoThin-bold.fntdata"/><Relationship Id="rId33" Type="http://schemas.openxmlformats.org/officeDocument/2006/relationships/font" Target="fonts/Roboto-regular.fntdata"/><Relationship Id="rId32" Type="http://schemas.openxmlformats.org/officeDocument/2006/relationships/font" Target="fonts/RobotoThin-boldItalic.fntdata"/><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RobotoMedium-regular.fntdata"/><Relationship Id="rId36" Type="http://schemas.openxmlformats.org/officeDocument/2006/relationships/font" Target="fonts/Roboto-boldItalic.fntdata"/><Relationship Id="rId39" Type="http://schemas.openxmlformats.org/officeDocument/2006/relationships/font" Target="fonts/RobotoMedium-italic.fntdata"/><Relationship Id="rId38" Type="http://schemas.openxmlformats.org/officeDocument/2006/relationships/font" Target="fonts/RobotoMedium-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font" Target="fonts/RobotoThin-regular.fntdata"/><Relationship Id="rId5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Good morning everyone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am happy to present this paper on </a:t>
            </a:r>
            <a:r>
              <a:rPr b="1" lang="en">
                <a:solidFill>
                  <a:schemeClr val="dk1"/>
                </a:solidFill>
              </a:rPr>
              <a:t>Teachers’ work and wellbeing in the pandemic: A study on future of work in education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research was conducted by Meera, Poonam and myself.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Extra:The paper is drawing from the larger study of Impact of the COVID-19 Pandemic on Education and Teaching in Asia-Pacific region conducted with support from </a:t>
            </a:r>
            <a:r>
              <a:rPr lang="en">
                <a:solidFill>
                  <a:schemeClr val="dk1"/>
                </a:solidFill>
                <a:latin typeface="Source Sans Pro"/>
                <a:ea typeface="Source Sans Pro"/>
                <a:cs typeface="Source Sans Pro"/>
                <a:sym typeface="Source Sans Pro"/>
              </a:rPr>
              <a:t>Education International Asia Pacific and International Labour Organisation Bangkok.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d278803c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d278803c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teachers we interviewed felt that they did not have access to adequate resources online for their teaching and relied on textbooks. </a:t>
            </a:r>
            <a:endParaRPr/>
          </a:p>
          <a:p>
            <a:pPr indent="0" lvl="0" marL="0" rtl="0" algn="l">
              <a:spcBef>
                <a:spcPts val="0"/>
              </a:spcBef>
              <a:spcAft>
                <a:spcPts val="0"/>
              </a:spcAft>
              <a:buNone/>
            </a:pPr>
            <a:r>
              <a:rPr lang="en"/>
              <a:t>Despite their best efforts 42.7% expressed dissatisfaction with themselves and said they were unable to work efficiently. 32% said there was decline in their own quality of work. The topmost concern for many was the lack of interactions with co workers and their students, which clearly indicates importance of the the </a:t>
            </a:r>
            <a:r>
              <a:rPr lang="en"/>
              <a:t>relational</a:t>
            </a:r>
            <a:r>
              <a:rPr lang="en"/>
              <a:t> aspect of teaching. This was followed by concerns about increased workload. </a:t>
            </a:r>
            <a:endParaRPr/>
          </a:p>
          <a:p>
            <a:pPr indent="0" lvl="0" marL="0" rtl="0" algn="l">
              <a:spcBef>
                <a:spcPts val="0"/>
              </a:spcBef>
              <a:spcAft>
                <a:spcPts val="0"/>
              </a:spcAft>
              <a:buNone/>
            </a:pPr>
            <a:r>
              <a:rPr lang="en"/>
              <a:t>In terms of wellbeing personal health and safety &amp; concerns about student learning and emotional wellbeing emerged as major concerns.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4c3eb31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04c3eb31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Along with that </a:t>
            </a:r>
            <a:r>
              <a:rPr lang="en">
                <a:solidFill>
                  <a:schemeClr val="dk1"/>
                </a:solidFill>
              </a:rPr>
              <a:t>t</a:t>
            </a:r>
            <a:r>
              <a:rPr lang="en">
                <a:solidFill>
                  <a:schemeClr val="dk1"/>
                </a:solidFill>
              </a:rPr>
              <a:t>he frustration at not having the time to teach because of all the administrative responsibilities and Covid duties- came through clearly. </a:t>
            </a:r>
            <a:endParaRPr>
              <a:solidFill>
                <a:schemeClr val="dk1"/>
              </a:solidFill>
            </a:endParaRPr>
          </a:p>
          <a:p>
            <a:pPr indent="0" lvl="0" marL="0" rtl="0" algn="l">
              <a:spcBef>
                <a:spcPts val="0"/>
              </a:spcBef>
              <a:spcAft>
                <a:spcPts val="0"/>
              </a:spcAft>
              <a:buNone/>
            </a:pPr>
            <a:r>
              <a:rPr lang="en">
                <a:solidFill>
                  <a:schemeClr val="dk1"/>
                </a:solidFill>
              </a:rPr>
              <a:t>The interview participants were able to expand on their experiences of working during the pandemic - the exhausting nature of a teachers’ job, being on calls throughout the the day trying to reach out to students and parents; Adding to that was </a:t>
            </a:r>
            <a:r>
              <a:rPr lang="en">
                <a:solidFill>
                  <a:schemeClr val="dk1"/>
                </a:solidFill>
                <a:highlight>
                  <a:srgbClr val="FFFFFF"/>
                </a:highlight>
              </a:rPr>
              <a:t>being constantly available and inability to properly disconnect from work.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d278803c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d278803c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Evidently there was high reliance on digital and online medium for teaching during the pandemic. But in terms of actual access we find that 43% respondents had laptops or computers; 33% used smartphones as their device for work. </a:t>
            </a:r>
            <a:r>
              <a:rPr lang="en">
                <a:solidFill>
                  <a:schemeClr val="dk1"/>
                </a:solidFill>
              </a:rPr>
              <a:t>There were large  regional variations here: Smartphone use for work was highest in South Asia at 36.9% followed by South East Asia at 28%. Devices were mostly provided by the institutions in North Asia 69% but only for  27% of them in south Asia. </a:t>
            </a:r>
            <a:endParaRPr/>
          </a:p>
          <a:p>
            <a:pPr indent="0" lvl="0" marL="0" rtl="0" algn="l">
              <a:spcBef>
                <a:spcPts val="0"/>
              </a:spcBef>
              <a:spcAft>
                <a:spcPts val="0"/>
              </a:spcAft>
              <a:buNone/>
            </a:pPr>
            <a:r>
              <a:rPr lang="en"/>
              <a:t>Accessing internet for work is the most challenging thing for over 80%. </a:t>
            </a:r>
            <a:endParaRPr/>
          </a:p>
          <a:p>
            <a:pPr indent="0" lvl="0" marL="0" rtl="0" algn="l">
              <a:spcBef>
                <a:spcPts val="0"/>
              </a:spcBef>
              <a:spcAft>
                <a:spcPts val="0"/>
              </a:spcAft>
              <a:buNone/>
            </a:pPr>
            <a:r>
              <a:rPr lang="en"/>
              <a:t>Despite these limitations the permeation of digital technologies is quite high. There has been two fold or 4 fold increase in use of digital softwares and learning management systems. In contrast, the self assessment shows that most people ranked themselves as either novices or beginners in using the technologies.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0879c77eab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0879c77eab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 closer look at the self rating of competence in digital technologies and skills shows For smartphones and internet search most have rated themselves as competent or higher. But for the remaining, including computers and laptops, a majority have ranked themselves as novices or advanced beginners. The contrast here is quite stark. </a:t>
            </a:r>
            <a:r>
              <a:rPr b="1" lang="en"/>
              <a:t>There is high permeation and demand for use of digital technologies and ed tech platforms but the access to appropriate computing devices and competence in using these are quite low.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fd278803c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fd278803c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look at the </a:t>
            </a:r>
            <a:r>
              <a:rPr lang="en">
                <a:solidFill>
                  <a:schemeClr val="dk1"/>
                </a:solidFill>
              </a:rPr>
              <a:t>support with professional development opportunities in using the devices and education technologies for work </a:t>
            </a:r>
            <a:r>
              <a:rPr lang="en"/>
              <a:t>that about 67.6% learnt on their own</a:t>
            </a:r>
            <a:r>
              <a:rPr lang="en">
                <a:solidFill>
                  <a:schemeClr val="dk1"/>
                </a:solidFill>
              </a:rPr>
              <a:t> </a:t>
            </a:r>
            <a:r>
              <a:rPr lang="en">
                <a:solidFill>
                  <a:schemeClr val="dk1"/>
                </a:solidFill>
                <a:latin typeface="Roboto"/>
                <a:ea typeface="Roboto"/>
                <a:cs typeface="Roboto"/>
                <a:sym typeface="Roboto"/>
              </a:rPr>
              <a:t>d</a:t>
            </a:r>
            <a:r>
              <a:rPr lang="en">
                <a:solidFill>
                  <a:schemeClr val="dk1"/>
                </a:solidFill>
                <a:latin typeface="Roboto"/>
                <a:ea typeface="Roboto"/>
                <a:cs typeface="Roboto"/>
                <a:sym typeface="Roboto"/>
              </a:rPr>
              <a:t>espite low level of self reported competence</a:t>
            </a:r>
            <a:r>
              <a:rPr lang="en">
                <a:solidFill>
                  <a:schemeClr val="dk1"/>
                </a:solidFill>
              </a:rPr>
              <a:t>. 80.6% shared that lack of professional development was a challenge for them. </a:t>
            </a:r>
            <a:endParaRPr>
              <a:solidFill>
                <a:schemeClr val="dk1"/>
              </a:solidFill>
            </a:endParaRPr>
          </a:p>
          <a:p>
            <a:pPr indent="0" lvl="0" marL="0" rtl="0" algn="l">
              <a:spcBef>
                <a:spcPts val="0"/>
              </a:spcBef>
              <a:spcAft>
                <a:spcPts val="0"/>
              </a:spcAft>
              <a:buNone/>
            </a:pPr>
            <a:r>
              <a:rPr lang="en">
                <a:solidFill>
                  <a:schemeClr val="dk1"/>
                </a:solidFill>
              </a:rPr>
              <a:t>So clearly there is a large gap between the professional development needs and provision.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036b5bfb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036b5bfb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were two aspects the survey touched upon - their self competence and fears about future of work. We compared these two responses and find that among those who reported </a:t>
            </a:r>
            <a:r>
              <a:rPr lang="en">
                <a:solidFill>
                  <a:schemeClr val="dk1"/>
                </a:solidFill>
              </a:rPr>
              <a:t> fears of being unprepared for the future of work, a large percentage had also reported themselves to be novices in using digital technologies.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36b5bfbd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36b5bfbd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There were three sources of support reported by our participants - the majority was peer support and support of family members. </a:t>
            </a:r>
            <a:endParaRPr>
              <a:solidFill>
                <a:schemeClr val="dk1"/>
              </a:solidFill>
            </a:endParaRPr>
          </a:p>
          <a:p>
            <a:pPr indent="0" lvl="0" marL="0" rtl="0" algn="l">
              <a:spcBef>
                <a:spcPts val="0"/>
              </a:spcBef>
              <a:spcAft>
                <a:spcPts val="0"/>
              </a:spcAft>
              <a:buNone/>
            </a:pPr>
            <a:r>
              <a:rPr lang="en">
                <a:solidFill>
                  <a:schemeClr val="dk1"/>
                </a:solidFill>
              </a:rPr>
              <a:t>Peer networks emerge as quite invaluable in providing quick support both at the personal and professional fronts during the challenging times.</a:t>
            </a:r>
            <a:endParaRPr>
              <a:solidFill>
                <a:schemeClr val="dk1"/>
              </a:solidFill>
            </a:endParaRPr>
          </a:p>
          <a:p>
            <a:pPr indent="0" lvl="0" marL="0" rtl="0" algn="l">
              <a:spcBef>
                <a:spcPts val="0"/>
              </a:spcBef>
              <a:spcAft>
                <a:spcPts val="0"/>
              </a:spcAft>
              <a:buNone/>
            </a:pPr>
            <a:r>
              <a:rPr lang="en">
                <a:solidFill>
                  <a:schemeClr val="dk1"/>
                </a:solidFill>
              </a:rPr>
              <a:t>Being part of the union gave members a sense of community, voice and at times legal redress for issues such as job losses and pay cuts. Paring down the syllabus, budgetary allocation for internet was achieved in some places.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879c77fd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879c77fd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Participants in interviews were quite vocal in sharing the concerns and areas where they needed support. </a:t>
            </a:r>
            <a:r>
              <a:rPr lang="en"/>
              <a:t>There was also call for the system to recognise the complex nature of teachers’ work and respect for the profession. </a:t>
            </a:r>
            <a:endParaRPr/>
          </a:p>
          <a:p>
            <a:pPr indent="0" lvl="0" marL="0" rtl="0" algn="l">
              <a:spcBef>
                <a:spcPts val="0"/>
              </a:spcBef>
              <a:spcAft>
                <a:spcPts val="0"/>
              </a:spcAft>
              <a:buNone/>
            </a:pPr>
            <a:r>
              <a:rPr lang="en">
                <a:solidFill>
                  <a:schemeClr val="dk1"/>
                </a:solidFill>
              </a:rPr>
              <a:t>Clearly, they felt teachers must have job security and freedom from constant worries of job loss. There is need to reimagine the roles of teachers for the future and make sure they are being prepared accordingly.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38e8355f4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38e8355f4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was a section in the survey for those with direct teaching experience during the pandemic. For many, professional support was absent - they had to get issues addressed through individual efforts or by reaching out to the peer group. It was the expertise within the peer group that emerges as the main source of support. Some had Institutional support, support from union and professional groups.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not surprising that formal avenues for professional development in nearly all aspects of digital technologies for teaching and learning emerge as a high priority for teachers.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fd67ac47f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fd67ac47f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again despite severe limitations teachers shared strategies they had </a:t>
            </a:r>
            <a:r>
              <a:rPr lang="en"/>
              <a:t>devised</a:t>
            </a:r>
            <a:r>
              <a:rPr lang="en"/>
              <a:t>, resources they had used and content they had curated to ensure their students had a good interactive learning experience online.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d0299521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d0299521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a:solidFill>
                  <a:srgbClr val="424242"/>
                </a:solidFill>
              </a:rPr>
              <a:t>The p</a:t>
            </a:r>
            <a:r>
              <a:rPr lang="en">
                <a:solidFill>
                  <a:srgbClr val="424242"/>
                </a:solidFill>
              </a:rPr>
              <a:t>urpose of the study is to assess the impact of pandemic on teachers’ work &amp; wellbeing. their experiences of and concerns about online teaching and learning. </a:t>
            </a:r>
            <a:endParaRPr>
              <a:solidFill>
                <a:srgbClr val="424242"/>
              </a:solidFill>
            </a:endParaRPr>
          </a:p>
          <a:p>
            <a:pPr indent="0" lvl="0" marL="0" rtl="0" algn="l">
              <a:lnSpc>
                <a:spcPct val="115000"/>
              </a:lnSpc>
              <a:spcBef>
                <a:spcPts val="1000"/>
              </a:spcBef>
              <a:spcAft>
                <a:spcPts val="0"/>
              </a:spcAft>
              <a:buClr>
                <a:schemeClr val="dk1"/>
              </a:buClr>
              <a:buSzPts val="1100"/>
              <a:buFont typeface="Arial"/>
              <a:buNone/>
            </a:pPr>
            <a:r>
              <a:rPr lang="en">
                <a:solidFill>
                  <a:srgbClr val="424242"/>
                </a:solidFill>
              </a:rPr>
              <a:t>Its was conducted across the Asia Pacific region in the period  between June - August 2021</a:t>
            </a:r>
            <a:endParaRPr>
              <a:solidFill>
                <a:srgbClr val="424242"/>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Extra:</a:t>
            </a:r>
            <a:r>
              <a:rPr lang="en">
                <a:solidFill>
                  <a:schemeClr val="dk1"/>
                </a:solidFill>
              </a:rPr>
              <a:t>The main objectives of the study were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to assess the impact of the school closures on employment and working conditions in the education sector,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their experiences of and concerns about online teaching and learning,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the extent of permeation of digital technologies in education and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its implications for the future of work in the sector.</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00a04d64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00a04d6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almost unanimous view of those who took the survey was that digital technologies are here to stay. But, only 25.4% said they were well prepared for the future of work.  </a:t>
            </a:r>
            <a:endParaRPr/>
          </a:p>
          <a:p>
            <a:pPr indent="0" lvl="0" marL="0" rtl="0" algn="l">
              <a:spcBef>
                <a:spcPts val="0"/>
              </a:spcBef>
              <a:spcAft>
                <a:spcPts val="0"/>
              </a:spcAft>
              <a:buNone/>
            </a:pPr>
            <a:r>
              <a:rPr lang="en"/>
              <a:t>The main </a:t>
            </a:r>
            <a:r>
              <a:rPr lang="en"/>
              <a:t>requirements</a:t>
            </a:r>
            <a:r>
              <a:rPr lang="en"/>
              <a:t> for the future of work was professional knowledge, technical support and access to ICT devices.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d278803c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d278803c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These findings have specific implications. </a:t>
            </a:r>
            <a:endParaRPr>
              <a:solidFill>
                <a:schemeClr val="dk1"/>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1. The immediate requirement is to increase investment in teachers by ensuring better pay, working conditions, insurance,  access to adequate resources including digital devices, avenues for professional development etc. </a:t>
            </a:r>
            <a:endParaRPr>
              <a:solidFill>
                <a:schemeClr val="dk1"/>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2. Teachers need to be recognised for their work,  teacher communities must be recognised and supported as channels of continued professional development; teachers and their networks must be involved  in policy dialogues. </a:t>
            </a:r>
            <a:endParaRPr>
              <a:solidFill>
                <a:schemeClr val="dk1"/>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3. Finally, intensification of teachers’ work cannot be seen in isolation. It is mediated by cultures of performative accountability. The implications for teachers’ work given the rise of digital technologies, flexibilisaton of employment conditions and rise in digitisation in the future of work - will need further study and exploration.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5504d950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25504d950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4bc97a0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4bc97a0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consisted of two parts: quantitative survey and qualitative interviews</a:t>
            </a:r>
            <a:endParaRPr/>
          </a:p>
          <a:p>
            <a:pPr indent="0" lvl="0" marL="0" rtl="0" algn="l">
              <a:spcBef>
                <a:spcPts val="0"/>
              </a:spcBef>
              <a:spcAft>
                <a:spcPts val="0"/>
              </a:spcAft>
              <a:buNone/>
            </a:pPr>
            <a:r>
              <a:rPr lang="en"/>
              <a:t>The survey was administered online, it had 62 items, none of them were made mandatory. We received 1862 responses from 22 countries. The qualitative interviews were also conducted online with 7 school teachers and 9 union staff members across as many countries. Highest proportion of responses to the survey was from South Asia, followed by North Asia.</a:t>
            </a:r>
            <a:endParaRPr/>
          </a:p>
          <a:p>
            <a:pPr indent="0" lvl="0" marL="0" rtl="0" algn="l">
              <a:spcBef>
                <a:spcPts val="0"/>
              </a:spcBef>
              <a:spcAft>
                <a:spcPts val="0"/>
              </a:spcAft>
              <a:buNone/>
            </a:pPr>
            <a:r>
              <a:rPr lang="en"/>
              <a:t>Over 83% were in regular full time </a:t>
            </a:r>
            <a:r>
              <a:rPr lang="en"/>
              <a:t>positions employed in government institutions; nearly equal percentages were from urban and rural areas (43.5 &amp; 46.9)</a:t>
            </a:r>
            <a:r>
              <a:rPr lang="en"/>
              <a:t>; Slightly more male respondents (52.3) than female (46.9). 36-45 was the highest age category (34.2%). A large majority were school teachers (76.5) with a </a:t>
            </a:r>
            <a:r>
              <a:rPr lang="en"/>
              <a:t>small</a:t>
            </a:r>
            <a:r>
              <a:rPr lang="en"/>
              <a:t> number of head teachers and administrators. Nearly 60% worked in primary education (and 24% in secondary education). 50% had at least 16 years of experience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4c5f669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4c5f669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Conceptually the study is framed by the conditions of teachers’ work - their terms of employment, access to adequate material resources and professional support. Teachers’ experience of teaching during the pandemic period are examined in the light of increased intensity of teachers’ work and regimes of performative and managerial accountability that mark institutional practices across school systems.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Extra: </a:t>
            </a:r>
            <a:r>
              <a:rPr i="1" lang="en">
                <a:solidFill>
                  <a:schemeClr val="dk1"/>
                </a:solidFill>
              </a:rPr>
              <a:t>Learning and earning losses from </a:t>
            </a:r>
            <a:r>
              <a:rPr i="1" lang="en">
                <a:solidFill>
                  <a:schemeClr val="dk1"/>
                </a:solidFill>
              </a:rPr>
              <a:t>COVID-19 school closures in Asia </a:t>
            </a:r>
            <a:r>
              <a:rPr i="1" lang="en">
                <a:solidFill>
                  <a:schemeClr val="dk1"/>
                </a:solidFill>
              </a:rPr>
              <a:t>(2021) reported l</a:t>
            </a:r>
            <a:r>
              <a:rPr i="1" lang="en">
                <a:solidFill>
                  <a:schemeClr val="dk1"/>
                </a:solidFill>
              </a:rPr>
              <a:t>earning losses range from 8% of a learning-adjusted year of schooling in the Pacific, where schools have mostly stayed open, to 55% in South Asia, where school closures have been longest.</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UNESCO(2021) report states that The pandemic has laid bare the struggles and vulnerabilities of teachers, while amply demonstrating their commitment towards students and professional ethics as they found ways to equip themselves against all odds, and sought local solutions to ensure inclusion. </a:t>
            </a:r>
            <a:endParaRPr i="1">
              <a:solidFill>
                <a:schemeClr val="dk1"/>
              </a:solidFill>
            </a:endParaRPr>
          </a:p>
          <a:p>
            <a:pPr indent="0" lvl="0" marL="0" rtl="0" algn="l">
              <a:spcBef>
                <a:spcPts val="0"/>
              </a:spcBef>
              <a:spcAft>
                <a:spcPts val="0"/>
              </a:spcAft>
              <a:buNone/>
            </a:pPr>
            <a:r>
              <a:rPr i="1" lang="en"/>
              <a:t>Education International(2020) has highlighted the worsening working conditions of teachers during pandemic with lack of </a:t>
            </a:r>
            <a:r>
              <a:rPr i="1" lang="en"/>
              <a:t>resources</a:t>
            </a:r>
            <a:r>
              <a:rPr i="1" lang="en"/>
              <a:t> and support to teach. The period that was marked by intense emotional and economic turmoil with which teachers continued their work to address the need of their students. </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d278803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d278803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study showed that schools were shut in most of the cases and teaching was in remote and online mode.  Schools remained open only for community outreach services. </a:t>
            </a:r>
            <a:r>
              <a:rPr lang="en">
                <a:solidFill>
                  <a:schemeClr val="dk1"/>
                </a:solidFill>
              </a:rPr>
              <a:t>49% shifted entirely to the online mode. For 70% it was a combination of online and remote modes of teaching.</a:t>
            </a:r>
            <a:endParaRPr/>
          </a:p>
          <a:p>
            <a:pPr indent="0" lvl="0" marL="0" rtl="0" algn="l">
              <a:spcBef>
                <a:spcPts val="0"/>
              </a:spcBef>
              <a:spcAft>
                <a:spcPts val="0"/>
              </a:spcAft>
              <a:buNone/>
            </a:pPr>
            <a:r>
              <a:rPr lang="en"/>
              <a:t>There was a 2.8% decrease in regular full time employment even though over 80% were in government institutions. </a:t>
            </a:r>
            <a:endParaRPr/>
          </a:p>
          <a:p>
            <a:pPr indent="0" lvl="0" marL="0" rtl="0" algn="l">
              <a:spcBef>
                <a:spcPts val="0"/>
              </a:spcBef>
              <a:spcAft>
                <a:spcPts val="0"/>
              </a:spcAft>
              <a:buNone/>
            </a:pPr>
            <a:r>
              <a:rPr lang="en"/>
              <a:t>16% also reported some change in the terms and conditions of their employment. 23.7% of them reported sudden increase in their workload.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0a04d64cb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0a04d64cb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a:t>As you can see in this graph, there is a shift in the working hours.Before the pandemic a majority (55%) had worked 8-10 hours. While 16% had worked over 10 hours. In the pandemic period, those who reported working over 10 hours had increased considerably( to 25%.) </a:t>
            </a:r>
            <a:endParaRPr/>
          </a:p>
          <a:p>
            <a:pPr indent="0" lvl="0" marL="0" rtl="0" algn="l">
              <a:spcBef>
                <a:spcPts val="800"/>
              </a:spcBef>
              <a:spcAft>
                <a:spcPts val="0"/>
              </a:spcAft>
              <a:buClr>
                <a:schemeClr val="dk1"/>
              </a:buClr>
              <a:buSzPts val="1100"/>
              <a:buFont typeface="Arial"/>
              <a:buNone/>
            </a:pPr>
            <a:r>
              <a:rPr lang="en">
                <a:solidFill>
                  <a:schemeClr val="dk1"/>
                </a:solidFill>
              </a:rPr>
              <a:t>Specifically f</a:t>
            </a:r>
            <a:r>
              <a:rPr lang="en">
                <a:solidFill>
                  <a:schemeClr val="dk1"/>
                </a:solidFill>
              </a:rPr>
              <a:t>or those who reported 8-10 hours of work before the pandemic (565), we saw there was an increase in their hours of work to more than 10 hours for 24.6%.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0a04d64cb_0_1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0a04d64cb_0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digital devices for work increased drastically during the pandemic. 30% of them spent 8-10 hours on digital devices - this was twice the amount of time spent before the pandemic. Similarly, 18% spent over 10 hours on </a:t>
            </a:r>
            <a:r>
              <a:rPr lang="en"/>
              <a:t>digital</a:t>
            </a:r>
            <a:r>
              <a:rPr lang="en"/>
              <a:t> devices for work - this was 4 times the time spent before pandemic.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879c77fd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879c77fd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With such </a:t>
            </a:r>
            <a:r>
              <a:rPr lang="en">
                <a:solidFill>
                  <a:schemeClr val="dk1"/>
                </a:solidFill>
              </a:rPr>
              <a:t>abrupt shift to online mode, </a:t>
            </a:r>
            <a:r>
              <a:rPr lang="en">
                <a:solidFill>
                  <a:schemeClr val="dk1"/>
                </a:solidFill>
              </a:rPr>
              <a:t>teachers were faced with new challenges with digital technologies as mentioned in the interviews. They expressed their </a:t>
            </a:r>
            <a:r>
              <a:rPr lang="en">
                <a:solidFill>
                  <a:schemeClr val="dk1"/>
                </a:solidFill>
              </a:rPr>
              <a:t>discontent</a:t>
            </a:r>
            <a:r>
              <a:rPr lang="en">
                <a:solidFill>
                  <a:schemeClr val="dk1"/>
                </a:solidFill>
              </a:rPr>
              <a:t> with their work being scrutinised with </a:t>
            </a:r>
            <a:r>
              <a:rPr lang="en">
                <a:solidFill>
                  <a:schemeClr val="dk1"/>
                </a:solidFill>
              </a:rPr>
              <a:t>higher</a:t>
            </a:r>
            <a:r>
              <a:rPr lang="en">
                <a:solidFill>
                  <a:schemeClr val="dk1"/>
                </a:solidFill>
              </a:rPr>
              <a:t> </a:t>
            </a:r>
            <a:r>
              <a:rPr lang="en">
                <a:solidFill>
                  <a:schemeClr val="dk1"/>
                </a:solidFill>
              </a:rPr>
              <a:t>surveillance and technology based monitoring</a:t>
            </a:r>
            <a:r>
              <a:rPr lang="en">
                <a:solidFill>
                  <a:schemeClr val="dk1"/>
                </a:solidFill>
              </a:rPr>
              <a:t>. Teacher </a:t>
            </a:r>
            <a:r>
              <a:rPr lang="en">
                <a:solidFill>
                  <a:schemeClr val="dk1"/>
                </a:solidFill>
              </a:rPr>
              <a:t>performance standards are associated with increased amounts of </a:t>
            </a:r>
            <a:r>
              <a:rPr lang="en">
                <a:solidFill>
                  <a:schemeClr val="dk1"/>
                </a:solidFill>
              </a:rPr>
              <a:t>paperwork. G</a:t>
            </a:r>
            <a:r>
              <a:rPr lang="en">
                <a:solidFill>
                  <a:schemeClr val="dk1"/>
                </a:solidFill>
              </a:rPr>
              <a:t>rowth of reporting and administrative work to serve accountability demands breaks down teachers holistic work into micro tasks. As a result teachers experience intensification and undervaluing of relational aspects and complex processes of their work.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0a04d64cb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0a04d64cb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were </a:t>
            </a:r>
            <a:r>
              <a:rPr lang="en">
                <a:solidFill>
                  <a:schemeClr val="dk1"/>
                </a:solidFill>
              </a:rPr>
              <a:t>overriding</a:t>
            </a:r>
            <a:r>
              <a:rPr lang="en">
                <a:solidFill>
                  <a:schemeClr val="dk1"/>
                </a:solidFill>
              </a:rPr>
              <a:t> economic </a:t>
            </a:r>
            <a:r>
              <a:rPr lang="en">
                <a:solidFill>
                  <a:schemeClr val="dk1"/>
                </a:solidFill>
              </a:rPr>
              <a:t>concerns</a:t>
            </a:r>
            <a:r>
              <a:rPr lang="en">
                <a:solidFill>
                  <a:schemeClr val="dk1"/>
                </a:solidFill>
              </a:rPr>
              <a:t> - it is </a:t>
            </a:r>
            <a:r>
              <a:rPr lang="en">
                <a:solidFill>
                  <a:schemeClr val="dk1"/>
                </a:solidFill>
              </a:rPr>
              <a:t>striking</a:t>
            </a:r>
            <a:r>
              <a:rPr lang="en">
                <a:solidFill>
                  <a:schemeClr val="dk1"/>
                </a:solidFill>
              </a:rPr>
              <a:t> that 23% expressed concerns about losing their job. There was heightened anxiety about job security and 46% clearly said they had concerns about the future of their career. Note that a majority were also mid-career teachers.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21.8% had actually faced some form of pay cut. While at the same time for about 1-4ths there was increased health care expenses.  Specifically, 9.5% had faced job loss in their own family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major chunk of expenses was on digital devices for work. 54.6% had such expenditures not reimbursed by their institution. That includes smartphones, laptops, internet devices, etc.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i.org/10.1177/14749041219961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56400" y="149800"/>
            <a:ext cx="8799900" cy="23349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SzPts val="990"/>
              <a:buNone/>
            </a:pPr>
            <a:r>
              <a:rPr lang="en" sz="4100"/>
              <a:t>Teachers’ work and wellbeing in the pandemic : A study on future of work in education</a:t>
            </a:r>
            <a:endParaRPr sz="4100"/>
          </a:p>
        </p:txBody>
      </p:sp>
      <p:sp>
        <p:nvSpPr>
          <p:cNvPr id="63" name="Google Shape;63;p13"/>
          <p:cNvSpPr txBox="1"/>
          <p:nvPr>
            <p:ph idx="1" type="subTitle"/>
          </p:nvPr>
        </p:nvSpPr>
        <p:spPr>
          <a:xfrm>
            <a:off x="211475" y="3850475"/>
            <a:ext cx="8745000" cy="1182900"/>
          </a:xfrm>
          <a:prstGeom prst="rect">
            <a:avLst/>
          </a:prstGeom>
        </p:spPr>
        <p:txBody>
          <a:bodyPr anchorCtr="0" anchor="ctr" bIns="91425" lIns="91425" spcFirstLastPara="1" rIns="91425" wrap="square" tIns="91425">
            <a:normAutofit fontScale="85000" lnSpcReduction="20000"/>
          </a:bodyPr>
          <a:lstStyle/>
          <a:p>
            <a:pPr indent="0" lvl="0" marL="0" marR="0" rtl="0" algn="ctr">
              <a:lnSpc>
                <a:spcPct val="100000"/>
              </a:lnSpc>
              <a:spcBef>
                <a:spcPts val="1000"/>
              </a:spcBef>
              <a:spcAft>
                <a:spcPts val="0"/>
              </a:spcAft>
              <a:buNone/>
            </a:pPr>
            <a:r>
              <a:rPr lang="en" sz="3457"/>
              <a:t>Meera Chandran, Poonam Sharma, Emaya Kannamma</a:t>
            </a:r>
            <a:endParaRPr sz="3457"/>
          </a:p>
          <a:p>
            <a:pPr indent="0" lvl="0" marL="0" marR="0" rtl="0" algn="ctr">
              <a:lnSpc>
                <a:spcPct val="100000"/>
              </a:lnSpc>
              <a:spcBef>
                <a:spcPts val="1000"/>
              </a:spcBef>
              <a:spcAft>
                <a:spcPts val="0"/>
              </a:spcAft>
              <a:buNone/>
            </a:pPr>
            <a:r>
              <a:rPr lang="en" sz="1743"/>
              <a:t>Centre for Excellence in Teacher Education</a:t>
            </a:r>
            <a:endParaRPr sz="1743"/>
          </a:p>
          <a:p>
            <a:pPr indent="0" lvl="0" marL="0" marR="0" rtl="0" algn="ctr">
              <a:lnSpc>
                <a:spcPct val="100000"/>
              </a:lnSpc>
              <a:spcBef>
                <a:spcPts val="1000"/>
              </a:spcBef>
              <a:spcAft>
                <a:spcPts val="0"/>
              </a:spcAft>
              <a:buNone/>
            </a:pPr>
            <a:r>
              <a:rPr lang="en" sz="1743"/>
              <a:t>Tata Institute of Social Sciences, Mumbai</a:t>
            </a:r>
            <a:endParaRPr sz="100">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pSp>
        <p:nvGrpSpPr>
          <p:cNvPr id="176" name="Google Shape;176;p22"/>
          <p:cNvGrpSpPr/>
          <p:nvPr/>
        </p:nvGrpSpPr>
        <p:grpSpPr>
          <a:xfrm>
            <a:off x="6898800" y="1630549"/>
            <a:ext cx="2227889" cy="3480430"/>
            <a:chOff x="1118313" y="283725"/>
            <a:chExt cx="2090737" cy="4076400"/>
          </a:xfrm>
        </p:grpSpPr>
        <p:sp>
          <p:nvSpPr>
            <p:cNvPr id="177" name="Google Shape;177;p22"/>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1178655" y="341761"/>
              <a:ext cx="1987800" cy="20955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1233929" y="1127982"/>
              <a:ext cx="1914900" cy="1265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P</a:t>
              </a:r>
              <a:r>
                <a:rPr lang="en" sz="1600">
                  <a:solidFill>
                    <a:srgbClr val="1B786E"/>
                  </a:solidFill>
                  <a:latin typeface="Roboto Medium"/>
                  <a:ea typeface="Roboto Medium"/>
                  <a:cs typeface="Roboto Medium"/>
                  <a:sym typeface="Roboto Medium"/>
                </a:rPr>
                <a:t>ersonal health &amp; safety emerged as top concern</a:t>
              </a:r>
              <a:endParaRPr sz="1600">
                <a:solidFill>
                  <a:srgbClr val="1B786E"/>
                </a:solidFill>
                <a:latin typeface="Roboto Medium"/>
                <a:ea typeface="Roboto Medium"/>
                <a:cs typeface="Roboto Medium"/>
                <a:sym typeface="Roboto Medium"/>
              </a:endParaRPr>
            </a:p>
          </p:txBody>
        </p:sp>
        <p:sp>
          <p:nvSpPr>
            <p:cNvPr id="180" name="Google Shape;180;p22"/>
            <p:cNvSpPr/>
            <p:nvPr/>
          </p:nvSpPr>
          <p:spPr>
            <a:xfrm>
              <a:off x="1233850" y="292104"/>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28.1</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181" name="Google Shape;181;p22"/>
            <p:cNvSpPr/>
            <p:nvPr/>
          </p:nvSpPr>
          <p:spPr>
            <a:xfrm rot="5400000">
              <a:off x="1938871" y="2428399"/>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1118313" y="2739771"/>
              <a:ext cx="2030400" cy="1518000"/>
            </a:xfrm>
            <a:prstGeom prst="rect">
              <a:avLst/>
            </a:prstGeom>
            <a:noFill/>
            <a:ln>
              <a:noFill/>
            </a:ln>
          </p:spPr>
          <p:txBody>
            <a:bodyPr anchorCtr="0" anchor="t" bIns="91425" lIns="91425" spcFirstLastPara="1" rIns="91425" wrap="square" tIns="91425">
              <a:noAutofit/>
            </a:bodyPr>
            <a:lstStyle/>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a:t>
              </a:r>
              <a:r>
                <a:rPr lang="en">
                  <a:solidFill>
                    <a:schemeClr val="lt1"/>
                  </a:solidFill>
                  <a:latin typeface="Roboto"/>
                  <a:ea typeface="Roboto"/>
                  <a:cs typeface="Roboto"/>
                  <a:sym typeface="Roboto"/>
                </a:rPr>
                <a:t>tudent learning 27.5%</a:t>
              </a:r>
              <a:endParaRPr>
                <a:solidFill>
                  <a:schemeClr val="lt1"/>
                </a:solidFill>
                <a:latin typeface="Roboto"/>
                <a:ea typeface="Roboto"/>
                <a:cs typeface="Roboto"/>
                <a:sym typeface="Roboto"/>
              </a:endParaRPr>
            </a:p>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Emotional wellbeing 14.5%</a:t>
              </a:r>
              <a:endParaRPr>
                <a:solidFill>
                  <a:schemeClr val="lt1"/>
                </a:solidFill>
                <a:latin typeface="Roboto"/>
                <a:ea typeface="Roboto"/>
                <a:cs typeface="Roboto"/>
                <a:sym typeface="Roboto"/>
              </a:endParaRPr>
            </a:p>
          </p:txBody>
        </p:sp>
      </p:grpSp>
      <p:sp>
        <p:nvSpPr>
          <p:cNvPr id="183" name="Google Shape;183;p22"/>
          <p:cNvSpPr txBox="1"/>
          <p:nvPr>
            <p:ph type="title"/>
          </p:nvPr>
        </p:nvSpPr>
        <p:spPr>
          <a:xfrm>
            <a:off x="25125" y="23225"/>
            <a:ext cx="4546800" cy="10959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2800"/>
              <a:t>E</a:t>
            </a:r>
            <a:r>
              <a:rPr lang="en" sz="2800"/>
              <a:t>xperiences &amp; concerns about </a:t>
            </a:r>
            <a:endParaRPr sz="2800"/>
          </a:p>
          <a:p>
            <a:pPr indent="0" lvl="0" marL="0" rtl="0" algn="ctr">
              <a:lnSpc>
                <a:spcPct val="100000"/>
              </a:lnSpc>
              <a:spcBef>
                <a:spcPts val="0"/>
              </a:spcBef>
              <a:spcAft>
                <a:spcPts val="0"/>
              </a:spcAft>
              <a:buSzPts val="990"/>
              <a:buNone/>
            </a:pPr>
            <a:r>
              <a:rPr lang="en" sz="2800"/>
              <a:t>quality of teaching </a:t>
            </a:r>
            <a:r>
              <a:rPr lang="en" sz="2800"/>
              <a:t>&amp; wellbeing</a:t>
            </a:r>
            <a:endParaRPr sz="2800"/>
          </a:p>
        </p:txBody>
      </p:sp>
      <p:grpSp>
        <p:nvGrpSpPr>
          <p:cNvPr id="184" name="Google Shape;184;p22"/>
          <p:cNvGrpSpPr/>
          <p:nvPr/>
        </p:nvGrpSpPr>
        <p:grpSpPr>
          <a:xfrm rot="-5400000">
            <a:off x="6130394" y="-1360608"/>
            <a:ext cx="1442882" cy="4397348"/>
            <a:chOff x="1305135" y="341727"/>
            <a:chExt cx="2487728" cy="5091880"/>
          </a:xfrm>
        </p:grpSpPr>
        <p:sp>
          <p:nvSpPr>
            <p:cNvPr id="185" name="Google Shape;185;p22"/>
            <p:cNvSpPr/>
            <p:nvPr/>
          </p:nvSpPr>
          <p:spPr>
            <a:xfrm>
              <a:off x="1305135" y="341727"/>
              <a:ext cx="2193000" cy="24954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C1145"/>
                </a:solidFill>
              </a:endParaRPr>
            </a:p>
          </p:txBody>
        </p:sp>
        <p:sp>
          <p:nvSpPr>
            <p:cNvPr id="186" name="Google Shape;186;p22"/>
            <p:cNvSpPr/>
            <p:nvPr/>
          </p:nvSpPr>
          <p:spPr>
            <a:xfrm rot="5400000">
              <a:off x="1054905" y="752207"/>
              <a:ext cx="2004300" cy="1503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AC1145"/>
                  </a:solidFill>
                  <a:latin typeface="Roboto Medium"/>
                  <a:ea typeface="Roboto Medium"/>
                  <a:cs typeface="Roboto Medium"/>
                  <a:sym typeface="Roboto Medium"/>
                </a:rPr>
                <a:t>Not able to work efficiently</a:t>
              </a:r>
              <a:endParaRPr sz="1600">
                <a:solidFill>
                  <a:srgbClr val="AC1145"/>
                </a:solidFill>
                <a:latin typeface="Roboto Medium"/>
                <a:ea typeface="Roboto Medium"/>
                <a:cs typeface="Roboto Medium"/>
                <a:sym typeface="Roboto Medium"/>
              </a:endParaRPr>
            </a:p>
          </p:txBody>
        </p:sp>
        <p:sp>
          <p:nvSpPr>
            <p:cNvPr id="187" name="Google Shape;187;p22"/>
            <p:cNvSpPr/>
            <p:nvPr/>
          </p:nvSpPr>
          <p:spPr>
            <a:xfrm rot="5400000">
              <a:off x="1099934" y="2872057"/>
              <a:ext cx="2930100" cy="2193000"/>
            </a:xfrm>
            <a:prstGeom prst="rect">
              <a:avLst/>
            </a:prstGeom>
            <a:noFill/>
            <a:ln cap="flat" cmpd="sng" w="9525">
              <a:solidFill>
                <a:srgbClr val="AC1145"/>
              </a:solidFill>
              <a:prstDash val="solid"/>
              <a:round/>
              <a:headEnd len="sm" w="sm" type="none"/>
              <a:tailEnd len="sm" w="sm" type="none"/>
            </a:ln>
          </p:spPr>
          <p:txBody>
            <a:bodyPr anchorCtr="0" anchor="t" bIns="91425" lIns="91425" spcFirstLastPara="1" rIns="91425" wrap="square" tIns="91425">
              <a:noAutofit/>
            </a:bodyPr>
            <a:lstStyle/>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32.1% decline in quality of work</a:t>
              </a:r>
              <a:endParaRPr>
                <a:solidFill>
                  <a:srgbClr val="AC1145"/>
                </a:solidFill>
                <a:latin typeface="Roboto"/>
                <a:ea typeface="Roboto"/>
                <a:cs typeface="Roboto"/>
                <a:sym typeface="Roboto"/>
              </a:endParaRPr>
            </a:p>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Accompanied by concerns about job security</a:t>
              </a:r>
              <a:endParaRPr>
                <a:solidFill>
                  <a:srgbClr val="AC1145"/>
                </a:solidFill>
                <a:latin typeface="Roboto"/>
                <a:ea typeface="Roboto"/>
                <a:cs typeface="Roboto"/>
                <a:sym typeface="Roboto"/>
              </a:endParaRPr>
            </a:p>
          </p:txBody>
        </p:sp>
        <p:sp>
          <p:nvSpPr>
            <p:cNvPr id="188" name="Google Shape;188;p22"/>
            <p:cNvSpPr/>
            <p:nvPr/>
          </p:nvSpPr>
          <p:spPr>
            <a:xfrm rot="5400000">
              <a:off x="2298713" y="912077"/>
              <a:ext cx="2004300" cy="98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AC1145"/>
                  </a:solidFill>
                  <a:latin typeface="Roboto"/>
                  <a:ea typeface="Roboto"/>
                  <a:cs typeface="Roboto"/>
                  <a:sym typeface="Roboto"/>
                </a:rPr>
                <a:t>42.7</a:t>
              </a:r>
              <a:r>
                <a:rPr lang="en" sz="4000">
                  <a:solidFill>
                    <a:srgbClr val="AC1145"/>
                  </a:solidFill>
                  <a:latin typeface="Roboto Thin"/>
                  <a:ea typeface="Roboto Thin"/>
                  <a:cs typeface="Roboto Thin"/>
                  <a:sym typeface="Roboto Thin"/>
                </a:rPr>
                <a:t>%</a:t>
              </a:r>
              <a:endParaRPr sz="4000">
                <a:solidFill>
                  <a:srgbClr val="AC1145"/>
                </a:solidFill>
                <a:latin typeface="Roboto Thin"/>
                <a:ea typeface="Roboto Thin"/>
                <a:cs typeface="Roboto Thin"/>
                <a:sym typeface="Roboto Thin"/>
              </a:endParaRPr>
            </a:p>
          </p:txBody>
        </p:sp>
      </p:grpSp>
      <p:grpSp>
        <p:nvGrpSpPr>
          <p:cNvPr id="189" name="Google Shape;189;p22"/>
          <p:cNvGrpSpPr/>
          <p:nvPr/>
        </p:nvGrpSpPr>
        <p:grpSpPr>
          <a:xfrm>
            <a:off x="508771" y="1218177"/>
            <a:ext cx="3612464" cy="3726142"/>
            <a:chOff x="2961500" y="797575"/>
            <a:chExt cx="3221100" cy="3384325"/>
          </a:xfrm>
        </p:grpSpPr>
        <p:sp>
          <p:nvSpPr>
            <p:cNvPr id="190" name="Google Shape;190;p22"/>
            <p:cNvSpPr/>
            <p:nvPr/>
          </p:nvSpPr>
          <p:spPr>
            <a:xfrm>
              <a:off x="2961500" y="961400"/>
              <a:ext cx="3221100" cy="3220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txBox="1"/>
            <p:nvPr/>
          </p:nvSpPr>
          <p:spPr>
            <a:xfrm>
              <a:off x="3169325" y="797575"/>
              <a:ext cx="2841600" cy="146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AC1145"/>
                  </a:solidFill>
                  <a:latin typeface="Roboto"/>
                  <a:ea typeface="Roboto"/>
                  <a:cs typeface="Roboto"/>
                  <a:sym typeface="Roboto"/>
                </a:rPr>
                <a:t>M</a:t>
              </a:r>
              <a:r>
                <a:rPr lang="en" sz="2400">
                  <a:solidFill>
                    <a:srgbClr val="AC1145"/>
                  </a:solidFill>
                  <a:latin typeface="Roboto"/>
                  <a:ea typeface="Roboto"/>
                  <a:cs typeface="Roboto"/>
                  <a:sym typeface="Roboto"/>
                </a:rPr>
                <a:t>ode of teaching-learning </a:t>
              </a:r>
              <a:endParaRPr sz="2400">
                <a:solidFill>
                  <a:srgbClr val="AC1145"/>
                </a:solidFill>
                <a:latin typeface="Roboto"/>
                <a:ea typeface="Roboto"/>
                <a:cs typeface="Roboto"/>
                <a:sym typeface="Roboto"/>
              </a:endParaRPr>
            </a:p>
            <a:p>
              <a:pPr indent="0" lvl="0" marL="0" rtl="0" algn="ctr">
                <a:spcBef>
                  <a:spcPts val="0"/>
                </a:spcBef>
                <a:spcAft>
                  <a:spcPts val="0"/>
                </a:spcAft>
                <a:buNone/>
              </a:pPr>
              <a:r>
                <a:rPr lang="en" sz="2400">
                  <a:solidFill>
                    <a:srgbClr val="AC1145"/>
                  </a:solidFill>
                  <a:latin typeface="Roboto"/>
                  <a:ea typeface="Roboto"/>
                  <a:cs typeface="Roboto"/>
                  <a:sym typeface="Roboto"/>
                </a:rPr>
                <a:t>was online</a:t>
              </a:r>
              <a:endParaRPr sz="2400">
                <a:solidFill>
                  <a:srgbClr val="AC1145"/>
                </a:solidFill>
                <a:latin typeface="Roboto"/>
                <a:ea typeface="Roboto"/>
                <a:cs typeface="Roboto"/>
                <a:sym typeface="Roboto"/>
              </a:endParaRPr>
            </a:p>
          </p:txBody>
        </p:sp>
      </p:grpSp>
      <p:grpSp>
        <p:nvGrpSpPr>
          <p:cNvPr id="192" name="Google Shape;192;p22"/>
          <p:cNvGrpSpPr/>
          <p:nvPr/>
        </p:nvGrpSpPr>
        <p:grpSpPr>
          <a:xfrm>
            <a:off x="1109550" y="2571749"/>
            <a:ext cx="2410889" cy="2372246"/>
            <a:chOff x="3474041" y="1986189"/>
            <a:chExt cx="2195709" cy="2195710"/>
          </a:xfrm>
        </p:grpSpPr>
        <p:sp>
          <p:nvSpPr>
            <p:cNvPr id="193" name="Google Shape;193;p22"/>
            <p:cNvSpPr/>
            <p:nvPr/>
          </p:nvSpPr>
          <p:spPr>
            <a:xfrm>
              <a:off x="3474050" y="1986200"/>
              <a:ext cx="2195700" cy="2195700"/>
            </a:xfrm>
            <a:prstGeom prst="ellips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txBox="1"/>
            <p:nvPr/>
          </p:nvSpPr>
          <p:spPr>
            <a:xfrm>
              <a:off x="3474041" y="1986189"/>
              <a:ext cx="2195700" cy="219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But r</a:t>
              </a:r>
              <a:r>
                <a:rPr lang="en" sz="2100">
                  <a:solidFill>
                    <a:srgbClr val="FFFFFF"/>
                  </a:solidFill>
                  <a:latin typeface="Roboto"/>
                  <a:ea typeface="Roboto"/>
                  <a:cs typeface="Roboto"/>
                  <a:sym typeface="Roboto"/>
                </a:rPr>
                <a:t>esources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used were conventional - textbooks</a:t>
              </a:r>
              <a:endParaRPr sz="2100">
                <a:solidFill>
                  <a:srgbClr val="FFFFFF"/>
                </a:solidFill>
                <a:latin typeface="Roboto"/>
                <a:ea typeface="Roboto"/>
                <a:cs typeface="Roboto"/>
                <a:sym typeface="Roboto"/>
              </a:endParaRPr>
            </a:p>
          </p:txBody>
        </p:sp>
      </p:grpSp>
      <p:sp>
        <p:nvSpPr>
          <p:cNvPr id="195" name="Google Shape;195;p22"/>
          <p:cNvSpPr/>
          <p:nvPr/>
        </p:nvSpPr>
        <p:spPr>
          <a:xfrm rot="5400000">
            <a:off x="5738624" y="3594214"/>
            <a:ext cx="300600" cy="3060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22"/>
          <p:cNvGrpSpPr/>
          <p:nvPr/>
        </p:nvGrpSpPr>
        <p:grpSpPr>
          <a:xfrm>
            <a:off x="4619250" y="1630549"/>
            <a:ext cx="2301083" cy="3480627"/>
            <a:chOff x="1118306" y="283708"/>
            <a:chExt cx="2090753" cy="4504500"/>
          </a:xfrm>
        </p:grpSpPr>
        <p:sp>
          <p:nvSpPr>
            <p:cNvPr id="197" name="Google Shape;197;p22"/>
            <p:cNvSpPr/>
            <p:nvPr/>
          </p:nvSpPr>
          <p:spPr>
            <a:xfrm>
              <a:off x="1178660" y="283708"/>
              <a:ext cx="2030400" cy="4504500"/>
            </a:xfrm>
            <a:prstGeom prst="rect">
              <a:avLst/>
            </a:prstGeom>
            <a:solidFill>
              <a:srgbClr val="1B786E"/>
            </a:solidFill>
            <a:ln cap="flat" cmpd="sng" w="9525">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
            <p:cNvSpPr/>
            <p:nvPr/>
          </p:nvSpPr>
          <p:spPr>
            <a:xfrm>
              <a:off x="1178660" y="341753"/>
              <a:ext cx="1987800" cy="23883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p:nvPr/>
          </p:nvSpPr>
          <p:spPr>
            <a:xfrm>
              <a:off x="1233928" y="1225080"/>
              <a:ext cx="1815000" cy="1433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Lack of interactions with co-workers or students - topmost concern</a:t>
              </a:r>
              <a:endParaRPr sz="1600">
                <a:solidFill>
                  <a:srgbClr val="1B786E"/>
                </a:solidFill>
                <a:latin typeface="Roboto Medium"/>
                <a:ea typeface="Roboto Medium"/>
                <a:cs typeface="Roboto Medium"/>
                <a:sym typeface="Roboto Medium"/>
              </a:endParaRPr>
            </a:p>
          </p:txBody>
        </p:sp>
        <p:sp>
          <p:nvSpPr>
            <p:cNvPr id="200" name="Google Shape;200;p22"/>
            <p:cNvSpPr/>
            <p:nvPr/>
          </p:nvSpPr>
          <p:spPr>
            <a:xfrm>
              <a:off x="1233850" y="371985"/>
              <a:ext cx="1815000" cy="67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23.8</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201" name="Google Shape;201;p22"/>
            <p:cNvSpPr/>
            <p:nvPr/>
          </p:nvSpPr>
          <p:spPr>
            <a:xfrm rot="5400000">
              <a:off x="1938871" y="2686776"/>
              <a:ext cx="389100" cy="2781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1118306" y="3020380"/>
              <a:ext cx="2030400" cy="1767600"/>
            </a:xfrm>
            <a:prstGeom prst="rect">
              <a:avLst/>
            </a:prstGeom>
            <a:noFill/>
            <a:ln>
              <a:noFill/>
            </a:ln>
          </p:spPr>
          <p:txBody>
            <a:bodyPr anchorCtr="0" anchor="t" bIns="91425" lIns="91425" spcFirstLastPara="1" rIns="91425" wrap="square" tIns="91425">
              <a:noAutofit/>
            </a:bodyPr>
            <a:lstStyle/>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Increased workload for 16%</a:t>
              </a:r>
              <a:endParaRPr>
                <a:solidFill>
                  <a:schemeClr val="lt1"/>
                </a:solidFill>
                <a:latin typeface="Roboto"/>
                <a:ea typeface="Roboto"/>
                <a:cs typeface="Roboto"/>
                <a:sym typeface="Roboto"/>
              </a:endParaRPr>
            </a:p>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Change in nature of work for 15%. </a:t>
              </a:r>
              <a:endParaRPr>
                <a:solidFill>
                  <a:schemeClr val="lt1"/>
                </a:solidFill>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p:nvPr/>
        </p:nvSpPr>
        <p:spPr>
          <a:xfrm>
            <a:off x="4744800" y="0"/>
            <a:ext cx="4148400" cy="2171100"/>
          </a:xfrm>
          <a:prstGeom prst="wedgeEllipseCallout">
            <a:avLst>
              <a:gd fmla="val -59404" name="adj1"/>
              <a:gd fmla="val 4538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None/>
            </a:pPr>
            <a:r>
              <a:rPr i="1" lang="en">
                <a:latin typeface="Times New Roman"/>
                <a:ea typeface="Times New Roman"/>
                <a:cs typeface="Times New Roman"/>
                <a:sym typeface="Times New Roman"/>
              </a:rPr>
              <a:t>there's no delineation between the office </a:t>
            </a:r>
            <a:r>
              <a:rPr b="1" i="1" lang="en">
                <a:latin typeface="Times New Roman"/>
                <a:ea typeface="Times New Roman"/>
                <a:cs typeface="Times New Roman"/>
                <a:sym typeface="Times New Roman"/>
              </a:rPr>
              <a:t>work and personal time</a:t>
            </a:r>
            <a:r>
              <a:rPr i="1" lang="en">
                <a:latin typeface="Times New Roman"/>
                <a:ea typeface="Times New Roman"/>
                <a:cs typeface="Times New Roman"/>
                <a:sym typeface="Times New Roman"/>
              </a:rPr>
              <a:t>… there's a fear, they may get orders as early as 6am. As late as midnight... things are getting instant …</a:t>
            </a:r>
            <a:endParaRPr i="1">
              <a:latin typeface="Times New Roman"/>
              <a:ea typeface="Times New Roman"/>
              <a:cs typeface="Times New Roman"/>
              <a:sym typeface="Times New Roman"/>
            </a:endParaRPr>
          </a:p>
          <a:p>
            <a:pPr indent="-330200" lvl="0" marL="457200" rtl="0" algn="l">
              <a:lnSpc>
                <a:spcPct val="115000"/>
              </a:lnSpc>
              <a:spcBef>
                <a:spcPts val="0"/>
              </a:spcBef>
              <a:spcAft>
                <a:spcPts val="0"/>
              </a:spcAft>
              <a:buSzPts val="1600"/>
              <a:buFont typeface="Times New Roman"/>
              <a:buChar char="-"/>
            </a:pPr>
            <a:r>
              <a:rPr i="1" lang="en" sz="1600">
                <a:latin typeface="Times New Roman"/>
                <a:ea typeface="Times New Roman"/>
                <a:cs typeface="Times New Roman"/>
                <a:sym typeface="Times New Roman"/>
              </a:rPr>
              <a:t>Fiji Teacher</a:t>
            </a:r>
            <a:endParaRPr sz="200">
              <a:latin typeface="Times New Roman"/>
              <a:ea typeface="Times New Roman"/>
              <a:cs typeface="Times New Roman"/>
              <a:sym typeface="Times New Roman"/>
            </a:endParaRPr>
          </a:p>
        </p:txBody>
      </p:sp>
      <p:sp>
        <p:nvSpPr>
          <p:cNvPr id="208" name="Google Shape;208;p23"/>
          <p:cNvSpPr/>
          <p:nvPr/>
        </p:nvSpPr>
        <p:spPr>
          <a:xfrm>
            <a:off x="101325" y="127750"/>
            <a:ext cx="4065900" cy="3795300"/>
          </a:xfrm>
          <a:prstGeom prst="wedgeEllipseCallout">
            <a:avLst>
              <a:gd fmla="val 67579" name="adj1"/>
              <a:gd fmla="val 4081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00"/>
              </a:spcBef>
              <a:spcAft>
                <a:spcPts val="0"/>
              </a:spcAft>
              <a:buNone/>
            </a:pPr>
            <a:r>
              <a:rPr i="1" lang="en">
                <a:latin typeface="Times New Roman"/>
                <a:ea typeface="Times New Roman"/>
                <a:cs typeface="Times New Roman"/>
                <a:sym typeface="Times New Roman"/>
              </a:rPr>
              <a:t>…teachers were forced to create their </a:t>
            </a:r>
            <a:r>
              <a:rPr b="1" i="1" lang="en">
                <a:latin typeface="Times New Roman"/>
                <a:ea typeface="Times New Roman"/>
                <a:cs typeface="Times New Roman"/>
                <a:sym typeface="Times New Roman"/>
              </a:rPr>
              <a:t>own module, printed and, delivered</a:t>
            </a:r>
            <a:r>
              <a:rPr i="1" lang="en">
                <a:latin typeface="Times New Roman"/>
                <a:ea typeface="Times New Roman"/>
                <a:cs typeface="Times New Roman"/>
                <a:sym typeface="Times New Roman"/>
              </a:rPr>
              <a:t> to our students…</a:t>
            </a:r>
            <a:r>
              <a:rPr lang="en">
                <a:latin typeface="Times New Roman"/>
                <a:ea typeface="Times New Roman"/>
                <a:cs typeface="Times New Roman"/>
                <a:sym typeface="Times New Roman"/>
              </a:rPr>
              <a:t>these</a:t>
            </a:r>
            <a:r>
              <a:rPr i="1" lang="en">
                <a:latin typeface="Times New Roman"/>
                <a:ea typeface="Times New Roman"/>
                <a:cs typeface="Times New Roman"/>
                <a:sym typeface="Times New Roman"/>
              </a:rPr>
              <a:t> are not under the work, our teachers, this should be processed and prepared by the central office, and our teachers are only supposedly to teach now. But right now our teachers are asked to go to school and to do th</a:t>
            </a:r>
            <a:r>
              <a:rPr b="1" i="1" lang="en">
                <a:latin typeface="Times New Roman"/>
                <a:ea typeface="Times New Roman"/>
                <a:cs typeface="Times New Roman"/>
                <a:sym typeface="Times New Roman"/>
              </a:rPr>
              <a:t>e printing and binding of the modul</a:t>
            </a:r>
            <a:r>
              <a:rPr b="1" lang="en">
                <a:latin typeface="Times New Roman"/>
                <a:ea typeface="Times New Roman"/>
                <a:cs typeface="Times New Roman"/>
                <a:sym typeface="Times New Roman"/>
              </a:rPr>
              <a:t>e…</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317500" lvl="0" marL="457200" rtl="0" algn="l">
              <a:spcBef>
                <a:spcPts val="300"/>
              </a:spcBef>
              <a:spcAft>
                <a:spcPts val="0"/>
              </a:spcAft>
              <a:buSzPts val="1400"/>
              <a:buChar char="-"/>
            </a:pPr>
            <a:r>
              <a:rPr lang="en" sz="1050">
                <a:solidFill>
                  <a:srgbClr val="4D5156"/>
                </a:solidFill>
                <a:highlight>
                  <a:srgbClr val="FFFFFF"/>
                </a:highlight>
                <a:latin typeface="Times New Roman"/>
                <a:ea typeface="Times New Roman"/>
                <a:cs typeface="Times New Roman"/>
                <a:sym typeface="Times New Roman"/>
              </a:rPr>
              <a:t>Philippines</a:t>
            </a:r>
            <a:r>
              <a:rPr lang="en">
                <a:latin typeface="Times New Roman"/>
                <a:ea typeface="Times New Roman"/>
                <a:cs typeface="Times New Roman"/>
                <a:sym typeface="Times New Roman"/>
              </a:rPr>
              <a:t> union staff </a:t>
            </a:r>
            <a:endParaRPr>
              <a:latin typeface="Times New Roman"/>
              <a:ea typeface="Times New Roman"/>
              <a:cs typeface="Times New Roman"/>
              <a:sym typeface="Times New Roman"/>
            </a:endParaRPr>
          </a:p>
        </p:txBody>
      </p:sp>
      <p:sp>
        <p:nvSpPr>
          <p:cNvPr id="209" name="Google Shape;209;p23"/>
          <p:cNvSpPr/>
          <p:nvPr/>
        </p:nvSpPr>
        <p:spPr>
          <a:xfrm>
            <a:off x="4919625" y="2046150"/>
            <a:ext cx="4148400" cy="3097500"/>
          </a:xfrm>
          <a:prstGeom prst="wedgeEllipseCallout">
            <a:avLst>
              <a:gd fmla="val -68053" name="adj1"/>
              <a:gd fmla="val -3710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i="1" lang="en">
                <a:latin typeface="Times New Roman"/>
                <a:ea typeface="Times New Roman"/>
                <a:cs typeface="Times New Roman"/>
                <a:sym typeface="Times New Roman"/>
              </a:rPr>
              <a:t>.they were made to work on different </a:t>
            </a:r>
            <a:r>
              <a:rPr i="1" lang="en" sz="1200">
                <a:latin typeface="Times New Roman"/>
                <a:ea typeface="Times New Roman"/>
                <a:cs typeface="Times New Roman"/>
                <a:sym typeface="Times New Roman"/>
              </a:rPr>
              <a:t>tasks, which were n</a:t>
            </a:r>
            <a:r>
              <a:rPr b="1" i="1" lang="en" sz="1200">
                <a:latin typeface="Times New Roman"/>
                <a:ea typeface="Times New Roman"/>
                <a:cs typeface="Times New Roman"/>
                <a:sym typeface="Times New Roman"/>
              </a:rPr>
              <a:t>ever related to their profession,</a:t>
            </a:r>
            <a:r>
              <a:rPr i="1" lang="en" sz="1200">
                <a:latin typeface="Times New Roman"/>
                <a:ea typeface="Times New Roman"/>
                <a:cs typeface="Times New Roman"/>
                <a:sym typeface="Times New Roman"/>
              </a:rPr>
              <a:t> because the schools were closed, and they are the government employees.. </a:t>
            </a:r>
            <a:r>
              <a:rPr b="1" i="1" lang="en" sz="1200">
                <a:latin typeface="Times New Roman"/>
                <a:ea typeface="Times New Roman"/>
                <a:cs typeface="Times New Roman"/>
                <a:sym typeface="Times New Roman"/>
              </a:rPr>
              <a:t>posted at airports and distributing food </a:t>
            </a:r>
            <a:r>
              <a:rPr i="1" lang="en" sz="1200">
                <a:latin typeface="Times New Roman"/>
                <a:ea typeface="Times New Roman"/>
                <a:cs typeface="Times New Roman"/>
                <a:sym typeface="Times New Roman"/>
              </a:rPr>
              <a:t>…thermal scanning at the airport, or managing the quarantine centers. So this kind of things have really, you know, created dissatisfaction among the teachers…</a:t>
            </a:r>
            <a:endParaRPr i="1" sz="1200">
              <a:latin typeface="Times New Roman"/>
              <a:ea typeface="Times New Roman"/>
              <a:cs typeface="Times New Roman"/>
              <a:sym typeface="Times New Roman"/>
            </a:endParaRPr>
          </a:p>
          <a:p>
            <a:pPr indent="-311150" lvl="0" marL="457200" rtl="0" algn="l">
              <a:lnSpc>
                <a:spcPct val="115000"/>
              </a:lnSpc>
              <a:spcBef>
                <a:spcPts val="1200"/>
              </a:spcBef>
              <a:spcAft>
                <a:spcPts val="0"/>
              </a:spcAft>
              <a:buClr>
                <a:schemeClr val="dk2"/>
              </a:buClr>
              <a:buSzPts val="1300"/>
              <a:buFont typeface="Times New Roman"/>
              <a:buChar char="-"/>
            </a:pPr>
            <a:r>
              <a:rPr i="1" lang="en" sz="1500">
                <a:latin typeface="Times New Roman"/>
                <a:ea typeface="Times New Roman"/>
                <a:cs typeface="Times New Roman"/>
                <a:sym typeface="Times New Roman"/>
              </a:rPr>
              <a:t>India , Union staff </a:t>
            </a:r>
            <a:endParaRPr i="1" sz="1600">
              <a:solidFill>
                <a:schemeClr val="dk2"/>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42275" y="167600"/>
            <a:ext cx="4453800" cy="5574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Access</a:t>
            </a:r>
            <a:endParaRPr/>
          </a:p>
        </p:txBody>
      </p:sp>
      <p:sp>
        <p:nvSpPr>
          <p:cNvPr id="215" name="Google Shape;215;p24"/>
          <p:cNvSpPr txBox="1"/>
          <p:nvPr>
            <p:ph type="title"/>
          </p:nvPr>
        </p:nvSpPr>
        <p:spPr>
          <a:xfrm>
            <a:off x="4572075" y="91400"/>
            <a:ext cx="4566900" cy="6300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ICT </a:t>
            </a:r>
            <a:r>
              <a:rPr lang="en"/>
              <a:t>C</a:t>
            </a:r>
            <a:r>
              <a:rPr lang="en"/>
              <a:t>ompetencies</a:t>
            </a:r>
            <a:endParaRPr/>
          </a:p>
        </p:txBody>
      </p:sp>
      <p:grpSp>
        <p:nvGrpSpPr>
          <p:cNvPr id="216" name="Google Shape;216;p24"/>
          <p:cNvGrpSpPr/>
          <p:nvPr/>
        </p:nvGrpSpPr>
        <p:grpSpPr>
          <a:xfrm>
            <a:off x="4572075" y="950025"/>
            <a:ext cx="4567320" cy="1732671"/>
            <a:chOff x="1410874" y="1323164"/>
            <a:chExt cx="7594480" cy="735617"/>
          </a:xfrm>
        </p:grpSpPr>
        <p:sp>
          <p:nvSpPr>
            <p:cNvPr id="217" name="Google Shape;217;p24"/>
            <p:cNvSpPr txBox="1"/>
            <p:nvPr/>
          </p:nvSpPr>
          <p:spPr>
            <a:xfrm>
              <a:off x="1410874" y="1327081"/>
              <a:ext cx="3151500" cy="731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840D35"/>
                  </a:solidFill>
                  <a:latin typeface="Roboto Medium"/>
                  <a:ea typeface="Roboto Medium"/>
                  <a:cs typeface="Roboto Medium"/>
                  <a:sym typeface="Roboto Medium"/>
                </a:rPr>
                <a:t>Increase in use of digital devices, online modes</a:t>
              </a:r>
              <a:endParaRPr sz="2200">
                <a:solidFill>
                  <a:srgbClr val="840D35"/>
                </a:solidFill>
                <a:latin typeface="Roboto Medium"/>
                <a:ea typeface="Roboto Medium"/>
                <a:cs typeface="Roboto Medium"/>
                <a:sym typeface="Roboto Medium"/>
              </a:endParaRPr>
            </a:p>
          </p:txBody>
        </p:sp>
        <p:sp>
          <p:nvSpPr>
            <p:cNvPr id="218" name="Google Shape;218;p24"/>
            <p:cNvSpPr/>
            <p:nvPr/>
          </p:nvSpPr>
          <p:spPr>
            <a:xfrm>
              <a:off x="4562272" y="1323164"/>
              <a:ext cx="4443000" cy="731700"/>
            </a:xfrm>
            <a:prstGeom prst="rect">
              <a:avLst/>
            </a:prstGeom>
            <a:solidFill>
              <a:srgbClr val="840D3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4"/>
            <p:cNvSpPr txBox="1"/>
            <p:nvPr/>
          </p:nvSpPr>
          <p:spPr>
            <a:xfrm>
              <a:off x="4562354" y="1323164"/>
              <a:ext cx="4443000" cy="7317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4.5 times video contact</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2.7 times learning management systems </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1.8 times digital learning software</a:t>
              </a:r>
              <a:endParaRPr>
                <a:solidFill>
                  <a:srgbClr val="FFFFFF"/>
                </a:solidFill>
                <a:latin typeface="Roboto"/>
                <a:ea typeface="Roboto"/>
                <a:cs typeface="Roboto"/>
                <a:sym typeface="Roboto"/>
              </a:endParaRPr>
            </a:p>
          </p:txBody>
        </p:sp>
      </p:grpSp>
      <p:grpSp>
        <p:nvGrpSpPr>
          <p:cNvPr id="220" name="Google Shape;220;p24"/>
          <p:cNvGrpSpPr/>
          <p:nvPr/>
        </p:nvGrpSpPr>
        <p:grpSpPr>
          <a:xfrm>
            <a:off x="4571909" y="2846440"/>
            <a:ext cx="4567037" cy="1869105"/>
            <a:chOff x="1885846" y="2168905"/>
            <a:chExt cx="5973107" cy="742445"/>
          </a:xfrm>
        </p:grpSpPr>
        <p:sp>
          <p:nvSpPr>
            <p:cNvPr id="221" name="Google Shape;221;p24"/>
            <p:cNvSpPr txBox="1"/>
            <p:nvPr/>
          </p:nvSpPr>
          <p:spPr>
            <a:xfrm>
              <a:off x="1885846" y="2168905"/>
              <a:ext cx="2468400" cy="7371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B61249"/>
                  </a:solidFill>
                  <a:latin typeface="Roboto Medium"/>
                  <a:ea typeface="Roboto Medium"/>
                  <a:cs typeface="Roboto Medium"/>
                  <a:sym typeface="Roboto Medium"/>
                </a:rPr>
                <a:t>Ranking themselves advanced beginners or novices</a:t>
              </a:r>
              <a:endParaRPr sz="2200">
                <a:solidFill>
                  <a:srgbClr val="B61249"/>
                </a:solidFill>
                <a:latin typeface="Roboto Medium"/>
                <a:ea typeface="Roboto Medium"/>
                <a:cs typeface="Roboto Medium"/>
                <a:sym typeface="Roboto Medium"/>
              </a:endParaRPr>
            </a:p>
          </p:txBody>
        </p:sp>
        <p:sp>
          <p:nvSpPr>
            <p:cNvPr id="222" name="Google Shape;222;p24"/>
            <p:cNvSpPr/>
            <p:nvPr/>
          </p:nvSpPr>
          <p:spPr>
            <a:xfrm>
              <a:off x="4354287" y="2174227"/>
              <a:ext cx="3504600" cy="731700"/>
            </a:xfrm>
            <a:prstGeom prst="rect">
              <a:avLst/>
            </a:prstGeom>
            <a:solidFill>
              <a:srgbClr val="B61249"/>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4"/>
            <p:cNvSpPr txBox="1"/>
            <p:nvPr/>
          </p:nvSpPr>
          <p:spPr>
            <a:xfrm>
              <a:off x="4354353" y="2179649"/>
              <a:ext cx="3504600" cy="731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43.5% digital skills</a:t>
              </a:r>
              <a:endParaRPr sz="20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41.5 % laptops, device most needed for work </a:t>
              </a:r>
              <a:endParaRPr>
                <a:solidFill>
                  <a:srgbClr val="FFFFFF"/>
                </a:solidFill>
                <a:latin typeface="Roboto"/>
                <a:ea typeface="Roboto"/>
                <a:cs typeface="Roboto"/>
                <a:sym typeface="Roboto"/>
              </a:endParaRPr>
            </a:p>
          </p:txBody>
        </p:sp>
      </p:grpSp>
      <p:grpSp>
        <p:nvGrpSpPr>
          <p:cNvPr id="224" name="Google Shape;224;p24"/>
          <p:cNvGrpSpPr/>
          <p:nvPr/>
        </p:nvGrpSpPr>
        <p:grpSpPr>
          <a:xfrm>
            <a:off x="118630" y="3783107"/>
            <a:ext cx="4509469" cy="1360348"/>
            <a:chOff x="1593000" y="2322551"/>
            <a:chExt cx="2969296" cy="642613"/>
          </a:xfrm>
        </p:grpSpPr>
        <p:sp>
          <p:nvSpPr>
            <p:cNvPr id="225" name="Google Shape;225;p24"/>
            <p:cNvSpPr/>
            <p:nvPr/>
          </p:nvSpPr>
          <p:spPr>
            <a:xfrm flipH="1">
              <a:off x="2780893" y="2322559"/>
              <a:ext cx="17814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26" name="Google Shape;226;p24"/>
            <p:cNvSpPr/>
            <p:nvPr/>
          </p:nvSpPr>
          <p:spPr>
            <a:xfrm>
              <a:off x="2780896" y="2322551"/>
              <a:ext cx="1781400" cy="642300"/>
            </a:xfrm>
            <a:prstGeom prst="rect">
              <a:avLst/>
            </a:prstGeom>
            <a:solidFill>
              <a:srgbClr val="840D3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chemeClr val="lt1"/>
                  </a:solidFill>
                  <a:latin typeface="Roboto"/>
                  <a:ea typeface="Roboto"/>
                  <a:cs typeface="Roboto"/>
                  <a:sym typeface="Roboto"/>
                </a:rPr>
                <a:t>80.4 % </a:t>
              </a:r>
              <a:r>
                <a:rPr lang="en" sz="2200">
                  <a:solidFill>
                    <a:srgbClr val="FFFFFF"/>
                  </a:solidFill>
                  <a:latin typeface="Roboto Medium"/>
                  <a:ea typeface="Roboto Medium"/>
                  <a:cs typeface="Roboto Medium"/>
                  <a:sym typeface="Roboto Medium"/>
                </a:rPr>
                <a:t>challenging</a:t>
              </a:r>
              <a:endParaRPr sz="2200">
                <a:solidFill>
                  <a:srgbClr val="FFFFFF"/>
                </a:solidFill>
                <a:latin typeface="Roboto Medium"/>
                <a:ea typeface="Roboto Medium"/>
                <a:cs typeface="Roboto Medium"/>
                <a:sym typeface="Roboto Medium"/>
              </a:endParaRPr>
            </a:p>
          </p:txBody>
        </p:sp>
        <p:sp>
          <p:nvSpPr>
            <p:cNvPr id="227" name="Google Shape;227;p24"/>
            <p:cNvSpPr/>
            <p:nvPr/>
          </p:nvSpPr>
          <p:spPr>
            <a:xfrm>
              <a:off x="1593000" y="2322568"/>
              <a:ext cx="690000" cy="642300"/>
            </a:xfrm>
            <a:prstGeom prst="rect">
              <a:avLst/>
            </a:prstGeom>
            <a:solidFill>
              <a:srgbClr val="840D3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28" name="Google Shape;228;p24"/>
            <p:cNvSpPr/>
            <p:nvPr/>
          </p:nvSpPr>
          <p:spPr>
            <a:xfrm>
              <a:off x="1593019" y="2322564"/>
              <a:ext cx="11880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700">
                  <a:solidFill>
                    <a:schemeClr val="lt1"/>
                  </a:solidFill>
                  <a:latin typeface="Roboto Medium"/>
                  <a:ea typeface="Roboto Medium"/>
                  <a:cs typeface="Roboto Medium"/>
                  <a:sym typeface="Roboto Medium"/>
                </a:rPr>
                <a:t>Internet</a:t>
              </a:r>
              <a:endParaRPr sz="2700">
                <a:solidFill>
                  <a:srgbClr val="FFFFFF"/>
                </a:solidFill>
                <a:latin typeface="Roboto Medium"/>
                <a:ea typeface="Roboto Medium"/>
                <a:cs typeface="Roboto Medium"/>
                <a:sym typeface="Roboto Medium"/>
              </a:endParaRPr>
            </a:p>
          </p:txBody>
        </p:sp>
      </p:grpSp>
      <p:grpSp>
        <p:nvGrpSpPr>
          <p:cNvPr id="229" name="Google Shape;229;p24"/>
          <p:cNvGrpSpPr/>
          <p:nvPr/>
        </p:nvGrpSpPr>
        <p:grpSpPr>
          <a:xfrm>
            <a:off x="118266" y="2684075"/>
            <a:ext cx="4509031" cy="1098945"/>
            <a:chOff x="1592996" y="2321200"/>
            <a:chExt cx="2987102" cy="643976"/>
          </a:xfrm>
        </p:grpSpPr>
        <p:sp>
          <p:nvSpPr>
            <p:cNvPr id="230" name="Google Shape;230;p24"/>
            <p:cNvSpPr/>
            <p:nvPr/>
          </p:nvSpPr>
          <p:spPr>
            <a:xfrm flipH="1">
              <a:off x="2735698"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a:off x="2793896" y="2321200"/>
              <a:ext cx="1615500" cy="64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North Asia - 69.3%</a:t>
              </a:r>
              <a:endParaRPr sz="1600">
                <a:solidFill>
                  <a:srgbClr val="FFFFFF"/>
                </a:solidFill>
                <a:latin typeface="Roboto Medium"/>
                <a:ea typeface="Roboto Medium"/>
                <a:cs typeface="Roboto Medium"/>
                <a:sym typeface="Roboto Medium"/>
              </a:endParaRPr>
            </a:p>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South Asia  - 27.4%</a:t>
              </a:r>
              <a:endParaRPr sz="1600">
                <a:solidFill>
                  <a:srgbClr val="FFFFFF"/>
                </a:solidFill>
                <a:latin typeface="Roboto Medium"/>
                <a:ea typeface="Roboto Medium"/>
                <a:cs typeface="Roboto Medium"/>
                <a:sym typeface="Roboto Medium"/>
              </a:endParaRPr>
            </a:p>
          </p:txBody>
        </p:sp>
        <p:sp>
          <p:nvSpPr>
            <p:cNvPr id="232" name="Google Shape;232;p24"/>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p:nvPr/>
          </p:nvSpPr>
          <p:spPr>
            <a:xfrm>
              <a:off x="1592996" y="2322576"/>
              <a:ext cx="12009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Devices provided by </a:t>
              </a:r>
              <a:r>
                <a:rPr lang="en" sz="1900">
                  <a:solidFill>
                    <a:srgbClr val="FFFFFF"/>
                  </a:solidFill>
                  <a:latin typeface="Roboto Medium"/>
                  <a:ea typeface="Roboto Medium"/>
                  <a:cs typeface="Roboto Medium"/>
                  <a:sym typeface="Roboto Medium"/>
                </a:rPr>
                <a:t>institutions</a:t>
              </a:r>
              <a:endParaRPr sz="1900">
                <a:solidFill>
                  <a:srgbClr val="FFFFFF"/>
                </a:solidFill>
                <a:latin typeface="Roboto Medium"/>
                <a:ea typeface="Roboto Medium"/>
                <a:cs typeface="Roboto Medium"/>
                <a:sym typeface="Roboto Medium"/>
              </a:endParaRPr>
            </a:p>
          </p:txBody>
        </p:sp>
      </p:grpSp>
      <p:grpSp>
        <p:nvGrpSpPr>
          <p:cNvPr id="234" name="Google Shape;234;p24"/>
          <p:cNvGrpSpPr/>
          <p:nvPr/>
        </p:nvGrpSpPr>
        <p:grpSpPr>
          <a:xfrm>
            <a:off x="118440" y="1809338"/>
            <a:ext cx="4509286" cy="874173"/>
            <a:chOff x="1593000" y="2322277"/>
            <a:chExt cx="2836207" cy="643200"/>
          </a:xfrm>
        </p:grpSpPr>
        <p:sp>
          <p:nvSpPr>
            <p:cNvPr id="235" name="Google Shape;235;p24"/>
            <p:cNvSpPr/>
            <p:nvPr/>
          </p:nvSpPr>
          <p:spPr>
            <a:xfrm flipH="1">
              <a:off x="2584807"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p:nvPr/>
          </p:nvSpPr>
          <p:spPr>
            <a:xfrm>
              <a:off x="2752213" y="2322277"/>
              <a:ext cx="16575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chemeClr val="lt1"/>
                  </a:solidFill>
                  <a:latin typeface="Roboto Medium"/>
                  <a:ea typeface="Roboto Medium"/>
                  <a:cs typeface="Roboto Medium"/>
                  <a:sym typeface="Roboto Medium"/>
                </a:rPr>
                <a:t>M</a:t>
              </a:r>
              <a:r>
                <a:rPr lang="en" sz="1600">
                  <a:solidFill>
                    <a:schemeClr val="lt1"/>
                  </a:solidFill>
                  <a:latin typeface="Roboto Medium"/>
                  <a:ea typeface="Roboto Medium"/>
                  <a:cs typeface="Roboto Medium"/>
                  <a:sym typeface="Roboto Medium"/>
                </a:rPr>
                <a:t>ost accessed in </a:t>
              </a:r>
              <a:r>
                <a:rPr lang="en" sz="1600">
                  <a:solidFill>
                    <a:srgbClr val="FFFFFF"/>
                  </a:solidFill>
                  <a:latin typeface="Roboto Medium"/>
                  <a:ea typeface="Roboto Medium"/>
                  <a:cs typeface="Roboto Medium"/>
                  <a:sym typeface="Roboto Medium"/>
                </a:rPr>
                <a:t>South Asia</a:t>
              </a:r>
              <a:endParaRPr sz="1600">
                <a:solidFill>
                  <a:srgbClr val="FFFFFF"/>
                </a:solidFill>
                <a:latin typeface="Roboto Medium"/>
                <a:ea typeface="Roboto Medium"/>
                <a:cs typeface="Roboto Medium"/>
                <a:sym typeface="Roboto Medium"/>
              </a:endParaRPr>
            </a:p>
          </p:txBody>
        </p:sp>
        <p:sp>
          <p:nvSpPr>
            <p:cNvPr id="237" name="Google Shape;237;p24"/>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1593012" y="2322578"/>
              <a:ext cx="1159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33.7% smartphone</a:t>
              </a:r>
              <a:endParaRPr sz="1900">
                <a:solidFill>
                  <a:schemeClr val="lt1"/>
                </a:solidFill>
                <a:latin typeface="Roboto Medium"/>
                <a:ea typeface="Roboto Medium"/>
                <a:cs typeface="Roboto Medium"/>
                <a:sym typeface="Roboto Medium"/>
              </a:endParaRPr>
            </a:p>
          </p:txBody>
        </p:sp>
      </p:grpSp>
      <p:grpSp>
        <p:nvGrpSpPr>
          <p:cNvPr id="239" name="Google Shape;239;p24"/>
          <p:cNvGrpSpPr/>
          <p:nvPr/>
        </p:nvGrpSpPr>
        <p:grpSpPr>
          <a:xfrm>
            <a:off x="118324" y="843602"/>
            <a:ext cx="4509241" cy="963441"/>
            <a:chOff x="1593004" y="2321508"/>
            <a:chExt cx="2534421" cy="643667"/>
          </a:xfrm>
        </p:grpSpPr>
        <p:sp>
          <p:nvSpPr>
            <p:cNvPr id="240" name="Google Shape;240;p24"/>
            <p:cNvSpPr/>
            <p:nvPr/>
          </p:nvSpPr>
          <p:spPr>
            <a:xfrm flipH="1">
              <a:off x="2283025"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p:nvPr/>
          </p:nvSpPr>
          <p:spPr>
            <a:xfrm>
              <a:off x="2644208" y="2321508"/>
              <a:ext cx="14358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Lowest availability in South Asia</a:t>
              </a:r>
              <a:endParaRPr sz="1600">
                <a:solidFill>
                  <a:srgbClr val="FFFFFF"/>
                </a:solidFill>
                <a:latin typeface="Roboto Medium"/>
                <a:ea typeface="Roboto Medium"/>
                <a:cs typeface="Roboto Medium"/>
                <a:sym typeface="Roboto Medium"/>
              </a:endParaRPr>
            </a:p>
          </p:txBody>
        </p:sp>
        <p:sp>
          <p:nvSpPr>
            <p:cNvPr id="242" name="Google Shape;242;p24"/>
            <p:cNvSpPr/>
            <p:nvPr/>
          </p:nvSpPr>
          <p:spPr>
            <a:xfrm>
              <a:off x="1593004" y="2322572"/>
              <a:ext cx="1051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43</a:t>
              </a:r>
              <a:r>
                <a:rPr lang="en" sz="1900">
                  <a:solidFill>
                    <a:schemeClr val="lt1"/>
                  </a:solidFill>
                  <a:latin typeface="Roboto Medium"/>
                  <a:ea typeface="Roboto Medium"/>
                  <a:cs typeface="Roboto Medium"/>
                  <a:sym typeface="Roboto Medium"/>
                </a:rPr>
                <a:t>%</a:t>
              </a:r>
              <a:r>
                <a:rPr lang="en" sz="1900">
                  <a:solidFill>
                    <a:schemeClr val="lt1"/>
                  </a:solidFill>
                  <a:latin typeface="Roboto Medium"/>
                  <a:ea typeface="Roboto Medium"/>
                  <a:cs typeface="Roboto Medium"/>
                  <a:sym typeface="Roboto Medium"/>
                </a:rPr>
                <a:t> laptops/ computers</a:t>
              </a:r>
              <a:endParaRPr sz="1900">
                <a:solidFill>
                  <a:schemeClr val="lt1"/>
                </a:solidFill>
                <a:latin typeface="Roboto Medium"/>
                <a:ea typeface="Roboto Medium"/>
                <a:cs typeface="Roboto Medium"/>
                <a:sym typeface="Roboto Medium"/>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248" name="Google Shape;248;p25" title="Chart"/>
          <p:cNvPicPr preferRelativeResize="0"/>
          <p:nvPr/>
        </p:nvPicPr>
        <p:blipFill>
          <a:blip r:embed="rId3">
            <a:alphaModFix/>
          </a:blip>
          <a:stretch>
            <a:fillRect/>
          </a:stretch>
        </p:blipFill>
        <p:spPr>
          <a:xfrm>
            <a:off x="167400" y="0"/>
            <a:ext cx="8833176"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90325" y="76200"/>
            <a:ext cx="8965200" cy="6675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SzPts val="990"/>
              <a:buNone/>
            </a:pPr>
            <a:r>
              <a:rPr lang="en" sz="3400"/>
              <a:t>Professional development opportunities</a:t>
            </a:r>
            <a:endParaRPr sz="3400"/>
          </a:p>
        </p:txBody>
      </p:sp>
      <p:grpSp>
        <p:nvGrpSpPr>
          <p:cNvPr id="254" name="Google Shape;254;p26"/>
          <p:cNvGrpSpPr/>
          <p:nvPr/>
        </p:nvGrpSpPr>
        <p:grpSpPr>
          <a:xfrm>
            <a:off x="4836882" y="986851"/>
            <a:ext cx="3870137" cy="4108312"/>
            <a:chOff x="1118214" y="283725"/>
            <a:chExt cx="2090836" cy="4076515"/>
          </a:xfrm>
        </p:grpSpPr>
        <p:sp>
          <p:nvSpPr>
            <p:cNvPr id="255" name="Google Shape;255;p26"/>
            <p:cNvSpPr/>
            <p:nvPr/>
          </p:nvSpPr>
          <p:spPr>
            <a:xfrm>
              <a:off x="11786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1118214" y="341743"/>
              <a:ext cx="2048100" cy="25902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p:nvPr/>
          </p:nvSpPr>
          <p:spPr>
            <a:xfrm>
              <a:off x="1118427" y="1279060"/>
              <a:ext cx="2030400" cy="16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761E86"/>
                  </a:solidFill>
                  <a:latin typeface="Roboto Medium"/>
                  <a:ea typeface="Roboto Medium"/>
                  <a:cs typeface="Roboto Medium"/>
                  <a:sym typeface="Roboto Medium"/>
                </a:rPr>
                <a:t>L</a:t>
              </a:r>
              <a:r>
                <a:rPr lang="en" sz="2300">
                  <a:solidFill>
                    <a:srgbClr val="761E86"/>
                  </a:solidFill>
                  <a:latin typeface="Roboto Medium"/>
                  <a:ea typeface="Roboto Medium"/>
                  <a:cs typeface="Roboto Medium"/>
                  <a:sym typeface="Roboto Medium"/>
                </a:rPr>
                <a:t>ack of professional development opportunities was a challenge </a:t>
              </a:r>
              <a:endParaRPr sz="2300">
                <a:solidFill>
                  <a:srgbClr val="761E86"/>
                </a:solidFill>
                <a:latin typeface="Roboto Medium"/>
                <a:ea typeface="Roboto Medium"/>
                <a:cs typeface="Roboto Medium"/>
                <a:sym typeface="Roboto Medium"/>
              </a:endParaRPr>
            </a:p>
          </p:txBody>
        </p:sp>
        <p:sp>
          <p:nvSpPr>
            <p:cNvPr id="258" name="Google Shape;258;p26"/>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80.</a:t>
              </a:r>
              <a:r>
                <a:rPr b="1" lang="en" sz="4000">
                  <a:solidFill>
                    <a:srgbClr val="761E86"/>
                  </a:solidFill>
                  <a:latin typeface="Roboto"/>
                  <a:ea typeface="Roboto"/>
                  <a:cs typeface="Roboto"/>
                  <a:sym typeface="Roboto"/>
                </a:rPr>
                <a:t>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59" name="Google Shape;259;p26"/>
            <p:cNvSpPr/>
            <p:nvPr/>
          </p:nvSpPr>
          <p:spPr>
            <a:xfrm rot="5400000">
              <a:off x="1938871" y="286493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a:off x="1178639" y="3223540"/>
              <a:ext cx="1970100" cy="113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000">
                  <a:solidFill>
                    <a:srgbClr val="FFFFFF"/>
                  </a:solidFill>
                  <a:latin typeface="Roboto"/>
                  <a:ea typeface="Roboto"/>
                  <a:cs typeface="Roboto"/>
                  <a:sym typeface="Roboto"/>
                </a:rPr>
                <a:t>H</a:t>
              </a:r>
              <a:r>
                <a:rPr lang="en" sz="2000">
                  <a:solidFill>
                    <a:srgbClr val="FFFFFF"/>
                  </a:solidFill>
                  <a:latin typeface="Roboto"/>
                  <a:ea typeface="Roboto"/>
                  <a:cs typeface="Roboto"/>
                  <a:sym typeface="Roboto"/>
                </a:rPr>
                <a:t>ighly challenging 24.9% +  </a:t>
              </a:r>
              <a:endParaRPr sz="2000">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lang="en" sz="2000">
                  <a:solidFill>
                    <a:srgbClr val="FFFFFF"/>
                  </a:solidFill>
                  <a:latin typeface="Roboto"/>
                  <a:ea typeface="Roboto"/>
                  <a:cs typeface="Roboto"/>
                  <a:sym typeface="Roboto"/>
                </a:rPr>
                <a:t>Somewhat challenging 55.7%</a:t>
              </a:r>
              <a:endParaRPr sz="2000">
                <a:solidFill>
                  <a:srgbClr val="FFFFFF"/>
                </a:solidFill>
                <a:latin typeface="Roboto"/>
                <a:ea typeface="Roboto"/>
                <a:cs typeface="Roboto"/>
                <a:sym typeface="Roboto"/>
              </a:endParaRPr>
            </a:p>
          </p:txBody>
        </p:sp>
      </p:grpSp>
      <p:grpSp>
        <p:nvGrpSpPr>
          <p:cNvPr id="261" name="Google Shape;261;p26"/>
          <p:cNvGrpSpPr/>
          <p:nvPr/>
        </p:nvGrpSpPr>
        <p:grpSpPr>
          <a:xfrm>
            <a:off x="452115" y="986875"/>
            <a:ext cx="3870111" cy="4108207"/>
            <a:chOff x="-7481360" y="283725"/>
            <a:chExt cx="2079810" cy="4076411"/>
          </a:xfrm>
        </p:grpSpPr>
        <p:sp>
          <p:nvSpPr>
            <p:cNvPr id="262" name="Google Shape;262;p26"/>
            <p:cNvSpPr/>
            <p:nvPr/>
          </p:nvSpPr>
          <p:spPr>
            <a:xfrm>
              <a:off x="-74319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7481360" y="341755"/>
              <a:ext cx="2048100" cy="26337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7431935" y="1225089"/>
              <a:ext cx="1970100" cy="15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761E86"/>
                  </a:solidFill>
                  <a:latin typeface="Roboto Medium"/>
                  <a:ea typeface="Roboto Medium"/>
                  <a:cs typeface="Roboto Medium"/>
                  <a:sym typeface="Roboto Medium"/>
                </a:rPr>
                <a:t>L</a:t>
              </a:r>
              <a:r>
                <a:rPr lang="en" sz="2300">
                  <a:solidFill>
                    <a:srgbClr val="761E86"/>
                  </a:solidFill>
                  <a:latin typeface="Roboto Medium"/>
                  <a:ea typeface="Roboto Medium"/>
                  <a:cs typeface="Roboto Medium"/>
                  <a:sym typeface="Roboto Medium"/>
                </a:rPr>
                <a:t>earnt on their own, with some help from others or at their own cost to use digital technology</a:t>
              </a:r>
              <a:endParaRPr sz="2300">
                <a:solidFill>
                  <a:srgbClr val="761E86"/>
                </a:solidFill>
                <a:latin typeface="Roboto Medium"/>
                <a:ea typeface="Roboto Medium"/>
                <a:cs typeface="Roboto Medium"/>
                <a:sym typeface="Roboto Medium"/>
              </a:endParaRPr>
            </a:p>
          </p:txBody>
        </p:sp>
        <p:sp>
          <p:nvSpPr>
            <p:cNvPr id="265" name="Google Shape;265;p26"/>
            <p:cNvSpPr/>
            <p:nvPr/>
          </p:nvSpPr>
          <p:spPr>
            <a:xfrm>
              <a:off x="-7365736"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67.6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66" name="Google Shape;266;p26"/>
            <p:cNvSpPr/>
            <p:nvPr/>
          </p:nvSpPr>
          <p:spPr>
            <a:xfrm rot="5400000">
              <a:off x="-6660715" y="294054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7432010" y="3267236"/>
              <a:ext cx="1970100" cy="10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FFFFFF"/>
                  </a:solidFill>
                  <a:latin typeface="Roboto"/>
                  <a:ea typeface="Roboto"/>
                  <a:cs typeface="Roboto"/>
                  <a:sym typeface="Roboto"/>
                </a:rPr>
                <a:t>Despite low level of self reported competence</a:t>
              </a:r>
              <a:endParaRPr sz="20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27"/>
          <p:cNvGrpSpPr/>
          <p:nvPr/>
        </p:nvGrpSpPr>
        <p:grpSpPr>
          <a:xfrm>
            <a:off x="4589647" y="-167"/>
            <a:ext cx="4554578" cy="4329539"/>
            <a:chOff x="2744034" y="1146343"/>
            <a:chExt cx="1827900" cy="2399700"/>
          </a:xfrm>
        </p:grpSpPr>
        <p:sp>
          <p:nvSpPr>
            <p:cNvPr id="273" name="Google Shape;273;p27"/>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4" name="Google Shape;274;p27"/>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5" name="Google Shape;275;p27"/>
            <p:cNvSpPr txBox="1"/>
            <p:nvPr/>
          </p:nvSpPr>
          <p:spPr>
            <a:xfrm>
              <a:off x="2966450" y="1795520"/>
              <a:ext cx="1383000" cy="147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Higher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a:t>
              </a:r>
              <a:r>
                <a:rPr b="1" lang="en" sz="3000">
                  <a:solidFill>
                    <a:schemeClr val="lt1"/>
                  </a:solidFill>
                  <a:latin typeface="Roboto"/>
                  <a:ea typeface="Roboto"/>
                  <a:cs typeface="Roboto"/>
                  <a:sym typeface="Roboto"/>
                </a:rPr>
                <a:t>fear of being unprepared for work in future</a:t>
              </a:r>
              <a:endParaRPr sz="2700">
                <a:solidFill>
                  <a:srgbClr val="FFFFFF"/>
                </a:solidFill>
              </a:endParaRPr>
            </a:p>
          </p:txBody>
        </p:sp>
      </p:grpSp>
      <p:grpSp>
        <p:nvGrpSpPr>
          <p:cNvPr id="276" name="Google Shape;276;p27"/>
          <p:cNvGrpSpPr/>
          <p:nvPr/>
        </p:nvGrpSpPr>
        <p:grpSpPr>
          <a:xfrm>
            <a:off x="225" y="813754"/>
            <a:ext cx="4554578" cy="4329539"/>
            <a:chOff x="4572084" y="1597469"/>
            <a:chExt cx="1827900" cy="2399700"/>
          </a:xfrm>
        </p:grpSpPr>
        <p:sp>
          <p:nvSpPr>
            <p:cNvPr id="277" name="Google Shape;277;p27"/>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8" name="Google Shape;278;p27"/>
            <p:cNvSpPr/>
            <p:nvPr/>
          </p:nvSpPr>
          <p:spPr>
            <a:xfrm flipH="1" rot="10800000">
              <a:off x="46620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9" name="Google Shape;279;p27"/>
            <p:cNvSpPr txBox="1"/>
            <p:nvPr/>
          </p:nvSpPr>
          <p:spPr>
            <a:xfrm>
              <a:off x="4662022" y="1795518"/>
              <a:ext cx="1649400" cy="1661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Lower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competence &amp; professional development </a:t>
              </a:r>
              <a:r>
                <a:rPr b="1" lang="en" sz="3000">
                  <a:solidFill>
                    <a:srgbClr val="FFFFFF"/>
                  </a:solidFill>
                  <a:latin typeface="Roboto"/>
                  <a:ea typeface="Roboto"/>
                  <a:cs typeface="Roboto"/>
                  <a:sym typeface="Roboto"/>
                </a:rPr>
                <a:t>opportunities</a:t>
              </a:r>
              <a:endParaRPr sz="2700">
                <a:solidFill>
                  <a:srgbClr val="FFFFFF"/>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type="title"/>
          </p:nvPr>
        </p:nvSpPr>
        <p:spPr>
          <a:xfrm>
            <a:off x="311700" y="1439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1000"/>
              </a:spcAft>
              <a:buNone/>
            </a:pPr>
            <a:r>
              <a:rPr lang="en" sz="3500">
                <a:solidFill>
                  <a:srgbClr val="434343"/>
                </a:solidFill>
                <a:latin typeface="Yanone Kaffeesatz"/>
                <a:ea typeface="Yanone Kaffeesatz"/>
                <a:cs typeface="Yanone Kaffeesatz"/>
                <a:sym typeface="Yanone Kaffeesatz"/>
              </a:rPr>
              <a:t>Support for teachers in their online/remote mode of work</a:t>
            </a:r>
            <a:endParaRPr/>
          </a:p>
        </p:txBody>
      </p:sp>
      <p:grpSp>
        <p:nvGrpSpPr>
          <p:cNvPr id="285" name="Google Shape;285;p28"/>
          <p:cNvGrpSpPr/>
          <p:nvPr/>
        </p:nvGrpSpPr>
        <p:grpSpPr>
          <a:xfrm>
            <a:off x="105900" y="4060650"/>
            <a:ext cx="4329930" cy="1002223"/>
            <a:chOff x="943710" y="3783757"/>
            <a:chExt cx="3717316" cy="818141"/>
          </a:xfrm>
        </p:grpSpPr>
        <p:sp>
          <p:nvSpPr>
            <p:cNvPr id="286" name="Google Shape;286;p28"/>
            <p:cNvSpPr/>
            <p:nvPr/>
          </p:nvSpPr>
          <p:spPr>
            <a:xfrm>
              <a:off x="2346826" y="3783798"/>
              <a:ext cx="2314200" cy="8181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Digital skills and support during online teaching</a:t>
              </a:r>
              <a:endParaRPr sz="1500">
                <a:solidFill>
                  <a:schemeClr val="lt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Emotional support </a:t>
              </a:r>
              <a:endParaRPr sz="1500">
                <a:solidFill>
                  <a:schemeClr val="lt1"/>
                </a:solidFill>
                <a:latin typeface="Source Sans Pro"/>
                <a:ea typeface="Source Sans Pro"/>
                <a:cs typeface="Source Sans Pro"/>
                <a:sym typeface="Source Sans Pro"/>
              </a:endParaRPr>
            </a:p>
          </p:txBody>
        </p:sp>
        <p:sp>
          <p:nvSpPr>
            <p:cNvPr id="287" name="Google Shape;287;p28"/>
            <p:cNvSpPr/>
            <p:nvPr/>
          </p:nvSpPr>
          <p:spPr>
            <a:xfrm>
              <a:off x="943710" y="3783757"/>
              <a:ext cx="1403100" cy="8181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1632122" y="3783788"/>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943723" y="3783788"/>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a:off x="968017" y="3803858"/>
              <a:ext cx="1354500" cy="7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Family members</a:t>
              </a:r>
              <a:endParaRPr sz="1800">
                <a:solidFill>
                  <a:srgbClr val="FFFFFF"/>
                </a:solidFill>
                <a:latin typeface="Roboto"/>
                <a:ea typeface="Roboto"/>
                <a:cs typeface="Roboto"/>
                <a:sym typeface="Roboto"/>
              </a:endParaRPr>
            </a:p>
          </p:txBody>
        </p:sp>
      </p:grpSp>
      <p:sp>
        <p:nvSpPr>
          <p:cNvPr id="291" name="Google Shape;291;p28"/>
          <p:cNvSpPr txBox="1"/>
          <p:nvPr/>
        </p:nvSpPr>
        <p:spPr>
          <a:xfrm>
            <a:off x="4571850" y="1085975"/>
            <a:ext cx="4329900" cy="100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AC1145"/>
                </a:solidFill>
                <a:latin typeface="Source Sans Pro"/>
                <a:ea typeface="Source Sans Pro"/>
                <a:cs typeface="Source Sans Pro"/>
                <a:sym typeface="Source Sans Pro"/>
              </a:rPr>
              <a:t>“</a:t>
            </a:r>
            <a:r>
              <a:rPr i="1" lang="en">
                <a:solidFill>
                  <a:srgbClr val="AC1145"/>
                </a:solidFill>
                <a:latin typeface="Source Sans Pro"/>
                <a:ea typeface="Source Sans Pro"/>
                <a:cs typeface="Source Sans Pro"/>
                <a:sym typeface="Source Sans Pro"/>
              </a:rPr>
              <a:t>being a part of union allowed to have a strong organised presence and to collectively raise issues with concerned authorities</a:t>
            </a:r>
            <a:r>
              <a:rPr lang="en">
                <a:solidFill>
                  <a:srgbClr val="AC1145"/>
                </a:solidFill>
                <a:latin typeface="Source Sans Pro"/>
                <a:ea typeface="Source Sans Pro"/>
                <a:cs typeface="Source Sans Pro"/>
                <a:sym typeface="Source Sans Pro"/>
              </a:rPr>
              <a:t>”</a:t>
            </a:r>
            <a:endParaRPr sz="1700">
              <a:solidFill>
                <a:srgbClr val="AC1145"/>
              </a:solidFill>
              <a:latin typeface="Source Code Pro"/>
              <a:ea typeface="Source Code Pro"/>
              <a:cs typeface="Source Code Pro"/>
              <a:sym typeface="Source Code Pro"/>
            </a:endParaRPr>
          </a:p>
        </p:txBody>
      </p:sp>
      <p:grpSp>
        <p:nvGrpSpPr>
          <p:cNvPr id="292" name="Google Shape;292;p28"/>
          <p:cNvGrpSpPr/>
          <p:nvPr/>
        </p:nvGrpSpPr>
        <p:grpSpPr>
          <a:xfrm>
            <a:off x="105948" y="1427338"/>
            <a:ext cx="4403916" cy="2521408"/>
            <a:chOff x="943716" y="3098499"/>
            <a:chExt cx="3989416" cy="674426"/>
          </a:xfrm>
        </p:grpSpPr>
        <p:sp>
          <p:nvSpPr>
            <p:cNvPr id="293" name="Google Shape;293;p28"/>
            <p:cNvSpPr/>
            <p:nvPr/>
          </p:nvSpPr>
          <p:spPr>
            <a:xfrm>
              <a:off x="2346832" y="3098525"/>
              <a:ext cx="2586300" cy="6744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Job losses, pay cuts, health care, professional development,  internet allowance, purchase of  devices</a:t>
              </a:r>
              <a:endParaRPr sz="1500">
                <a:solidFill>
                  <a:schemeClr val="lt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Biggest support from colleagues experiencing similar hardships</a:t>
              </a:r>
              <a:r>
                <a:rPr lang="en" sz="1500">
                  <a:solidFill>
                    <a:schemeClr val="lt1"/>
                  </a:solidFill>
                  <a:latin typeface="Source Sans Pro"/>
                  <a:ea typeface="Source Sans Pro"/>
                  <a:cs typeface="Source Sans Pro"/>
                  <a:sym typeface="Source Sans Pro"/>
                </a:rPr>
                <a:t>; could share and learn from knowledgeable peers</a:t>
              </a:r>
              <a:endParaRPr sz="1500">
                <a:solidFill>
                  <a:schemeClr val="lt1"/>
                </a:solidFill>
                <a:latin typeface="Source Sans Pro"/>
                <a:ea typeface="Source Sans Pro"/>
                <a:cs typeface="Source Sans Pro"/>
                <a:sym typeface="Source Sans Pro"/>
              </a:endParaRPr>
            </a:p>
          </p:txBody>
        </p:sp>
        <p:sp>
          <p:nvSpPr>
            <p:cNvPr id="294" name="Google Shape;294;p28"/>
            <p:cNvSpPr/>
            <p:nvPr/>
          </p:nvSpPr>
          <p:spPr>
            <a:xfrm>
              <a:off x="1632122" y="309851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295" name="Google Shape;295;p28"/>
            <p:cNvSpPr/>
            <p:nvPr/>
          </p:nvSpPr>
          <p:spPr>
            <a:xfrm>
              <a:off x="943716" y="3098499"/>
              <a:ext cx="14031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296" name="Google Shape;296;p28"/>
            <p:cNvSpPr/>
            <p:nvPr/>
          </p:nvSpPr>
          <p:spPr>
            <a:xfrm>
              <a:off x="943723" y="309851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grpSp>
      <p:sp>
        <p:nvSpPr>
          <p:cNvPr id="297" name="Google Shape;297;p28"/>
          <p:cNvSpPr/>
          <p:nvPr/>
        </p:nvSpPr>
        <p:spPr>
          <a:xfrm>
            <a:off x="105875" y="1455975"/>
            <a:ext cx="1845900" cy="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Peers / </a:t>
            </a:r>
            <a:r>
              <a:rPr lang="en" sz="1800">
                <a:solidFill>
                  <a:srgbClr val="FFFFFF"/>
                </a:solidFill>
                <a:latin typeface="Roboto"/>
                <a:ea typeface="Roboto"/>
                <a:cs typeface="Roboto"/>
                <a:sym typeface="Roboto"/>
              </a:rPr>
              <a:t>Colleagues</a:t>
            </a: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grpSp>
        <p:nvGrpSpPr>
          <p:cNvPr id="298" name="Google Shape;298;p28"/>
          <p:cNvGrpSpPr/>
          <p:nvPr/>
        </p:nvGrpSpPr>
        <p:grpSpPr>
          <a:xfrm>
            <a:off x="4648201" y="2191586"/>
            <a:ext cx="4329791" cy="2753573"/>
            <a:chOff x="943717" y="4469051"/>
            <a:chExt cx="4254905" cy="674449"/>
          </a:xfrm>
        </p:grpSpPr>
        <p:sp>
          <p:nvSpPr>
            <p:cNvPr id="299" name="Google Shape;299;p28"/>
            <p:cNvSpPr/>
            <p:nvPr/>
          </p:nvSpPr>
          <p:spPr>
            <a:xfrm>
              <a:off x="943717" y="4469051"/>
              <a:ext cx="8988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1632122" y="446906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943723" y="446906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952136" y="4469100"/>
              <a:ext cx="9495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Union</a:t>
              </a:r>
              <a:endParaRPr sz="1800">
                <a:solidFill>
                  <a:srgbClr val="FFFFFF"/>
                </a:solidFill>
                <a:latin typeface="Roboto"/>
                <a:ea typeface="Roboto"/>
                <a:cs typeface="Roboto"/>
                <a:sym typeface="Roboto"/>
              </a:endParaRPr>
            </a:p>
          </p:txBody>
        </p:sp>
        <p:sp>
          <p:nvSpPr>
            <p:cNvPr id="303" name="Google Shape;303;p28"/>
            <p:cNvSpPr/>
            <p:nvPr/>
          </p:nvSpPr>
          <p:spPr>
            <a:xfrm>
              <a:off x="1842521" y="4469051"/>
              <a:ext cx="3356100" cy="674400"/>
            </a:xfrm>
            <a:prstGeom prst="rect">
              <a:avLst/>
            </a:prstGeom>
            <a:solidFill>
              <a:srgbClr val="AC1145"/>
            </a:solid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Health emergencies, professional and legal support</a:t>
              </a:r>
              <a:endParaRPr sz="1200">
                <a:solidFill>
                  <a:schemeClr val="lt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rPr lang="en" sz="1200">
                  <a:solidFill>
                    <a:schemeClr val="lt1"/>
                  </a:solidFill>
                  <a:latin typeface="Source Sans Pro"/>
                  <a:ea typeface="Source Sans Pro"/>
                  <a:cs typeface="Source Sans Pro"/>
                  <a:sym typeface="Source Sans Pro"/>
                </a:rPr>
                <a:t>Salary-related issues, curriculum changes for teacher’s education - India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Curriculum reduction for students - </a:t>
              </a:r>
              <a:r>
                <a:rPr lang="en" sz="1200">
                  <a:solidFill>
                    <a:schemeClr val="lt1"/>
                  </a:solidFill>
                  <a:latin typeface="Source Sans Pro"/>
                  <a:ea typeface="Source Sans Pro"/>
                  <a:cs typeface="Source Sans Pro"/>
                  <a:sym typeface="Source Sans Pro"/>
                </a:rPr>
                <a:t>Australia, Indonesia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O</a:t>
              </a:r>
              <a:r>
                <a:rPr lang="en" sz="1200">
                  <a:solidFill>
                    <a:schemeClr val="lt1"/>
                  </a:solidFill>
                  <a:latin typeface="Source Sans Pro"/>
                  <a:ea typeface="Source Sans Pro"/>
                  <a:cs typeface="Source Sans Pro"/>
                  <a:sym typeface="Source Sans Pro"/>
                </a:rPr>
                <a:t>nline </a:t>
              </a:r>
              <a:r>
                <a:rPr lang="en" sz="1200">
                  <a:solidFill>
                    <a:schemeClr val="lt1"/>
                  </a:solidFill>
                  <a:latin typeface="Source Sans Pro"/>
                  <a:ea typeface="Source Sans Pro"/>
                  <a:cs typeface="Source Sans Pro"/>
                  <a:sym typeface="Source Sans Pro"/>
                </a:rPr>
                <a:t> parent-teacher meetings, loan availability- Fiji</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Non-teaching days, training support - Australia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internet budgets - Indonesia, Malaysia, the Philippine</a:t>
              </a:r>
              <a:r>
                <a:rPr lang="en" sz="1200">
                  <a:solidFill>
                    <a:schemeClr val="lt1"/>
                  </a:solidFill>
                  <a:latin typeface="Source Sans Pro"/>
                  <a:ea typeface="Source Sans Pro"/>
                  <a:cs typeface="Source Sans Pro"/>
                  <a:sym typeface="Source Sans Pro"/>
                </a:rPr>
                <a:t>s</a:t>
              </a:r>
              <a:endParaRPr sz="900">
                <a:solidFill>
                  <a:schemeClr val="lt1"/>
                </a:solidFill>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p:nvPr/>
        </p:nvSpPr>
        <p:spPr>
          <a:xfrm>
            <a:off x="5414175" y="127750"/>
            <a:ext cx="3515400" cy="2602800"/>
          </a:xfrm>
          <a:prstGeom prst="wedgeEllipseCallout">
            <a:avLst>
              <a:gd fmla="val -70291" name="adj1"/>
              <a:gd fmla="val 19007"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1560">
                <a:solidFill>
                  <a:schemeClr val="dk2"/>
                </a:solidFill>
                <a:latin typeface="Oswald"/>
                <a:ea typeface="Oswald"/>
                <a:cs typeface="Oswald"/>
                <a:sym typeface="Oswald"/>
              </a:rPr>
              <a:t>.</a:t>
            </a:r>
            <a:r>
              <a:rPr i="1" lang="en" sz="1560">
                <a:solidFill>
                  <a:schemeClr val="dk2"/>
                </a:solidFill>
                <a:latin typeface="Times New Roman"/>
                <a:ea typeface="Times New Roman"/>
                <a:cs typeface="Times New Roman"/>
                <a:sym typeface="Times New Roman"/>
              </a:rPr>
              <a:t>..community and society really need to </a:t>
            </a:r>
            <a:r>
              <a:rPr b="1" i="1" lang="en" sz="1560">
                <a:solidFill>
                  <a:schemeClr val="dk2"/>
                </a:solidFill>
                <a:latin typeface="Times New Roman"/>
                <a:ea typeface="Times New Roman"/>
                <a:cs typeface="Times New Roman"/>
                <a:sym typeface="Times New Roman"/>
              </a:rPr>
              <a:t>recognize teachers, for the complex work that they do,</a:t>
            </a:r>
            <a:r>
              <a:rPr i="1" lang="en" sz="1560">
                <a:solidFill>
                  <a:schemeClr val="dk2"/>
                </a:solidFill>
                <a:latin typeface="Times New Roman"/>
                <a:ea typeface="Times New Roman"/>
                <a:cs typeface="Times New Roman"/>
                <a:sym typeface="Times New Roman"/>
              </a:rPr>
              <a:t>  it's time that they support us and respect our profession </a:t>
            </a:r>
            <a:endParaRPr i="1" sz="1560">
              <a:solidFill>
                <a:schemeClr val="dk2"/>
              </a:solidFill>
              <a:latin typeface="Times New Roman"/>
              <a:ea typeface="Times New Roman"/>
              <a:cs typeface="Times New Roman"/>
              <a:sym typeface="Times New Roman"/>
            </a:endParaRPr>
          </a:p>
          <a:p>
            <a:pPr indent="-321310" lvl="0" marL="457200" rtl="0" algn="l">
              <a:spcBef>
                <a:spcPts val="0"/>
              </a:spcBef>
              <a:spcAft>
                <a:spcPts val="0"/>
              </a:spcAft>
              <a:buClr>
                <a:schemeClr val="dk2"/>
              </a:buClr>
              <a:buSzPts val="1460"/>
              <a:buFont typeface="Times New Roman"/>
              <a:buChar char="-"/>
            </a:pPr>
            <a:r>
              <a:rPr b="1" lang="en" sz="1460">
                <a:solidFill>
                  <a:schemeClr val="dk2"/>
                </a:solidFill>
                <a:latin typeface="Times New Roman"/>
                <a:ea typeface="Times New Roman"/>
                <a:cs typeface="Times New Roman"/>
                <a:sym typeface="Times New Roman"/>
              </a:rPr>
              <a:t>Teacher, Australia</a:t>
            </a:r>
            <a:endParaRPr b="1" sz="146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p>
        </p:txBody>
      </p:sp>
      <p:sp>
        <p:nvSpPr>
          <p:cNvPr id="309" name="Google Shape;309;p29"/>
          <p:cNvSpPr/>
          <p:nvPr/>
        </p:nvSpPr>
        <p:spPr>
          <a:xfrm>
            <a:off x="101325" y="127750"/>
            <a:ext cx="4170300" cy="3019800"/>
          </a:xfrm>
          <a:prstGeom prst="wedgeEllipseCallout">
            <a:avLst>
              <a:gd fmla="val 70360" name="adj1"/>
              <a:gd fmla="val 24052"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700">
                <a:latin typeface="Times New Roman"/>
                <a:ea typeface="Times New Roman"/>
                <a:cs typeface="Times New Roman"/>
                <a:sym typeface="Times New Roman"/>
              </a:rPr>
              <a:t>teachers are not used to using the new platforms. The </a:t>
            </a:r>
            <a:r>
              <a:rPr b="1" i="1" lang="en" sz="1700">
                <a:latin typeface="Times New Roman"/>
                <a:ea typeface="Times New Roman"/>
                <a:cs typeface="Times New Roman"/>
                <a:sym typeface="Times New Roman"/>
              </a:rPr>
              <a:t>platform itself is not well organized to be used</a:t>
            </a:r>
            <a:endParaRPr b="1" i="1" sz="17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i="1" lang="en" sz="1700">
                <a:latin typeface="Times New Roman"/>
                <a:ea typeface="Times New Roman"/>
                <a:cs typeface="Times New Roman"/>
                <a:sym typeface="Times New Roman"/>
              </a:rPr>
              <a:t>-Teacher, Japan</a:t>
            </a:r>
            <a:endParaRPr i="1" sz="1800">
              <a:solidFill>
                <a:schemeClr val="dk2"/>
              </a:solidFill>
              <a:latin typeface="Times New Roman"/>
              <a:ea typeface="Times New Roman"/>
              <a:cs typeface="Times New Roman"/>
              <a:sym typeface="Times New Roman"/>
            </a:endParaRPr>
          </a:p>
        </p:txBody>
      </p:sp>
      <p:sp>
        <p:nvSpPr>
          <p:cNvPr id="310" name="Google Shape;310;p29"/>
          <p:cNvSpPr/>
          <p:nvPr/>
        </p:nvSpPr>
        <p:spPr>
          <a:xfrm>
            <a:off x="4822500" y="2931850"/>
            <a:ext cx="4107000" cy="2135400"/>
          </a:xfrm>
          <a:prstGeom prst="wedgeEllipseCallout">
            <a:avLst>
              <a:gd fmla="val -71464" name="adj1"/>
              <a:gd fmla="val -5078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600">
                <a:solidFill>
                  <a:schemeClr val="dk2"/>
                </a:solidFill>
                <a:latin typeface="Times New Roman"/>
                <a:ea typeface="Times New Roman"/>
                <a:cs typeface="Times New Roman"/>
                <a:sym typeface="Times New Roman"/>
              </a:rPr>
              <a:t>teachers are looking at the family members…they really need support in learning how to use internet and have access to internet that's</a:t>
            </a:r>
            <a:r>
              <a:rPr b="1" lang="en" sz="1500">
                <a:solidFill>
                  <a:schemeClr val="dk2"/>
                </a:solidFill>
                <a:latin typeface="Times New Roman"/>
                <a:ea typeface="Times New Roman"/>
                <a:cs typeface="Times New Roman"/>
                <a:sym typeface="Times New Roman"/>
              </a:rPr>
              <a:t> </a:t>
            </a:r>
            <a:endParaRPr b="1" sz="1500">
              <a:solidFill>
                <a:schemeClr val="dk2"/>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2"/>
              </a:buClr>
              <a:buSzPts val="1500"/>
              <a:buFont typeface="Times New Roman"/>
              <a:buChar char="-"/>
            </a:pPr>
            <a:r>
              <a:rPr b="1" lang="en" sz="1500">
                <a:solidFill>
                  <a:schemeClr val="dk2"/>
                </a:solidFill>
                <a:latin typeface="Times New Roman"/>
                <a:ea typeface="Times New Roman"/>
                <a:cs typeface="Times New Roman"/>
                <a:sym typeface="Times New Roman"/>
              </a:rPr>
              <a:t>Indonesia_Union Member </a:t>
            </a:r>
            <a:endParaRPr b="1" sz="1500">
              <a:solidFill>
                <a:schemeClr val="dk2"/>
              </a:solidFill>
              <a:latin typeface="Times New Roman"/>
              <a:ea typeface="Times New Roman"/>
              <a:cs typeface="Times New Roman"/>
              <a:sym typeface="Times New Roman"/>
            </a:endParaRPr>
          </a:p>
        </p:txBody>
      </p:sp>
      <p:sp>
        <p:nvSpPr>
          <p:cNvPr id="311" name="Google Shape;311;p29"/>
          <p:cNvSpPr txBox="1"/>
          <p:nvPr/>
        </p:nvSpPr>
        <p:spPr>
          <a:xfrm>
            <a:off x="123275" y="3779100"/>
            <a:ext cx="4275600" cy="1108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Source Code Pro"/>
                <a:ea typeface="Source Code Pro"/>
                <a:cs typeface="Source Code Pro"/>
                <a:sym typeface="Source Code Pro"/>
              </a:rPr>
              <a:t>“Work intensification [is] perceived as an effect of the withdrawal of central support” Thompson et. al. 2021, p. 94 </a:t>
            </a:r>
            <a:endParaRPr sz="1500">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txBox="1"/>
          <p:nvPr>
            <p:ph type="title"/>
          </p:nvPr>
        </p:nvSpPr>
        <p:spPr>
          <a:xfrm>
            <a:off x="311750" y="370900"/>
            <a:ext cx="6114900" cy="566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Respondents with direct experience of teaching</a:t>
            </a:r>
            <a:endParaRPr/>
          </a:p>
        </p:txBody>
      </p:sp>
      <p:grpSp>
        <p:nvGrpSpPr>
          <p:cNvPr id="317" name="Google Shape;317;p30"/>
          <p:cNvGrpSpPr/>
          <p:nvPr/>
        </p:nvGrpSpPr>
        <p:grpSpPr>
          <a:xfrm>
            <a:off x="2715238" y="1438364"/>
            <a:ext cx="2406443" cy="3348428"/>
            <a:chOff x="3071457" y="2013875"/>
            <a:chExt cx="1944600" cy="1569600"/>
          </a:xfrm>
        </p:grpSpPr>
        <p:sp>
          <p:nvSpPr>
            <p:cNvPr id="318" name="Google Shape;318;p30"/>
            <p:cNvSpPr/>
            <p:nvPr/>
          </p:nvSpPr>
          <p:spPr>
            <a:xfrm flipH="1" rot="10800000">
              <a:off x="3071457" y="2013875"/>
              <a:ext cx="1944600" cy="1569600"/>
            </a:xfrm>
            <a:prstGeom prst="round2DiagRect">
              <a:avLst>
                <a:gd fmla="val 0" name="adj1"/>
                <a:gd fmla="val 17764" name="adj2"/>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0"/>
            <p:cNvSpPr txBox="1"/>
            <p:nvPr/>
          </p:nvSpPr>
          <p:spPr>
            <a:xfrm>
              <a:off x="3237648" y="2199766"/>
              <a:ext cx="1699800" cy="1244400"/>
            </a:xfrm>
            <a:prstGeom prst="rect">
              <a:avLst/>
            </a:prstGeom>
            <a:solidFill>
              <a:srgbClr val="C4134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Roboto"/>
                  <a:ea typeface="Roboto"/>
                  <a:cs typeface="Roboto"/>
                  <a:sym typeface="Roboto"/>
                </a:rPr>
                <a:t>Formal avenues for professional development emerge as a high priority </a:t>
              </a:r>
              <a:endParaRPr b="1" sz="1800">
                <a:solidFill>
                  <a:srgbClr val="FFFFFF"/>
                </a:solidFill>
                <a:latin typeface="Roboto"/>
                <a:ea typeface="Roboto"/>
                <a:cs typeface="Roboto"/>
                <a:sym typeface="Roboto"/>
              </a:endParaRPr>
            </a:p>
          </p:txBody>
        </p:sp>
      </p:grpSp>
      <p:grpSp>
        <p:nvGrpSpPr>
          <p:cNvPr id="320" name="Google Shape;320;p30"/>
          <p:cNvGrpSpPr/>
          <p:nvPr/>
        </p:nvGrpSpPr>
        <p:grpSpPr>
          <a:xfrm>
            <a:off x="311750" y="1438364"/>
            <a:ext cx="2406443" cy="3348428"/>
            <a:chOff x="1126863" y="2013875"/>
            <a:chExt cx="1944600" cy="1569600"/>
          </a:xfrm>
        </p:grpSpPr>
        <p:sp>
          <p:nvSpPr>
            <p:cNvPr id="321" name="Google Shape;321;p30"/>
            <p:cNvSpPr/>
            <p:nvPr/>
          </p:nvSpPr>
          <p:spPr>
            <a:xfrm>
              <a:off x="1126863" y="2013875"/>
              <a:ext cx="1944600" cy="1569600"/>
            </a:xfrm>
            <a:prstGeom prst="round2DiagRect">
              <a:avLst>
                <a:gd fmla="val 0" name="adj1"/>
                <a:gd fmla="val 17764"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txBox="1"/>
            <p:nvPr/>
          </p:nvSpPr>
          <p:spPr>
            <a:xfrm>
              <a:off x="1232721" y="2153301"/>
              <a:ext cx="1744200" cy="510900"/>
            </a:xfrm>
            <a:prstGeom prst="rect">
              <a:avLst/>
            </a:prstGeom>
            <a:solidFill>
              <a:srgbClr val="E1165A"/>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Sources of professional support</a:t>
              </a:r>
              <a:endParaRPr sz="1800">
                <a:solidFill>
                  <a:srgbClr val="FFFFFF"/>
                </a:solidFill>
                <a:latin typeface="Roboto"/>
                <a:ea typeface="Roboto"/>
                <a:cs typeface="Roboto"/>
                <a:sym typeface="Roboto"/>
              </a:endParaRPr>
            </a:p>
          </p:txBody>
        </p:sp>
        <p:sp>
          <p:nvSpPr>
            <p:cNvPr id="323" name="Google Shape;323;p30"/>
            <p:cNvSpPr txBox="1"/>
            <p:nvPr/>
          </p:nvSpPr>
          <p:spPr>
            <a:xfrm>
              <a:off x="1179328" y="2695395"/>
              <a:ext cx="1889700" cy="764400"/>
            </a:xfrm>
            <a:prstGeom prst="rect">
              <a:avLst/>
            </a:prstGeom>
            <a:solidFill>
              <a:srgbClr val="E1165A"/>
            </a:solidFill>
            <a:ln>
              <a:noFill/>
            </a:ln>
          </p:spPr>
          <p:txBody>
            <a:bodyPr anchorCtr="0" anchor="t" bIns="91425" lIns="91425" spcFirstLastPara="1" rIns="91425" wrap="square" tIns="91425">
              <a:noAutofit/>
            </a:bodyPr>
            <a:lstStyle/>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30% individual efforts by reaching out to colleagues </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21% their institution</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20.1% unions</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14.3% professional groups </a:t>
              </a:r>
              <a:endParaRPr sz="1600">
                <a:solidFill>
                  <a:srgbClr val="FFFFFF"/>
                </a:solidFill>
                <a:latin typeface="Roboto"/>
                <a:ea typeface="Roboto"/>
                <a:cs typeface="Roboto"/>
                <a:sym typeface="Roboto"/>
              </a:endParaRPr>
            </a:p>
          </p:txBody>
        </p:sp>
      </p:grpSp>
      <p:grpSp>
        <p:nvGrpSpPr>
          <p:cNvPr id="324" name="Google Shape;324;p30"/>
          <p:cNvGrpSpPr/>
          <p:nvPr/>
        </p:nvGrpSpPr>
        <p:grpSpPr>
          <a:xfrm>
            <a:off x="5118586" y="1438364"/>
            <a:ext cx="3713985" cy="3348428"/>
            <a:chOff x="5015938" y="2013875"/>
            <a:chExt cx="3001200" cy="1569600"/>
          </a:xfrm>
        </p:grpSpPr>
        <p:sp>
          <p:nvSpPr>
            <p:cNvPr id="325" name="Google Shape;325;p30"/>
            <p:cNvSpPr/>
            <p:nvPr/>
          </p:nvSpPr>
          <p:spPr>
            <a:xfrm>
              <a:off x="5015938" y="2013875"/>
              <a:ext cx="3001200" cy="1569600"/>
            </a:xfrm>
            <a:prstGeom prst="round2DiagRect">
              <a:avLst>
                <a:gd fmla="val 0" name="adj1"/>
                <a:gd fmla="val 17764" name="adj2"/>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6" name="Google Shape;326;p30"/>
            <p:cNvSpPr txBox="1"/>
            <p:nvPr/>
          </p:nvSpPr>
          <p:spPr>
            <a:xfrm>
              <a:off x="5360231" y="2179117"/>
              <a:ext cx="2417100" cy="1265100"/>
            </a:xfrm>
            <a:prstGeom prst="rect">
              <a:avLst/>
            </a:prstGeom>
            <a:solidFill>
              <a:srgbClr val="840D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latin typeface="Roboto"/>
                  <a:ea typeface="Roboto"/>
                  <a:cs typeface="Roboto"/>
                  <a:sym typeface="Roboto"/>
                </a:rPr>
                <a:t>For a majority of respondents (53.9%) teaching learning with respect to managing and orchestrating digital technologies was a high priority</a:t>
              </a:r>
              <a:endParaRPr b="1" sz="1800">
                <a:solidFill>
                  <a:srgbClr val="FFFFFF"/>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1"/>
          <p:cNvSpPr txBox="1"/>
          <p:nvPr>
            <p:ph type="title"/>
          </p:nvPr>
        </p:nvSpPr>
        <p:spPr>
          <a:xfrm>
            <a:off x="189450" y="66100"/>
            <a:ext cx="2489100" cy="5077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Respondents with direct experience of teaching</a:t>
            </a:r>
            <a:endParaRPr/>
          </a:p>
        </p:txBody>
      </p:sp>
      <p:grpSp>
        <p:nvGrpSpPr>
          <p:cNvPr id="332" name="Google Shape;332;p31"/>
          <p:cNvGrpSpPr/>
          <p:nvPr/>
        </p:nvGrpSpPr>
        <p:grpSpPr>
          <a:xfrm>
            <a:off x="2843800" y="170988"/>
            <a:ext cx="4861217" cy="4356965"/>
            <a:chOff x="2297326" y="802820"/>
            <a:chExt cx="3594511" cy="3202944"/>
          </a:xfrm>
        </p:grpSpPr>
        <p:sp>
          <p:nvSpPr>
            <p:cNvPr id="333" name="Google Shape;333;p31"/>
            <p:cNvSpPr/>
            <p:nvPr/>
          </p:nvSpPr>
          <p:spPr>
            <a:xfrm rot="11969">
              <a:off x="3855823" y="3237014"/>
              <a:ext cx="775505" cy="767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Small groups</a:t>
              </a:r>
              <a:endParaRPr/>
            </a:p>
          </p:txBody>
        </p:sp>
        <p:sp>
          <p:nvSpPr>
            <p:cNvPr id="334" name="Google Shape;334;p31"/>
            <p:cNvSpPr/>
            <p:nvPr/>
          </p:nvSpPr>
          <p:spPr>
            <a:xfrm rot="11780">
              <a:off x="2297323" y="826058"/>
              <a:ext cx="1050606" cy="10221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oboto"/>
                  <a:ea typeface="Roboto"/>
                  <a:cs typeface="Roboto"/>
                  <a:sym typeface="Roboto"/>
                </a:rPr>
                <a:t>G</a:t>
              </a:r>
              <a:r>
                <a:rPr lang="en" sz="2000">
                  <a:latin typeface="Roboto"/>
                  <a:ea typeface="Roboto"/>
                  <a:cs typeface="Roboto"/>
                  <a:sym typeface="Roboto"/>
                </a:rPr>
                <a:t>ames</a:t>
              </a:r>
              <a:endParaRPr sz="2200"/>
            </a:p>
          </p:txBody>
        </p:sp>
        <p:sp>
          <p:nvSpPr>
            <p:cNvPr id="335" name="Google Shape;335;p31"/>
            <p:cNvSpPr/>
            <p:nvPr/>
          </p:nvSpPr>
          <p:spPr>
            <a:xfrm>
              <a:off x="3056674" y="2346984"/>
              <a:ext cx="1199400" cy="1199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t>I</a:t>
              </a:r>
              <a:r>
                <a:rPr lang="en" sz="2000"/>
                <a:t>nvolved parents</a:t>
              </a:r>
              <a:endParaRPr sz="2000"/>
            </a:p>
          </p:txBody>
        </p:sp>
        <p:sp>
          <p:nvSpPr>
            <p:cNvPr id="336" name="Google Shape;336;p31"/>
            <p:cNvSpPr/>
            <p:nvPr/>
          </p:nvSpPr>
          <p:spPr>
            <a:xfrm rot="13424">
              <a:off x="4201631" y="806120"/>
              <a:ext cx="1690213" cy="16728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t>G</a:t>
              </a:r>
              <a:r>
                <a:rPr lang="en" sz="1500"/>
                <a:t>roup messaging on WhatsApp Telegram</a:t>
              </a:r>
              <a:endParaRPr sz="1500"/>
            </a:p>
          </p:txBody>
        </p:sp>
        <p:sp>
          <p:nvSpPr>
            <p:cNvPr id="337" name="Google Shape;337;p31"/>
            <p:cNvSpPr/>
            <p:nvPr/>
          </p:nvSpPr>
          <p:spPr>
            <a:xfrm rot="-6128">
              <a:off x="2370621" y="1881285"/>
              <a:ext cx="1009802" cy="975900"/>
            </a:xfrm>
            <a:prstGeom prst="ellipse">
              <a:avLst/>
            </a:prstGeom>
            <a:solidFill>
              <a:srgbClr val="AC11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H</a:t>
              </a:r>
              <a:r>
                <a:rPr lang="en">
                  <a:solidFill>
                    <a:schemeClr val="lt1"/>
                  </a:solidFill>
                  <a:latin typeface="Roboto"/>
                  <a:ea typeface="Roboto"/>
                  <a:cs typeface="Roboto"/>
                  <a:sym typeface="Roboto"/>
                </a:rPr>
                <a:t>ands-on activities</a:t>
              </a:r>
              <a:endParaRPr sz="1600"/>
            </a:p>
          </p:txBody>
        </p:sp>
        <p:sp>
          <p:nvSpPr>
            <p:cNvPr id="338" name="Google Shape;338;p31"/>
            <p:cNvSpPr/>
            <p:nvPr/>
          </p:nvSpPr>
          <p:spPr>
            <a:xfrm rot="-6597701">
              <a:off x="3729840" y="1051019"/>
              <a:ext cx="274172" cy="274172"/>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31"/>
          <p:cNvGrpSpPr/>
          <p:nvPr/>
        </p:nvGrpSpPr>
        <p:grpSpPr>
          <a:xfrm>
            <a:off x="5751282" y="1548898"/>
            <a:ext cx="3300126" cy="3319404"/>
            <a:chOff x="4447194" y="1815766"/>
            <a:chExt cx="2440200" cy="2440200"/>
          </a:xfrm>
        </p:grpSpPr>
        <p:sp>
          <p:nvSpPr>
            <p:cNvPr id="340" name="Google Shape;340;p31"/>
            <p:cNvSpPr/>
            <p:nvPr/>
          </p:nvSpPr>
          <p:spPr>
            <a:xfrm>
              <a:off x="4447194" y="1815766"/>
              <a:ext cx="2440200" cy="2440200"/>
            </a:xfrm>
            <a:prstGeom prst="ellipse">
              <a:avLst/>
            </a:prstGeom>
            <a:solidFill>
              <a:srgbClr val="840D3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341" name="Google Shape;341;p31"/>
            <p:cNvSpPr txBox="1"/>
            <p:nvPr/>
          </p:nvSpPr>
          <p:spPr>
            <a:xfrm>
              <a:off x="4735953" y="2260834"/>
              <a:ext cx="1862700" cy="15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a:ea typeface="Roboto"/>
                  <a:cs typeface="Roboto"/>
                  <a:sym typeface="Roboto"/>
                </a:rPr>
                <a:t>Teachers created, curated videos &amp; audio content</a:t>
              </a:r>
              <a:endParaRPr sz="2600">
                <a:solidFill>
                  <a:srgbClr val="FFFFFF"/>
                </a:solidFill>
                <a:latin typeface="Roboto"/>
                <a:ea typeface="Roboto"/>
                <a:cs typeface="Roboto"/>
                <a:sym typeface="Roboto"/>
              </a:endParaRPr>
            </a:p>
          </p:txBody>
        </p:sp>
      </p:grpSp>
      <p:grpSp>
        <p:nvGrpSpPr>
          <p:cNvPr id="342" name="Google Shape;342;p31"/>
          <p:cNvGrpSpPr/>
          <p:nvPr/>
        </p:nvGrpSpPr>
        <p:grpSpPr>
          <a:xfrm>
            <a:off x="4020243" y="791150"/>
            <a:ext cx="1621281" cy="1616155"/>
            <a:chOff x="3490737" y="1374053"/>
            <a:chExt cx="1423800" cy="1423800"/>
          </a:xfrm>
        </p:grpSpPr>
        <p:sp>
          <p:nvSpPr>
            <p:cNvPr id="343" name="Google Shape;343;p31"/>
            <p:cNvSpPr/>
            <p:nvPr/>
          </p:nvSpPr>
          <p:spPr>
            <a:xfrm>
              <a:off x="3490737" y="1374053"/>
              <a:ext cx="1423800" cy="1423800"/>
            </a:xfrm>
            <a:prstGeom prst="ellipse">
              <a:avLst/>
            </a:prstGeom>
            <a:solidFill>
              <a:srgbClr val="AC114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1"/>
            <p:cNvSpPr txBox="1"/>
            <p:nvPr/>
          </p:nvSpPr>
          <p:spPr>
            <a:xfrm>
              <a:off x="3718744" y="1558685"/>
              <a:ext cx="963600" cy="9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Used  Padlet MentimeterKahoot</a:t>
              </a:r>
              <a:endParaRPr>
                <a:solidFill>
                  <a:srgbClr val="FFFFFF"/>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76675" y="67700"/>
            <a:ext cx="83031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Introduction </a:t>
            </a:r>
            <a:endParaRPr/>
          </a:p>
        </p:txBody>
      </p:sp>
      <p:sp>
        <p:nvSpPr>
          <p:cNvPr id="69" name="Google Shape;69;p14"/>
          <p:cNvSpPr txBox="1"/>
          <p:nvPr>
            <p:ph idx="1" type="body"/>
          </p:nvPr>
        </p:nvSpPr>
        <p:spPr>
          <a:xfrm>
            <a:off x="376675" y="1565300"/>
            <a:ext cx="8370600" cy="31773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000"/>
              </a:spcBef>
              <a:spcAft>
                <a:spcPts val="0"/>
              </a:spcAft>
              <a:buNone/>
            </a:pPr>
            <a:r>
              <a:rPr lang="en" sz="2100">
                <a:latin typeface="Oswald"/>
                <a:ea typeface="Oswald"/>
                <a:cs typeface="Oswald"/>
                <a:sym typeface="Oswald"/>
              </a:rPr>
              <a:t>Purpose of the study : To assess the impact of pandemic on teachers’ work &amp; wellbeing - experiences of and concerns about online teaching and learning. </a:t>
            </a:r>
            <a:endParaRPr sz="2100">
              <a:latin typeface="Oswald"/>
              <a:ea typeface="Oswald"/>
              <a:cs typeface="Oswald"/>
              <a:sym typeface="Oswald"/>
            </a:endParaRPr>
          </a:p>
          <a:p>
            <a:pPr indent="0" lvl="0" marL="0" rtl="0" algn="l">
              <a:spcBef>
                <a:spcPts val="1000"/>
              </a:spcBef>
              <a:spcAft>
                <a:spcPts val="0"/>
              </a:spcAft>
              <a:buNone/>
            </a:pPr>
            <a:r>
              <a:t/>
            </a:r>
            <a:endParaRPr>
              <a:latin typeface="Calibri"/>
              <a:ea typeface="Calibri"/>
              <a:cs typeface="Calibri"/>
              <a:sym typeface="Calibri"/>
            </a:endParaRPr>
          </a:p>
          <a:p>
            <a:pPr indent="0" lvl="0" marL="0" rtl="0" algn="l">
              <a:spcBef>
                <a:spcPts val="1200"/>
              </a:spcBef>
              <a:spcAft>
                <a:spcPts val="1200"/>
              </a:spcAft>
              <a:buNone/>
            </a:pPr>
            <a:r>
              <a:rPr lang="en" sz="2100">
                <a:latin typeface="Oswald"/>
                <a:ea typeface="Oswald"/>
                <a:cs typeface="Oswald"/>
                <a:sym typeface="Oswald"/>
              </a:rPr>
              <a:t>Conducted across the </a:t>
            </a:r>
            <a:r>
              <a:rPr lang="en" sz="2100">
                <a:latin typeface="Oswald"/>
                <a:ea typeface="Oswald"/>
                <a:cs typeface="Oswald"/>
                <a:sym typeface="Oswald"/>
              </a:rPr>
              <a:t>Asia Pacific region in the period  June - August 2021</a:t>
            </a:r>
            <a:endParaRPr sz="2100">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2"/>
          <p:cNvSpPr txBox="1"/>
          <p:nvPr>
            <p:ph type="title"/>
          </p:nvPr>
        </p:nvSpPr>
        <p:spPr>
          <a:xfrm>
            <a:off x="309575" y="370000"/>
            <a:ext cx="4045200" cy="93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of Work</a:t>
            </a:r>
            <a:endParaRPr/>
          </a:p>
        </p:txBody>
      </p:sp>
      <p:sp>
        <p:nvSpPr>
          <p:cNvPr id="350" name="Google Shape;350;p32"/>
          <p:cNvSpPr txBox="1"/>
          <p:nvPr>
            <p:ph idx="2" type="body"/>
          </p:nvPr>
        </p:nvSpPr>
        <p:spPr>
          <a:xfrm>
            <a:off x="4771225" y="72600"/>
            <a:ext cx="4251300" cy="4504800"/>
          </a:xfrm>
          <a:prstGeom prst="rect">
            <a:avLst/>
          </a:prstGeom>
        </p:spPr>
        <p:txBody>
          <a:bodyPr anchorCtr="0" anchor="ctr" bIns="91425" lIns="91425" spcFirstLastPara="1" rIns="91425" wrap="square" tIns="91425">
            <a:noAutofit/>
          </a:bodyPr>
          <a:lstStyle/>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Main concerns f</a:t>
            </a:r>
            <a:r>
              <a:rPr lang="en" sz="2000">
                <a:solidFill>
                  <a:srgbClr val="AC1145"/>
                </a:solidFill>
                <a:latin typeface="Source Sans Pro"/>
                <a:ea typeface="Source Sans Pro"/>
                <a:cs typeface="Source Sans Pro"/>
                <a:sym typeface="Source Sans Pro"/>
              </a:rPr>
              <a:t>or who were ‘not prepared for the future of work’,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increased workload</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lack of interactions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change in nature &amp; content of work</a:t>
            </a:r>
            <a:r>
              <a:rPr lang="en" sz="2000">
                <a:solidFill>
                  <a:srgbClr val="AC1145"/>
                </a:solidFill>
                <a:latin typeface="Source Sans Pro"/>
                <a:ea typeface="Source Sans Pro"/>
                <a:cs typeface="Source Sans Pro"/>
                <a:sym typeface="Source Sans Pro"/>
              </a:rPr>
              <a:t> </a:t>
            </a:r>
            <a:endParaRPr sz="2000">
              <a:solidFill>
                <a:srgbClr val="AC1145"/>
              </a:solidFill>
              <a:latin typeface="Source Sans Pro"/>
              <a:ea typeface="Source Sans Pro"/>
              <a:cs typeface="Source Sans Pro"/>
              <a:sym typeface="Source Sans Pro"/>
            </a:endParaRPr>
          </a:p>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Requirements for future of work</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professional knowledge</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technical support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120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access to ICT devices</a:t>
            </a:r>
            <a:endParaRPr sz="2700">
              <a:solidFill>
                <a:srgbClr val="AC1145"/>
              </a:solidFill>
            </a:endParaRPr>
          </a:p>
        </p:txBody>
      </p:sp>
      <p:sp>
        <p:nvSpPr>
          <p:cNvPr id="351" name="Google Shape;351;p32"/>
          <p:cNvSpPr txBox="1"/>
          <p:nvPr>
            <p:ph idx="1" type="subTitle"/>
          </p:nvPr>
        </p:nvSpPr>
        <p:spPr>
          <a:xfrm>
            <a:off x="265500" y="1691725"/>
            <a:ext cx="4045200" cy="27975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852"/>
              <a:buNone/>
            </a:pPr>
            <a:r>
              <a:rPr lang="en" sz="2400">
                <a:latin typeface="Source Sans Pro"/>
                <a:ea typeface="Source Sans Pro"/>
                <a:cs typeface="Source Sans Pro"/>
                <a:sym typeface="Source Sans Pro"/>
              </a:rPr>
              <a:t>88.4% digital technologies would continue into future of work</a:t>
            </a:r>
            <a:endParaRPr sz="2400">
              <a:latin typeface="Source Sans Pro"/>
              <a:ea typeface="Source Sans Pro"/>
              <a:cs typeface="Source Sans Pro"/>
              <a:sym typeface="Source Sans Pro"/>
            </a:endParaRPr>
          </a:p>
          <a:p>
            <a:pPr indent="0" lvl="0" marL="0" rtl="0" algn="ctr">
              <a:lnSpc>
                <a:spcPct val="95000"/>
              </a:lnSpc>
              <a:spcBef>
                <a:spcPts val="1200"/>
              </a:spcBef>
              <a:spcAft>
                <a:spcPts val="0"/>
              </a:spcAft>
              <a:buSzPts val="852"/>
              <a:buNone/>
            </a:pPr>
            <a:r>
              <a:t/>
            </a:r>
            <a:endParaRPr sz="2400">
              <a:latin typeface="Source Sans Pro"/>
              <a:ea typeface="Source Sans Pro"/>
              <a:cs typeface="Source Sans Pro"/>
              <a:sym typeface="Source Sans Pro"/>
            </a:endParaRPr>
          </a:p>
          <a:p>
            <a:pPr indent="0" lvl="0" marL="0" rtl="0" algn="ctr">
              <a:lnSpc>
                <a:spcPct val="95000"/>
              </a:lnSpc>
              <a:spcBef>
                <a:spcPts val="1200"/>
              </a:spcBef>
              <a:spcAft>
                <a:spcPts val="1200"/>
              </a:spcAft>
              <a:buSzPts val="852"/>
              <a:buNone/>
            </a:pPr>
            <a:r>
              <a:rPr lang="en" sz="2400">
                <a:latin typeface="Source Sans Pro"/>
                <a:ea typeface="Source Sans Pro"/>
                <a:cs typeface="Source Sans Pro"/>
                <a:sym typeface="Source Sans Pro"/>
              </a:rPr>
              <a:t>25.4% well-prepared for future of work</a:t>
            </a:r>
            <a:endParaRPr sz="2400">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3"/>
          <p:cNvSpPr txBox="1"/>
          <p:nvPr>
            <p:ph type="title"/>
          </p:nvPr>
        </p:nvSpPr>
        <p:spPr>
          <a:xfrm>
            <a:off x="265500" y="1826600"/>
            <a:ext cx="4045200" cy="888900"/>
          </a:xfrm>
          <a:prstGeom prst="rect">
            <a:avLst/>
          </a:prstGeom>
        </p:spPr>
        <p:txBody>
          <a:bodyPr anchorCtr="0" anchor="b"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sz="4500"/>
              <a:t>Implications and way forward</a:t>
            </a:r>
            <a:endParaRPr sz="4500"/>
          </a:p>
        </p:txBody>
      </p:sp>
      <p:sp>
        <p:nvSpPr>
          <p:cNvPr id="357" name="Google Shape;357;p33"/>
          <p:cNvSpPr txBox="1"/>
          <p:nvPr>
            <p:ph idx="2" type="body"/>
          </p:nvPr>
        </p:nvSpPr>
        <p:spPr>
          <a:xfrm>
            <a:off x="4710650" y="0"/>
            <a:ext cx="4356000" cy="4940700"/>
          </a:xfrm>
          <a:prstGeom prst="rect">
            <a:avLst/>
          </a:prstGeom>
        </p:spPr>
        <p:txBody>
          <a:bodyPr anchorCtr="0" anchor="ctr" bIns="91425" lIns="91425" spcFirstLastPara="1" rIns="91425" wrap="square" tIns="91425">
            <a:noAutofit/>
          </a:bodyPr>
          <a:lstStyle/>
          <a:p>
            <a:pPr indent="0" lvl="0" marL="0" marR="0" rtl="0" algn="l">
              <a:lnSpc>
                <a:spcPct val="115000"/>
              </a:lnSpc>
              <a:spcBef>
                <a:spcPts val="1000"/>
              </a:spcBef>
              <a:spcAft>
                <a:spcPts val="0"/>
              </a:spcAft>
              <a:buNone/>
            </a:pPr>
            <a:r>
              <a:t/>
            </a:r>
            <a:endParaRPr>
              <a:solidFill>
                <a:srgbClr val="AC1145"/>
              </a:solidFill>
              <a:latin typeface="Oswald"/>
              <a:ea typeface="Oswald"/>
              <a:cs typeface="Oswald"/>
              <a:sym typeface="Oswald"/>
            </a:endParaRPr>
          </a:p>
          <a:p>
            <a:pPr indent="0" lvl="0" marL="0" marR="0" rtl="0" algn="l">
              <a:lnSpc>
                <a:spcPct val="115000"/>
              </a:lnSpc>
              <a:spcBef>
                <a:spcPts val="1000"/>
              </a:spcBef>
              <a:spcAft>
                <a:spcPts val="0"/>
              </a:spcAft>
              <a:buNone/>
            </a:pPr>
            <a:r>
              <a:t/>
            </a:r>
            <a:endParaRPr>
              <a:solidFill>
                <a:srgbClr val="AC1145"/>
              </a:solidFill>
              <a:latin typeface="Oswald"/>
              <a:ea typeface="Oswald"/>
              <a:cs typeface="Oswald"/>
              <a:sym typeface="Oswald"/>
            </a:endParaRPr>
          </a:p>
          <a:p>
            <a:pPr indent="0" lvl="0" marL="0" marR="0" rtl="0" algn="l">
              <a:lnSpc>
                <a:spcPct val="115000"/>
              </a:lnSpc>
              <a:spcBef>
                <a:spcPts val="1000"/>
              </a:spcBef>
              <a:spcAft>
                <a:spcPts val="0"/>
              </a:spcAft>
              <a:buNone/>
            </a:pPr>
            <a:r>
              <a:t/>
            </a:r>
            <a:endParaRPr>
              <a:solidFill>
                <a:srgbClr val="AC1145"/>
              </a:solidFill>
              <a:latin typeface="Oswald"/>
              <a:ea typeface="Oswald"/>
              <a:cs typeface="Oswald"/>
              <a:sym typeface="Oswald"/>
            </a:endParaRPr>
          </a:p>
          <a:p>
            <a:pPr indent="0" lvl="0" marL="0" marR="0" rtl="0" algn="l">
              <a:lnSpc>
                <a:spcPct val="115000"/>
              </a:lnSpc>
              <a:spcBef>
                <a:spcPts val="1000"/>
              </a:spcBef>
              <a:spcAft>
                <a:spcPts val="0"/>
              </a:spcAft>
              <a:buNone/>
            </a:pPr>
            <a:r>
              <a:rPr lang="en">
                <a:solidFill>
                  <a:srgbClr val="AC1145"/>
                </a:solidFill>
                <a:latin typeface="Oswald"/>
                <a:ea typeface="Oswald"/>
                <a:cs typeface="Oswald"/>
                <a:sym typeface="Oswald"/>
              </a:rPr>
              <a:t>Invest in teachers</a:t>
            </a:r>
            <a:endParaRPr>
              <a:solidFill>
                <a:srgbClr val="AC1145"/>
              </a:solidFill>
              <a:latin typeface="Oswald"/>
              <a:ea typeface="Oswald"/>
              <a:cs typeface="Oswald"/>
              <a:sym typeface="Oswald"/>
            </a:endParaRPr>
          </a:p>
          <a:p>
            <a:pPr indent="-228600" lvl="1" marL="742950" marR="0" rtl="0" algn="l">
              <a:lnSpc>
                <a:spcPct val="115000"/>
              </a:lnSpc>
              <a:spcBef>
                <a:spcPts val="0"/>
              </a:spcBef>
              <a:spcAft>
                <a:spcPts val="0"/>
              </a:spcAft>
              <a:buClr>
                <a:srgbClr val="AC1145"/>
              </a:buClr>
              <a:buSzPts val="1800"/>
              <a:buFont typeface="Oswald"/>
              <a:buAutoNum type="alphaLcPeriod"/>
            </a:pPr>
            <a:r>
              <a:rPr lang="en" sz="1800">
                <a:solidFill>
                  <a:srgbClr val="AC1145"/>
                </a:solidFill>
                <a:latin typeface="Oswald"/>
                <a:ea typeface="Oswald"/>
                <a:cs typeface="Oswald"/>
                <a:sym typeface="Oswald"/>
              </a:rPr>
              <a:t>Better pay &amp; job security</a:t>
            </a:r>
            <a:endParaRPr sz="1800">
              <a:solidFill>
                <a:srgbClr val="AC1145"/>
              </a:solidFill>
              <a:latin typeface="Oswald"/>
              <a:ea typeface="Oswald"/>
              <a:cs typeface="Oswald"/>
              <a:sym typeface="Oswald"/>
            </a:endParaRPr>
          </a:p>
          <a:p>
            <a:pPr indent="-228600" lvl="1" marL="742950" marR="0" rtl="0" algn="l">
              <a:lnSpc>
                <a:spcPct val="115000"/>
              </a:lnSpc>
              <a:spcBef>
                <a:spcPts val="0"/>
              </a:spcBef>
              <a:spcAft>
                <a:spcPts val="0"/>
              </a:spcAft>
              <a:buClr>
                <a:srgbClr val="AC1145"/>
              </a:buClr>
              <a:buSzPts val="1800"/>
              <a:buFont typeface="Oswald"/>
              <a:buAutoNum type="alphaLcPeriod"/>
            </a:pPr>
            <a:r>
              <a:rPr lang="en" sz="1800">
                <a:solidFill>
                  <a:srgbClr val="AC1145"/>
                </a:solidFill>
                <a:latin typeface="Oswald"/>
                <a:ea typeface="Oswald"/>
                <a:cs typeface="Oswald"/>
                <a:sym typeface="Oswald"/>
              </a:rPr>
              <a:t>Improved working conditions &amp; health insurance </a:t>
            </a:r>
            <a:endParaRPr sz="1800">
              <a:solidFill>
                <a:srgbClr val="AC1145"/>
              </a:solidFill>
              <a:latin typeface="Oswald"/>
              <a:ea typeface="Oswald"/>
              <a:cs typeface="Oswald"/>
              <a:sym typeface="Oswald"/>
            </a:endParaRPr>
          </a:p>
          <a:p>
            <a:pPr indent="-228600" lvl="1" marL="742950" marR="0" rtl="0" algn="l">
              <a:lnSpc>
                <a:spcPct val="115000"/>
              </a:lnSpc>
              <a:spcBef>
                <a:spcPts val="0"/>
              </a:spcBef>
              <a:spcAft>
                <a:spcPts val="0"/>
              </a:spcAft>
              <a:buClr>
                <a:srgbClr val="AC1145"/>
              </a:buClr>
              <a:buSzPts val="1800"/>
              <a:buFont typeface="Oswald"/>
              <a:buAutoNum type="alphaLcPeriod"/>
            </a:pPr>
            <a:r>
              <a:rPr lang="en" sz="1800">
                <a:solidFill>
                  <a:srgbClr val="AC1145"/>
                </a:solidFill>
                <a:latin typeface="Oswald"/>
                <a:ea typeface="Oswald"/>
                <a:cs typeface="Oswald"/>
                <a:sym typeface="Oswald"/>
              </a:rPr>
              <a:t>Access to adequate resources</a:t>
            </a:r>
            <a:endParaRPr sz="1800">
              <a:solidFill>
                <a:srgbClr val="AC1145"/>
              </a:solidFill>
              <a:latin typeface="Oswald"/>
              <a:ea typeface="Oswald"/>
              <a:cs typeface="Oswald"/>
              <a:sym typeface="Oswald"/>
            </a:endParaRPr>
          </a:p>
          <a:p>
            <a:pPr indent="-228600" lvl="1" marL="742950" marR="0" rtl="0" algn="l">
              <a:lnSpc>
                <a:spcPct val="115000"/>
              </a:lnSpc>
              <a:spcBef>
                <a:spcPts val="0"/>
              </a:spcBef>
              <a:spcAft>
                <a:spcPts val="0"/>
              </a:spcAft>
              <a:buClr>
                <a:srgbClr val="AC1145"/>
              </a:buClr>
              <a:buSzPts val="1800"/>
              <a:buFont typeface="Oswald"/>
              <a:buAutoNum type="alphaLcPeriod"/>
            </a:pPr>
            <a:r>
              <a:rPr lang="en" sz="1800">
                <a:solidFill>
                  <a:srgbClr val="AC1145"/>
                </a:solidFill>
                <a:latin typeface="Oswald"/>
                <a:ea typeface="Oswald"/>
                <a:cs typeface="Oswald"/>
                <a:sym typeface="Oswald"/>
              </a:rPr>
              <a:t>Professional development &amp; support</a:t>
            </a:r>
            <a:endParaRPr sz="1800">
              <a:solidFill>
                <a:srgbClr val="AC1145"/>
              </a:solidFill>
              <a:latin typeface="Oswald"/>
              <a:ea typeface="Oswald"/>
              <a:cs typeface="Oswald"/>
              <a:sym typeface="Oswald"/>
            </a:endParaRPr>
          </a:p>
          <a:p>
            <a:pPr indent="0" lvl="0" marL="0" marR="0" rtl="0" algn="l">
              <a:lnSpc>
                <a:spcPct val="115000"/>
              </a:lnSpc>
              <a:spcBef>
                <a:spcPts val="1000"/>
              </a:spcBef>
              <a:spcAft>
                <a:spcPts val="0"/>
              </a:spcAft>
              <a:buNone/>
            </a:pPr>
            <a:r>
              <a:rPr lang="en">
                <a:solidFill>
                  <a:srgbClr val="AC1145"/>
                </a:solidFill>
                <a:latin typeface="Oswald"/>
                <a:ea typeface="Oswald"/>
                <a:cs typeface="Oswald"/>
                <a:sym typeface="Oswald"/>
              </a:rPr>
              <a:t>Recognise</a:t>
            </a:r>
            <a:endParaRPr>
              <a:solidFill>
                <a:srgbClr val="AC1145"/>
              </a:solidFill>
              <a:latin typeface="Oswald"/>
              <a:ea typeface="Oswald"/>
              <a:cs typeface="Oswald"/>
              <a:sym typeface="Oswald"/>
            </a:endParaRPr>
          </a:p>
          <a:p>
            <a:pPr indent="-228600" lvl="1" marL="742950" marR="0" rtl="0" algn="l">
              <a:lnSpc>
                <a:spcPct val="115000"/>
              </a:lnSpc>
              <a:spcBef>
                <a:spcPts val="0"/>
              </a:spcBef>
              <a:spcAft>
                <a:spcPts val="0"/>
              </a:spcAft>
              <a:buClr>
                <a:srgbClr val="AC1145"/>
              </a:buClr>
              <a:buSzPts val="1800"/>
              <a:buFont typeface="Oswald"/>
              <a:buAutoNum type="alphaLcPeriod"/>
            </a:pPr>
            <a:r>
              <a:rPr lang="en" sz="1800">
                <a:solidFill>
                  <a:srgbClr val="AC1145"/>
                </a:solidFill>
                <a:latin typeface="Oswald"/>
                <a:ea typeface="Oswald"/>
                <a:cs typeface="Oswald"/>
                <a:sym typeface="Oswald"/>
              </a:rPr>
              <a:t>Teachers’ communities</a:t>
            </a:r>
            <a:endParaRPr sz="1800">
              <a:solidFill>
                <a:srgbClr val="AC1145"/>
              </a:solidFill>
              <a:latin typeface="Oswald"/>
              <a:ea typeface="Oswald"/>
              <a:cs typeface="Oswald"/>
              <a:sym typeface="Oswald"/>
            </a:endParaRPr>
          </a:p>
          <a:p>
            <a:pPr indent="-228600" lvl="1" marL="742950" marR="0" rtl="0" algn="l">
              <a:lnSpc>
                <a:spcPct val="115000"/>
              </a:lnSpc>
              <a:spcBef>
                <a:spcPts val="0"/>
              </a:spcBef>
              <a:spcAft>
                <a:spcPts val="0"/>
              </a:spcAft>
              <a:buClr>
                <a:srgbClr val="AC1145"/>
              </a:buClr>
              <a:buSzPts val="1800"/>
              <a:buFont typeface="Oswald"/>
              <a:buAutoNum type="alphaLcPeriod"/>
            </a:pPr>
            <a:r>
              <a:rPr lang="en" sz="1800">
                <a:solidFill>
                  <a:srgbClr val="AC1145"/>
                </a:solidFill>
                <a:latin typeface="Oswald"/>
                <a:ea typeface="Oswald"/>
                <a:cs typeface="Oswald"/>
                <a:sym typeface="Oswald"/>
              </a:rPr>
              <a:t>Teachers’ work</a:t>
            </a:r>
            <a:endParaRPr sz="1800">
              <a:solidFill>
                <a:srgbClr val="AC1145"/>
              </a:solidFill>
              <a:latin typeface="Oswald"/>
              <a:ea typeface="Oswald"/>
              <a:cs typeface="Oswald"/>
              <a:sym typeface="Oswald"/>
            </a:endParaRPr>
          </a:p>
          <a:p>
            <a:pPr indent="-228600" lvl="1" marL="742950" marR="0" rtl="0" algn="l">
              <a:lnSpc>
                <a:spcPct val="115000"/>
              </a:lnSpc>
              <a:spcBef>
                <a:spcPts val="0"/>
              </a:spcBef>
              <a:spcAft>
                <a:spcPts val="0"/>
              </a:spcAft>
              <a:buClr>
                <a:srgbClr val="AC1145"/>
              </a:buClr>
              <a:buSzPts val="1800"/>
              <a:buFont typeface="Oswald"/>
              <a:buAutoNum type="alphaLcPeriod"/>
            </a:pPr>
            <a:r>
              <a:rPr lang="en" sz="1800">
                <a:solidFill>
                  <a:srgbClr val="AC1145"/>
                </a:solidFill>
                <a:latin typeface="Oswald"/>
                <a:ea typeface="Oswald"/>
                <a:cs typeface="Oswald"/>
                <a:sym typeface="Oswald"/>
              </a:rPr>
              <a:t>Teachers in policy </a:t>
            </a:r>
            <a:r>
              <a:rPr lang="en" sz="1800">
                <a:solidFill>
                  <a:srgbClr val="AC1145"/>
                </a:solidFill>
                <a:latin typeface="Oswald"/>
                <a:ea typeface="Oswald"/>
                <a:cs typeface="Oswald"/>
                <a:sym typeface="Oswald"/>
              </a:rPr>
              <a:t>dialogue</a:t>
            </a:r>
            <a:r>
              <a:rPr lang="en" sz="1800">
                <a:solidFill>
                  <a:srgbClr val="AC1145"/>
                </a:solidFill>
                <a:latin typeface="Oswald"/>
                <a:ea typeface="Oswald"/>
                <a:cs typeface="Oswald"/>
                <a:sym typeface="Oswald"/>
              </a:rPr>
              <a:t>s</a:t>
            </a:r>
            <a:endParaRPr sz="1800">
              <a:solidFill>
                <a:srgbClr val="AC1145"/>
              </a:solidFill>
              <a:latin typeface="Oswald"/>
              <a:ea typeface="Oswald"/>
              <a:cs typeface="Oswald"/>
              <a:sym typeface="Oswald"/>
            </a:endParaRPr>
          </a:p>
          <a:p>
            <a:pPr indent="0" lvl="0" marL="0" rtl="0" algn="l">
              <a:spcBef>
                <a:spcPts val="1000"/>
              </a:spcBef>
              <a:spcAft>
                <a:spcPts val="0"/>
              </a:spcAft>
              <a:buNone/>
            </a:pPr>
            <a:r>
              <a:rPr lang="en">
                <a:solidFill>
                  <a:srgbClr val="AC1145"/>
                </a:solidFill>
                <a:latin typeface="Oswald"/>
                <a:ea typeface="Oswald"/>
                <a:cs typeface="Oswald"/>
                <a:sym typeface="Oswald"/>
              </a:rPr>
              <a:t>Way forward</a:t>
            </a:r>
            <a:endParaRPr>
              <a:solidFill>
                <a:srgbClr val="AC1145"/>
              </a:solidFill>
              <a:latin typeface="Oswald"/>
              <a:ea typeface="Oswald"/>
              <a:cs typeface="Oswald"/>
              <a:sym typeface="Oswald"/>
            </a:endParaRPr>
          </a:p>
          <a:p>
            <a:pPr indent="0" lvl="0" marL="0" rtl="0" algn="l">
              <a:spcBef>
                <a:spcPts val="1000"/>
              </a:spcBef>
              <a:spcAft>
                <a:spcPts val="0"/>
              </a:spcAft>
              <a:buNone/>
            </a:pPr>
            <a:r>
              <a:rPr lang="en">
                <a:solidFill>
                  <a:srgbClr val="AC1145"/>
                </a:solidFill>
                <a:latin typeface="Oswald"/>
                <a:ea typeface="Oswald"/>
                <a:cs typeface="Oswald"/>
                <a:sym typeface="Oswald"/>
              </a:rPr>
              <a:t>Examine future of work &amp; accountability structures in relation to work intensification</a:t>
            </a:r>
            <a:endParaRPr>
              <a:solidFill>
                <a:srgbClr val="AC1145"/>
              </a:solidFill>
              <a:latin typeface="Oswald"/>
              <a:ea typeface="Oswald"/>
              <a:cs typeface="Oswald"/>
              <a:sym typeface="Oswald"/>
            </a:endParaRPr>
          </a:p>
          <a:p>
            <a:pPr indent="0" lvl="0" marL="0" rtl="0" algn="l">
              <a:spcBef>
                <a:spcPts val="1000"/>
              </a:spcBef>
              <a:spcAft>
                <a:spcPts val="0"/>
              </a:spcAft>
              <a:buNone/>
            </a:pPr>
            <a:r>
              <a:t/>
            </a:r>
            <a:endParaRPr>
              <a:solidFill>
                <a:srgbClr val="AC1145"/>
              </a:solidFill>
              <a:latin typeface="Oswald"/>
              <a:ea typeface="Oswald"/>
              <a:cs typeface="Oswald"/>
              <a:sym typeface="Oswald"/>
            </a:endParaRPr>
          </a:p>
          <a:p>
            <a:pPr indent="0" lvl="0" marL="0" rtl="0" algn="l">
              <a:spcBef>
                <a:spcPts val="1000"/>
              </a:spcBef>
              <a:spcAft>
                <a:spcPts val="0"/>
              </a:spcAft>
              <a:buNone/>
            </a:pPr>
            <a:r>
              <a:t/>
            </a:r>
            <a:endParaRPr>
              <a:solidFill>
                <a:srgbClr val="AC1145"/>
              </a:solidFill>
              <a:latin typeface="Oswald"/>
              <a:ea typeface="Oswald"/>
              <a:cs typeface="Oswald"/>
              <a:sym typeface="Oswald"/>
            </a:endParaRPr>
          </a:p>
          <a:p>
            <a:pPr indent="0" lvl="0" marL="0" rtl="0" algn="l">
              <a:spcBef>
                <a:spcPts val="1000"/>
              </a:spcBef>
              <a:spcAft>
                <a:spcPts val="0"/>
              </a:spcAft>
              <a:buNone/>
            </a:pPr>
            <a:r>
              <a:t/>
            </a:r>
            <a:endParaRPr>
              <a:solidFill>
                <a:srgbClr val="AC1145"/>
              </a:solidFill>
              <a:latin typeface="Oswald"/>
              <a:ea typeface="Oswald"/>
              <a:cs typeface="Oswald"/>
              <a:sym typeface="Oswald"/>
            </a:endParaRPr>
          </a:p>
          <a:p>
            <a:pPr indent="0" lvl="0" marL="0" rtl="0" algn="l">
              <a:spcBef>
                <a:spcPts val="1000"/>
              </a:spcBef>
              <a:spcAft>
                <a:spcPts val="0"/>
              </a:spcAft>
              <a:buNone/>
            </a:pPr>
            <a:r>
              <a:t/>
            </a:r>
            <a:endParaRPr>
              <a:solidFill>
                <a:srgbClr val="AC1145"/>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363" name="Google Shape;363;p34"/>
          <p:cNvSpPr txBox="1"/>
          <p:nvPr>
            <p:ph idx="1" type="body"/>
          </p:nvPr>
        </p:nvSpPr>
        <p:spPr>
          <a:xfrm>
            <a:off x="83100" y="1416400"/>
            <a:ext cx="9060900" cy="3727200"/>
          </a:xfrm>
          <a:prstGeom prst="rect">
            <a:avLst/>
          </a:prstGeom>
        </p:spPr>
        <p:txBody>
          <a:bodyPr anchorCtr="0" anchor="t" bIns="91425" lIns="91425" spcFirstLastPara="1" rIns="91425" wrap="square" tIns="91425">
            <a:noAutofit/>
          </a:bodyPr>
          <a:lstStyle/>
          <a:p>
            <a:pPr indent="-381000" lvl="0" marL="381000" rtl="0" algn="l">
              <a:spcBef>
                <a:spcPts val="0"/>
              </a:spcBef>
              <a:spcAft>
                <a:spcPts val="0"/>
              </a:spcAft>
              <a:buNone/>
            </a:pPr>
            <a:r>
              <a:rPr lang="en" sz="1500">
                <a:solidFill>
                  <a:srgbClr val="000000"/>
                </a:solidFill>
                <a:latin typeface="Times New Roman"/>
                <a:ea typeface="Times New Roman"/>
                <a:cs typeface="Times New Roman"/>
                <a:sym typeface="Times New Roman"/>
              </a:rPr>
              <a:t>Asian Development Bank(2021) Learning And Earning Losses From Covid-19 School Closures In Developing Asia, Special Topic of the Asian Development Outlook 202.</a:t>
            </a:r>
            <a:endParaRPr sz="1500">
              <a:solidFill>
                <a:srgbClr val="000000"/>
              </a:solidFill>
              <a:latin typeface="Times New Roman"/>
              <a:ea typeface="Times New Roman"/>
              <a:cs typeface="Times New Roman"/>
              <a:sym typeface="Times New Roman"/>
            </a:endParaRPr>
          </a:p>
          <a:p>
            <a:pPr indent="-381000" lvl="0" marL="381000" rtl="0" algn="l">
              <a:spcBef>
                <a:spcPts val="0"/>
              </a:spcBef>
              <a:spcAft>
                <a:spcPts val="0"/>
              </a:spcAft>
              <a:buNone/>
            </a:pPr>
            <a:r>
              <a:rPr lang="en" sz="1500">
                <a:solidFill>
                  <a:srgbClr val="000000"/>
                </a:solidFill>
                <a:latin typeface="Times New Roman"/>
                <a:ea typeface="Times New Roman"/>
                <a:cs typeface="Times New Roman"/>
                <a:sym typeface="Times New Roman"/>
              </a:rPr>
              <a:t>Colclough, C. (2020). Teaching with Tech: The role of education unions in shaping the future.</a:t>
            </a:r>
            <a:endParaRPr sz="1500">
              <a:solidFill>
                <a:srgbClr val="000000"/>
              </a:solidFill>
              <a:latin typeface="Times New Roman"/>
              <a:ea typeface="Times New Roman"/>
              <a:cs typeface="Times New Roman"/>
              <a:sym typeface="Times New Roman"/>
            </a:endParaRPr>
          </a:p>
          <a:p>
            <a:pPr indent="-381000" lvl="0" marL="381000" rtl="0" algn="l">
              <a:spcBef>
                <a:spcPts val="0"/>
              </a:spcBef>
              <a:spcAft>
                <a:spcPts val="0"/>
              </a:spcAft>
              <a:buNone/>
            </a:pPr>
            <a:r>
              <a:rPr lang="en" sz="1500">
                <a:solidFill>
                  <a:srgbClr val="000000"/>
                </a:solidFill>
                <a:latin typeface="Times New Roman"/>
                <a:ea typeface="Times New Roman"/>
                <a:cs typeface="Times New Roman"/>
                <a:sym typeface="Times New Roman"/>
              </a:rPr>
              <a:t>Jain, S., Lall, M., &amp; Singh, A. (2021). Teachers’ voices on the impact of covid-19 on school education: Are ed-tech companies really the panacea?. Contemporary Education Dialogue, 18(1), 58-89.</a:t>
            </a:r>
            <a:endParaRPr sz="1500">
              <a:solidFill>
                <a:srgbClr val="000000"/>
              </a:solidFill>
              <a:latin typeface="Times New Roman"/>
              <a:ea typeface="Times New Roman"/>
              <a:cs typeface="Times New Roman"/>
              <a:sym typeface="Times New Roman"/>
            </a:endParaRPr>
          </a:p>
          <a:p>
            <a:pPr indent="-381000" lvl="0" marL="381000" marR="0" rtl="0" algn="l">
              <a:lnSpc>
                <a:spcPct val="115000"/>
              </a:lnSpc>
              <a:spcBef>
                <a:spcPts val="0"/>
              </a:spcBef>
              <a:spcAft>
                <a:spcPts val="0"/>
              </a:spcAft>
              <a:buNone/>
            </a:pPr>
            <a:r>
              <a:rPr lang="en" sz="1500">
                <a:solidFill>
                  <a:srgbClr val="000000"/>
                </a:solidFill>
                <a:latin typeface="Times New Roman"/>
                <a:ea typeface="Times New Roman"/>
                <a:cs typeface="Times New Roman"/>
                <a:sym typeface="Times New Roman"/>
              </a:rPr>
              <a:t>Mukhopadhyay, R., &amp; Ali, S. (2021). Teachers as Agents and Policy Actors 51. Handbook of Education Systems in South Asia, 1295.</a:t>
            </a:r>
            <a:endParaRPr sz="1500">
              <a:solidFill>
                <a:srgbClr val="000000"/>
              </a:solidFill>
              <a:latin typeface="Times New Roman"/>
              <a:ea typeface="Times New Roman"/>
              <a:cs typeface="Times New Roman"/>
              <a:sym typeface="Times New Roman"/>
            </a:endParaRPr>
          </a:p>
          <a:p>
            <a:pPr indent="-381000" lvl="0" marL="381000" marR="0" rtl="0" algn="l">
              <a:lnSpc>
                <a:spcPct val="115000"/>
              </a:lnSpc>
              <a:spcBef>
                <a:spcPts val="0"/>
              </a:spcBef>
              <a:spcAft>
                <a:spcPts val="0"/>
              </a:spcAft>
              <a:buNone/>
            </a:pPr>
            <a:r>
              <a:rPr lang="en" sz="1500">
                <a:solidFill>
                  <a:srgbClr val="000000"/>
                </a:solidFill>
                <a:latin typeface="Times New Roman"/>
                <a:ea typeface="Times New Roman"/>
                <a:cs typeface="Times New Roman"/>
                <a:sym typeface="Times New Roman"/>
              </a:rPr>
              <a:t>Seddon, T., &amp; Palmieri, P. (2009). Teachers' work, power and authority. In International Handbook of Research on Teachers and Teaching (pp. 463-479). Springer, Boston, MA.</a:t>
            </a:r>
            <a:endParaRPr sz="1500">
              <a:solidFill>
                <a:srgbClr val="000000"/>
              </a:solidFill>
              <a:latin typeface="Times New Roman"/>
              <a:ea typeface="Times New Roman"/>
              <a:cs typeface="Times New Roman"/>
              <a:sym typeface="Times New Roman"/>
            </a:endParaRPr>
          </a:p>
          <a:p>
            <a:pPr indent="-381000" lvl="0" marL="381000" rtl="0" algn="l">
              <a:spcBef>
                <a:spcPts val="0"/>
              </a:spcBef>
              <a:spcAft>
                <a:spcPts val="0"/>
              </a:spcAft>
              <a:buNone/>
            </a:pPr>
            <a:r>
              <a:rPr lang="en" sz="1500">
                <a:solidFill>
                  <a:srgbClr val="000000"/>
                </a:solidFill>
                <a:latin typeface="Times New Roman"/>
                <a:ea typeface="Times New Roman"/>
                <a:cs typeface="Times New Roman"/>
                <a:sym typeface="Times New Roman"/>
              </a:rPr>
              <a:t>Sarangapani, P. M., Thirumalai, B., Ramanathan, A., Kumar, R., &amp; Ramchand, M. (n.d.). No teacher, no class: state of the education report for India, 2021. unesdoc.unesco.org.</a:t>
            </a:r>
            <a:endParaRPr sz="1500">
              <a:solidFill>
                <a:srgbClr val="000000"/>
              </a:solidFill>
              <a:latin typeface="Times New Roman"/>
              <a:ea typeface="Times New Roman"/>
              <a:cs typeface="Times New Roman"/>
              <a:sym typeface="Times New Roman"/>
            </a:endParaRPr>
          </a:p>
          <a:p>
            <a:pPr indent="-381000" lvl="0" marL="381000" marR="0" rtl="0" algn="l">
              <a:lnSpc>
                <a:spcPct val="115000"/>
              </a:lnSpc>
              <a:spcBef>
                <a:spcPts val="0"/>
              </a:spcBef>
              <a:spcAft>
                <a:spcPts val="0"/>
              </a:spcAft>
              <a:buNone/>
            </a:pPr>
            <a:r>
              <a:rPr lang="en" sz="1500">
                <a:solidFill>
                  <a:srgbClr val="000000"/>
                </a:solidFill>
                <a:latin typeface="Times New Roman"/>
                <a:ea typeface="Times New Roman"/>
                <a:cs typeface="Times New Roman"/>
                <a:sym typeface="Times New Roman"/>
              </a:rPr>
              <a:t>Thompson, G., Mockler, N., &amp; Hogan, A. (2022). Making work private: Autonomy, intensification and accountability. European Educational Research Journal, 21(1), 83–104.</a:t>
            </a:r>
            <a:r>
              <a:rPr lang="en" sz="1500">
                <a:solidFill>
                  <a:srgbClr val="000000"/>
                </a:solidFill>
                <a:uFill>
                  <a:noFill/>
                </a:uFill>
                <a:latin typeface="Times New Roman"/>
                <a:ea typeface="Times New Roman"/>
                <a:cs typeface="Times New Roman"/>
                <a:sym typeface="Times New Roman"/>
                <a:hlinkClick r:id="rId3">
                  <a:extLst>
                    <a:ext uri="{A12FA001-AC4F-418D-AE19-62706E023703}">
                      <ahyp:hlinkClr val="tx"/>
                    </a:ext>
                  </a:extLst>
                </a:hlinkClick>
              </a:rPr>
              <a:t> https://doi.org/10.1177/1474904121996134</a:t>
            </a:r>
            <a:endParaRPr sz="1500">
              <a:solidFill>
                <a:srgbClr val="000000"/>
              </a:solidFill>
              <a:latin typeface="Times New Roman"/>
              <a:ea typeface="Times New Roman"/>
              <a:cs typeface="Times New Roman"/>
              <a:sym typeface="Times New Roman"/>
            </a:endParaRPr>
          </a:p>
          <a:p>
            <a:pPr indent="-381000" lvl="0" marL="381000" marR="0" rtl="0" algn="l">
              <a:lnSpc>
                <a:spcPct val="115000"/>
              </a:lnSpc>
              <a:spcBef>
                <a:spcPts val="0"/>
              </a:spcBef>
              <a:spcAft>
                <a:spcPts val="0"/>
              </a:spcAft>
              <a:buNone/>
            </a:pPr>
            <a:r>
              <a:t/>
            </a:r>
            <a:endParaRPr sz="15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235500" y="143900"/>
            <a:ext cx="85206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Methodology</a:t>
            </a:r>
            <a:endParaRPr/>
          </a:p>
        </p:txBody>
      </p:sp>
      <p:graphicFrame>
        <p:nvGraphicFramePr>
          <p:cNvPr id="75" name="Google Shape;75;p15"/>
          <p:cNvGraphicFramePr/>
          <p:nvPr/>
        </p:nvGraphicFramePr>
        <p:xfrm>
          <a:off x="235500" y="1294350"/>
          <a:ext cx="3000000" cy="3000000"/>
        </p:xfrm>
        <a:graphic>
          <a:graphicData uri="http://schemas.openxmlformats.org/drawingml/2006/table">
            <a:tbl>
              <a:tblPr>
                <a:noFill/>
                <a:tableStyleId>{C153074E-DDA7-411A-AF53-61F2503AD98C}</a:tableStyleId>
              </a:tblPr>
              <a:tblGrid>
                <a:gridCol w="1178800"/>
                <a:gridCol w="1149550"/>
                <a:gridCol w="1347025"/>
                <a:gridCol w="1540775"/>
              </a:tblGrid>
              <a:tr h="927300">
                <a:tc gridSpan="2">
                  <a:txBody>
                    <a:bodyPr/>
                    <a:lstStyle/>
                    <a:p>
                      <a:pPr indent="0" lvl="0" marL="0" rtl="0" algn="ctr">
                        <a:spcBef>
                          <a:spcPts val="0"/>
                        </a:spcBef>
                        <a:spcAft>
                          <a:spcPts val="0"/>
                        </a:spcAft>
                        <a:buNone/>
                      </a:pPr>
                      <a:r>
                        <a:rPr b="1" lang="en" sz="2100">
                          <a:latin typeface="Oswald"/>
                          <a:ea typeface="Oswald"/>
                          <a:cs typeface="Oswald"/>
                          <a:sym typeface="Oswald"/>
                        </a:rPr>
                        <a:t>Survey </a:t>
                      </a:r>
                      <a:endParaRPr b="1" sz="21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F48FB0"/>
                    </a:solidFill>
                  </a:tcPr>
                </a:tc>
                <a:tc hMerge="1"/>
                <a:tc gridSpan="2">
                  <a:txBody>
                    <a:bodyPr/>
                    <a:lstStyle/>
                    <a:p>
                      <a:pPr indent="0" lvl="0" marL="0" rtl="0" algn="ctr">
                        <a:lnSpc>
                          <a:spcPct val="115000"/>
                        </a:lnSpc>
                        <a:spcBef>
                          <a:spcPts val="0"/>
                        </a:spcBef>
                        <a:spcAft>
                          <a:spcPts val="0"/>
                        </a:spcAft>
                        <a:buNone/>
                      </a:pPr>
                      <a:r>
                        <a:rPr b="1" lang="en" sz="2100">
                          <a:latin typeface="Oswald"/>
                          <a:ea typeface="Oswald"/>
                          <a:cs typeface="Oswald"/>
                          <a:sym typeface="Oswald"/>
                        </a:rPr>
                        <a:t>Semi-structured Interviews</a:t>
                      </a:r>
                      <a:endParaRPr b="1" sz="21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B4A7D6"/>
                    </a:solidFill>
                  </a:tcPr>
                </a:tc>
                <a:tc hMerge="1"/>
              </a:tr>
              <a:tr h="481725">
                <a:tc gridSpan="2">
                  <a:txBody>
                    <a:bodyPr/>
                    <a:lstStyle/>
                    <a:p>
                      <a:pPr indent="0" lvl="0" marL="0" rtl="0" algn="ctr">
                        <a:lnSpc>
                          <a:spcPct val="115000"/>
                        </a:lnSpc>
                        <a:spcBef>
                          <a:spcPts val="0"/>
                        </a:spcBef>
                        <a:spcAft>
                          <a:spcPts val="1000"/>
                        </a:spcAft>
                        <a:buNone/>
                      </a:pPr>
                      <a:r>
                        <a:rPr lang="en" sz="1600">
                          <a:latin typeface="Oswald Light"/>
                          <a:ea typeface="Oswald Light"/>
                          <a:cs typeface="Oswald Light"/>
                          <a:sym typeface="Oswald Light"/>
                        </a:rPr>
                        <a:t>62 Quantitative items</a:t>
                      </a:r>
                      <a:endParaRPr sz="2200">
                        <a:latin typeface="Oswald Light"/>
                        <a:ea typeface="Oswald Light"/>
                        <a:cs typeface="Oswald Light"/>
                        <a:sym typeface="Oswald Light"/>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hMerge="1"/>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30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23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r h="1238425">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Responses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500">
                          <a:latin typeface="Oswald"/>
                          <a:ea typeface="Oswald"/>
                          <a:cs typeface="Oswald"/>
                          <a:sym typeface="Oswald"/>
                        </a:rPr>
                        <a:t>Countries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School Teachers</a:t>
                      </a:r>
                      <a:endParaRPr b="1" sz="1500">
                        <a:latin typeface="Oswald"/>
                        <a:ea typeface="Oswald"/>
                        <a:cs typeface="Oswald"/>
                        <a:sym typeface="Oswald"/>
                      </a:endParaRPr>
                    </a:p>
                  </a:txBody>
                  <a:tcPr marT="25400" marB="25400" marR="25400" marL="25400"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Union Staff </a:t>
                      </a:r>
                      <a:endParaRPr b="1" sz="15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r>
              <a:tr h="702200">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1862</a:t>
                      </a:r>
                      <a:endParaRPr sz="20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22 </a:t>
                      </a:r>
                      <a:endParaRPr sz="12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7</a:t>
                      </a:r>
                      <a:endParaRPr sz="2000">
                        <a:latin typeface="Oswald"/>
                        <a:ea typeface="Oswald"/>
                        <a:cs typeface="Oswald"/>
                        <a:sym typeface="Oswald"/>
                      </a:endParaRPr>
                    </a:p>
                  </a:txBody>
                  <a:tcPr marT="25400" marB="25400" marR="25400" marL="25400"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9</a:t>
                      </a:r>
                      <a:endParaRPr sz="20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bl>
          </a:graphicData>
        </a:graphic>
      </p:graphicFrame>
      <p:graphicFrame>
        <p:nvGraphicFramePr>
          <p:cNvPr id="76" name="Google Shape;76;p15"/>
          <p:cNvGraphicFramePr/>
          <p:nvPr/>
        </p:nvGraphicFramePr>
        <p:xfrm>
          <a:off x="6122575" y="1218175"/>
          <a:ext cx="3000000" cy="3000000"/>
        </p:xfrm>
        <a:graphic>
          <a:graphicData uri="http://schemas.openxmlformats.org/drawingml/2006/table">
            <a:tbl>
              <a:tblPr>
                <a:noFill/>
                <a:tableStyleId>{C153074E-DDA7-411A-AF53-61F2503AD98C}</a:tableStyleId>
              </a:tblPr>
              <a:tblGrid>
                <a:gridCol w="1520000"/>
                <a:gridCol w="1142850"/>
              </a:tblGrid>
              <a:tr h="445600">
                <a:tc rowSpan="2">
                  <a:txBody>
                    <a:bodyPr/>
                    <a:lstStyle/>
                    <a:p>
                      <a:pPr indent="0" lvl="0" marL="0" rtl="0" algn="ctr">
                        <a:lnSpc>
                          <a:spcPct val="115000"/>
                        </a:lnSpc>
                        <a:spcBef>
                          <a:spcPts val="0"/>
                        </a:spcBef>
                        <a:spcAft>
                          <a:spcPts val="0"/>
                        </a:spcAft>
                        <a:buNone/>
                      </a:pPr>
                      <a:r>
                        <a:rPr b="1" lang="en" sz="1700">
                          <a:latin typeface="Oswald"/>
                          <a:ea typeface="Oswald"/>
                          <a:cs typeface="Oswald"/>
                          <a:sym typeface="Oswald"/>
                        </a:rPr>
                        <a:t>Subregion</a:t>
                      </a:r>
                      <a:endParaRPr b="1" sz="1700">
                        <a:latin typeface="Oswald"/>
                        <a:ea typeface="Oswald"/>
                        <a:cs typeface="Oswald"/>
                        <a:sym typeface="Oswald"/>
                      </a:endParaRPr>
                    </a:p>
                  </a:txBody>
                  <a:tcPr marT="25400" marB="25400" marR="25400" marL="254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c rowSpan="2">
                  <a:txBody>
                    <a:bodyPr/>
                    <a:lstStyle/>
                    <a:p>
                      <a:pPr indent="0" lvl="0" marL="0" rtl="0" algn="ctr">
                        <a:spcBef>
                          <a:spcPts val="0"/>
                        </a:spcBef>
                        <a:spcAft>
                          <a:spcPts val="0"/>
                        </a:spcAft>
                        <a:buNone/>
                      </a:pPr>
                      <a:r>
                        <a:rPr b="1" lang="en" sz="1700">
                          <a:latin typeface="Oswald"/>
                          <a:ea typeface="Oswald"/>
                          <a:cs typeface="Oswald"/>
                          <a:sym typeface="Oswald"/>
                        </a:rPr>
                        <a:t>% </a:t>
                      </a:r>
                      <a:r>
                        <a:rPr b="1" lang="en" sz="1700">
                          <a:latin typeface="Oswald"/>
                          <a:ea typeface="Oswald"/>
                          <a:cs typeface="Oswald"/>
                          <a:sym typeface="Oswald"/>
                        </a:rPr>
                        <a:t>Survey </a:t>
                      </a:r>
                      <a:endParaRPr b="1" sz="1700">
                        <a:latin typeface="Oswald"/>
                        <a:ea typeface="Oswald"/>
                        <a:cs typeface="Oswald"/>
                        <a:sym typeface="Oswald"/>
                      </a:endParaRPr>
                    </a:p>
                    <a:p>
                      <a:pPr indent="0" lvl="0" marL="0" rtl="0" algn="ctr">
                        <a:lnSpc>
                          <a:spcPct val="115000"/>
                        </a:lnSpc>
                        <a:spcBef>
                          <a:spcPts val="0"/>
                        </a:spcBef>
                        <a:spcAft>
                          <a:spcPts val="0"/>
                        </a:spcAft>
                        <a:buNone/>
                      </a:pPr>
                      <a:r>
                        <a:rPr b="1" lang="en" sz="1700">
                          <a:latin typeface="Oswald"/>
                          <a:ea typeface="Oswald"/>
                          <a:cs typeface="Oswald"/>
                          <a:sym typeface="Oswald"/>
                        </a:rPr>
                        <a:t>Responses</a:t>
                      </a:r>
                      <a:endParaRPr b="1" sz="1700">
                        <a:latin typeface="Oswald"/>
                        <a:ea typeface="Oswald"/>
                        <a:cs typeface="Oswald"/>
                        <a:sym typeface="Oswa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r>
              <a:tr h="445600">
                <a:tc vMerge="1"/>
                <a:tc vMerge="1"/>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Pacific</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12.9</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44.1</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North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23.4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East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19.4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West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0.2</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Conceptual Framework</a:t>
            </a:r>
            <a:endParaRPr/>
          </a:p>
        </p:txBody>
      </p:sp>
      <p:sp>
        <p:nvSpPr>
          <p:cNvPr id="82" name="Google Shape;82;p16"/>
          <p:cNvSpPr txBox="1"/>
          <p:nvPr>
            <p:ph idx="1" type="body"/>
          </p:nvPr>
        </p:nvSpPr>
        <p:spPr>
          <a:xfrm>
            <a:off x="402750" y="1460450"/>
            <a:ext cx="8520600" cy="3502500"/>
          </a:xfrm>
          <a:prstGeom prst="rect">
            <a:avLst/>
          </a:prstGeom>
        </p:spPr>
        <p:txBody>
          <a:bodyPr anchorCtr="0" anchor="t" bIns="91425" lIns="91425" spcFirstLastPara="1" rIns="91425" wrap="square" tIns="91425">
            <a:normAutofit lnSpcReduction="20000"/>
          </a:bodyPr>
          <a:lstStyle/>
          <a:p>
            <a:pPr indent="-393700" lvl="0" marL="457200" rtl="0" algn="l">
              <a:lnSpc>
                <a:spcPct val="150000"/>
              </a:lnSpc>
              <a:spcBef>
                <a:spcPts val="0"/>
              </a:spcBef>
              <a:spcAft>
                <a:spcPts val="0"/>
              </a:spcAft>
              <a:buSzPts val="2600"/>
              <a:buFont typeface="Calibri"/>
              <a:buChar char="●"/>
            </a:pPr>
            <a:r>
              <a:rPr lang="en" sz="2600">
                <a:latin typeface="Calibri"/>
                <a:ea typeface="Calibri"/>
                <a:cs typeface="Calibri"/>
                <a:sym typeface="Calibri"/>
              </a:rPr>
              <a:t>Teachers’ working conditions </a:t>
            </a:r>
            <a:endParaRPr sz="2600">
              <a:latin typeface="Calibri"/>
              <a:ea typeface="Calibri"/>
              <a:cs typeface="Calibri"/>
              <a:sym typeface="Calibri"/>
            </a:endParaRPr>
          </a:p>
          <a:p>
            <a:pPr indent="-368300" lvl="1" marL="914400" rtl="0" algn="l">
              <a:lnSpc>
                <a:spcPct val="150000"/>
              </a:lnSpc>
              <a:spcBef>
                <a:spcPts val="0"/>
              </a:spcBef>
              <a:spcAft>
                <a:spcPts val="0"/>
              </a:spcAft>
              <a:buSzPts val="2200"/>
              <a:buFont typeface="Calibri"/>
              <a:buChar char="○"/>
            </a:pPr>
            <a:r>
              <a:rPr lang="en" sz="2200">
                <a:latin typeface="Calibri"/>
                <a:ea typeface="Calibri"/>
                <a:cs typeface="Calibri"/>
                <a:sym typeface="Calibri"/>
              </a:rPr>
              <a:t>Terms and conditions of employment</a:t>
            </a:r>
            <a:endParaRPr sz="2200">
              <a:latin typeface="Calibri"/>
              <a:ea typeface="Calibri"/>
              <a:cs typeface="Calibri"/>
              <a:sym typeface="Calibri"/>
            </a:endParaRPr>
          </a:p>
          <a:p>
            <a:pPr indent="-368300" lvl="1" marL="914400" rtl="0" algn="l">
              <a:lnSpc>
                <a:spcPct val="150000"/>
              </a:lnSpc>
              <a:spcBef>
                <a:spcPts val="0"/>
              </a:spcBef>
              <a:spcAft>
                <a:spcPts val="0"/>
              </a:spcAft>
              <a:buSzPts val="2200"/>
              <a:buFont typeface="Calibri"/>
              <a:buChar char="○"/>
            </a:pPr>
            <a:r>
              <a:rPr lang="en" sz="2200">
                <a:latin typeface="Calibri"/>
                <a:ea typeface="Calibri"/>
                <a:cs typeface="Calibri"/>
                <a:sym typeface="Calibri"/>
              </a:rPr>
              <a:t>Access to resources - TLM, ICT devices, internet</a:t>
            </a:r>
            <a:endParaRPr sz="2200">
              <a:latin typeface="Calibri"/>
              <a:ea typeface="Calibri"/>
              <a:cs typeface="Calibri"/>
              <a:sym typeface="Calibri"/>
            </a:endParaRPr>
          </a:p>
          <a:p>
            <a:pPr indent="-368300" lvl="1" marL="914400" marR="0" rtl="0" algn="l">
              <a:lnSpc>
                <a:spcPct val="150000"/>
              </a:lnSpc>
              <a:spcBef>
                <a:spcPts val="0"/>
              </a:spcBef>
              <a:spcAft>
                <a:spcPts val="0"/>
              </a:spcAft>
              <a:buSzPts val="2200"/>
              <a:buFont typeface="Calibri"/>
              <a:buChar char="○"/>
            </a:pPr>
            <a:r>
              <a:rPr lang="en" sz="2200">
                <a:latin typeface="Calibri"/>
                <a:ea typeface="Calibri"/>
                <a:cs typeface="Calibri"/>
                <a:sym typeface="Calibri"/>
              </a:rPr>
              <a:t>Availability of meaningful support - PD, ICT</a:t>
            </a:r>
            <a:endParaRPr sz="2200">
              <a:latin typeface="Calibri"/>
              <a:ea typeface="Calibri"/>
              <a:cs typeface="Calibri"/>
              <a:sym typeface="Calibri"/>
            </a:endParaRPr>
          </a:p>
          <a:p>
            <a:pPr indent="-368300" lvl="1" marL="914400" marR="0" rtl="0" algn="l">
              <a:lnSpc>
                <a:spcPct val="150000"/>
              </a:lnSpc>
              <a:spcBef>
                <a:spcPts val="0"/>
              </a:spcBef>
              <a:spcAft>
                <a:spcPts val="0"/>
              </a:spcAft>
              <a:buSzPts val="2200"/>
              <a:buFont typeface="Calibri"/>
              <a:buChar char="○"/>
            </a:pPr>
            <a:r>
              <a:rPr lang="en" sz="2200">
                <a:latin typeface="Calibri"/>
                <a:ea typeface="Calibri"/>
                <a:cs typeface="Calibri"/>
                <a:sym typeface="Calibri"/>
              </a:rPr>
              <a:t>Impact on wellbeing </a:t>
            </a:r>
            <a:endParaRPr sz="2200">
              <a:latin typeface="Calibri"/>
              <a:ea typeface="Calibri"/>
              <a:cs typeface="Calibri"/>
              <a:sym typeface="Calibri"/>
            </a:endParaRPr>
          </a:p>
          <a:p>
            <a:pPr indent="-393700" lvl="0" marL="457200" rtl="0" algn="l">
              <a:lnSpc>
                <a:spcPct val="150000"/>
              </a:lnSpc>
              <a:spcBef>
                <a:spcPts val="0"/>
              </a:spcBef>
              <a:spcAft>
                <a:spcPts val="0"/>
              </a:spcAft>
              <a:buSzPts val="2600"/>
              <a:buFont typeface="Calibri"/>
              <a:buChar char="●"/>
            </a:pPr>
            <a:r>
              <a:rPr lang="en" sz="2600">
                <a:latin typeface="Calibri"/>
                <a:ea typeface="Calibri"/>
                <a:cs typeface="Calibri"/>
                <a:sym typeface="Calibri"/>
              </a:rPr>
              <a:t>Work intensification </a:t>
            </a:r>
            <a:endParaRPr sz="2600">
              <a:latin typeface="Calibri"/>
              <a:ea typeface="Calibri"/>
              <a:cs typeface="Calibri"/>
              <a:sym typeface="Calibri"/>
            </a:endParaRPr>
          </a:p>
          <a:p>
            <a:pPr indent="-393700" lvl="0" marL="457200" marR="0" rtl="0" algn="l">
              <a:lnSpc>
                <a:spcPct val="150000"/>
              </a:lnSpc>
              <a:spcBef>
                <a:spcPts val="0"/>
              </a:spcBef>
              <a:spcAft>
                <a:spcPts val="0"/>
              </a:spcAft>
              <a:buSzPts val="2600"/>
              <a:buFont typeface="Calibri"/>
              <a:buChar char="●"/>
            </a:pPr>
            <a:r>
              <a:rPr lang="en" sz="2600">
                <a:latin typeface="Calibri"/>
                <a:ea typeface="Calibri"/>
                <a:cs typeface="Calibri"/>
                <a:sym typeface="Calibri"/>
              </a:rPr>
              <a:t>Regimes of accountability</a:t>
            </a:r>
            <a:endParaRPr sz="2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235500" y="215875"/>
            <a:ext cx="8733000" cy="7278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800"/>
              <a:t>I</a:t>
            </a:r>
            <a:r>
              <a:rPr lang="en" sz="2800"/>
              <a:t>mpact on employment &amp; working conditions</a:t>
            </a:r>
            <a:endParaRPr sz="2800"/>
          </a:p>
        </p:txBody>
      </p:sp>
      <p:sp>
        <p:nvSpPr>
          <p:cNvPr id="88" name="Google Shape;88;p17"/>
          <p:cNvSpPr txBox="1"/>
          <p:nvPr>
            <p:ph idx="1" type="body"/>
          </p:nvPr>
        </p:nvSpPr>
        <p:spPr>
          <a:xfrm>
            <a:off x="-53100" y="3684925"/>
            <a:ext cx="8869200" cy="1102200"/>
          </a:xfrm>
          <a:prstGeom prst="rect">
            <a:avLst/>
          </a:prstGeom>
        </p:spPr>
        <p:txBody>
          <a:bodyPr anchorCtr="0" anchor="t" bIns="91425" lIns="91425" spcFirstLastPara="1" rIns="91425" wrap="square" tIns="91425">
            <a:normAutofit/>
          </a:bodyPr>
          <a:lstStyle/>
          <a:p>
            <a:pPr indent="0" lvl="0" marL="0" rtl="0" algn="just">
              <a:lnSpc>
                <a:spcPct val="115000"/>
              </a:lnSpc>
              <a:spcBef>
                <a:spcPts val="1000"/>
              </a:spcBef>
              <a:spcAft>
                <a:spcPts val="0"/>
              </a:spcAft>
              <a:buNone/>
            </a:pPr>
            <a:r>
              <a:t/>
            </a:r>
            <a:endParaRPr sz="1100">
              <a:solidFill>
                <a:srgbClr val="000000"/>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t/>
            </a:r>
            <a:endParaRPr sz="1100">
              <a:solidFill>
                <a:srgbClr val="000000"/>
              </a:solidFill>
              <a:latin typeface="Source Sans Pro"/>
              <a:ea typeface="Source Sans Pro"/>
              <a:cs typeface="Source Sans Pro"/>
              <a:sym typeface="Source Sans Pro"/>
            </a:endParaRPr>
          </a:p>
        </p:txBody>
      </p:sp>
      <p:grpSp>
        <p:nvGrpSpPr>
          <p:cNvPr id="89" name="Google Shape;89;p17"/>
          <p:cNvGrpSpPr/>
          <p:nvPr/>
        </p:nvGrpSpPr>
        <p:grpSpPr>
          <a:xfrm>
            <a:off x="288550" y="3837316"/>
            <a:ext cx="8557723" cy="1102101"/>
            <a:chOff x="1431325" y="2473842"/>
            <a:chExt cx="6566700" cy="670500"/>
          </a:xfrm>
        </p:grpSpPr>
        <p:sp>
          <p:nvSpPr>
            <p:cNvPr id="90" name="Google Shape;90;p17"/>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nvSpPr>
          <p:spPr>
            <a:xfrm>
              <a:off x="5209890" y="2473847"/>
              <a:ext cx="2686800" cy="6570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23.7% reported increased workload</a:t>
              </a:r>
              <a:endParaRPr>
                <a:solidFill>
                  <a:schemeClr val="lt1"/>
                </a:solidFill>
                <a:latin typeface="Roboto"/>
                <a:ea typeface="Roboto"/>
                <a:cs typeface="Roboto"/>
                <a:sym typeface="Roboto"/>
              </a:endParaRPr>
            </a:p>
          </p:txBody>
        </p:sp>
        <p:sp>
          <p:nvSpPr>
            <p:cNvPr id="92" name="Google Shape;92;p17"/>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000"/>
                </a:spcBef>
                <a:spcAft>
                  <a:spcPts val="1200"/>
                </a:spcAft>
                <a:buNone/>
              </a:pPr>
              <a:r>
                <a:rPr lang="en" sz="1600">
                  <a:solidFill>
                    <a:srgbClr val="FFFFFF"/>
                  </a:solidFill>
                  <a:latin typeface="Roboto"/>
                  <a:ea typeface="Roboto"/>
                  <a:cs typeface="Roboto"/>
                  <a:sym typeface="Roboto"/>
                </a:rPr>
                <a:t>C</a:t>
              </a:r>
              <a:r>
                <a:rPr lang="en" sz="1600">
                  <a:solidFill>
                    <a:srgbClr val="FFFFFF"/>
                  </a:solidFill>
                  <a:latin typeface="Roboto"/>
                  <a:ea typeface="Roboto"/>
                  <a:cs typeface="Roboto"/>
                  <a:sym typeface="Roboto"/>
                </a:rPr>
                <a:t>hange in terms &amp; conditions of employment</a:t>
              </a:r>
              <a:endParaRPr sz="800">
                <a:solidFill>
                  <a:srgbClr val="FFFFFF"/>
                </a:solidFill>
                <a:latin typeface="Roboto"/>
                <a:ea typeface="Roboto"/>
                <a:cs typeface="Roboto"/>
                <a:sym typeface="Roboto"/>
              </a:endParaRPr>
            </a:p>
          </p:txBody>
        </p:sp>
        <p:sp>
          <p:nvSpPr>
            <p:cNvPr id="93" name="Google Shape;93;p17"/>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16%</a:t>
              </a:r>
              <a:endParaRPr b="1" sz="1800">
                <a:solidFill>
                  <a:schemeClr val="lt1"/>
                </a:solidFill>
                <a:latin typeface="Roboto"/>
                <a:ea typeface="Roboto"/>
                <a:cs typeface="Roboto"/>
                <a:sym typeface="Roboto"/>
              </a:endParaRPr>
            </a:p>
          </p:txBody>
        </p:sp>
        <p:cxnSp>
          <p:nvCxnSpPr>
            <p:cNvPr id="97" name="Google Shape;97;p17"/>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98" name="Google Shape;98;p17"/>
          <p:cNvGrpSpPr/>
          <p:nvPr/>
        </p:nvGrpSpPr>
        <p:grpSpPr>
          <a:xfrm>
            <a:off x="288550" y="2670889"/>
            <a:ext cx="8557723" cy="1072800"/>
            <a:chOff x="1431325" y="2473842"/>
            <a:chExt cx="6566700" cy="670500"/>
          </a:xfrm>
        </p:grpSpPr>
        <p:sp>
          <p:nvSpPr>
            <p:cNvPr id="99" name="Google Shape;99;p17"/>
            <p:cNvSpPr/>
            <p:nvPr/>
          </p:nvSpPr>
          <p:spPr>
            <a:xfrm rot="-5400000">
              <a:off x="4644475" y="-209208"/>
              <a:ext cx="670500" cy="60366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nvSpPr>
          <p:spPr>
            <a:xfrm>
              <a:off x="5209890" y="2473848"/>
              <a:ext cx="2450100" cy="657000"/>
            </a:xfrm>
            <a:prstGeom prst="rect">
              <a:avLst/>
            </a:prstGeom>
            <a:solidFill>
              <a:schemeClr val="accent5"/>
            </a:solid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83.7% in government institutions </a:t>
              </a:r>
              <a:endParaRPr>
                <a:solidFill>
                  <a:srgbClr val="FFFFFF"/>
                </a:solidFill>
                <a:latin typeface="Roboto"/>
                <a:ea typeface="Roboto"/>
                <a:cs typeface="Roboto"/>
                <a:sym typeface="Roboto"/>
              </a:endParaRPr>
            </a:p>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83.9% regular, </a:t>
              </a:r>
              <a:r>
                <a:rPr lang="en">
                  <a:solidFill>
                    <a:srgbClr val="FFFFFF"/>
                  </a:solidFill>
                  <a:latin typeface="Roboto"/>
                  <a:ea typeface="Roboto"/>
                  <a:cs typeface="Roboto"/>
                  <a:sym typeface="Roboto"/>
                </a:rPr>
                <a:t>full-time</a:t>
              </a:r>
              <a:r>
                <a:rPr lang="en">
                  <a:solidFill>
                    <a:srgbClr val="FFFFFF"/>
                  </a:solidFill>
                  <a:latin typeface="Roboto"/>
                  <a:ea typeface="Roboto"/>
                  <a:cs typeface="Roboto"/>
                  <a:sym typeface="Roboto"/>
                </a:rPr>
                <a:t> positions</a:t>
              </a:r>
              <a:endParaRPr>
                <a:solidFill>
                  <a:srgbClr val="FFFFFF"/>
                </a:solidFill>
                <a:latin typeface="Roboto"/>
                <a:ea typeface="Roboto"/>
                <a:cs typeface="Roboto"/>
                <a:sym typeface="Roboto"/>
              </a:endParaRPr>
            </a:p>
          </p:txBody>
        </p:sp>
        <p:sp>
          <p:nvSpPr>
            <p:cNvPr id="101" name="Google Shape;101;p17"/>
            <p:cNvSpPr txBox="1"/>
            <p:nvPr/>
          </p:nvSpPr>
          <p:spPr>
            <a:xfrm>
              <a:off x="2843800" y="2473848"/>
              <a:ext cx="2238900" cy="657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rgbClr val="FFFFFF"/>
                  </a:solidFill>
                  <a:latin typeface="Roboto"/>
                  <a:ea typeface="Roboto"/>
                  <a:cs typeface="Roboto"/>
                  <a:sym typeface="Roboto"/>
                </a:rPr>
                <a:t>D</a:t>
              </a:r>
              <a:r>
                <a:rPr lang="en" sz="1600">
                  <a:solidFill>
                    <a:srgbClr val="FFFFFF"/>
                  </a:solidFill>
                  <a:latin typeface="Roboto"/>
                  <a:ea typeface="Roboto"/>
                  <a:cs typeface="Roboto"/>
                  <a:sym typeface="Roboto"/>
                </a:rPr>
                <a:t>ecrease in regular </a:t>
              </a:r>
              <a:r>
                <a:rPr lang="en" sz="1600">
                  <a:solidFill>
                    <a:srgbClr val="FFFFFF"/>
                  </a:solidFill>
                  <a:latin typeface="Roboto"/>
                  <a:ea typeface="Roboto"/>
                  <a:cs typeface="Roboto"/>
                  <a:sym typeface="Roboto"/>
                </a:rPr>
                <a:t>full-time</a:t>
              </a:r>
              <a:r>
                <a:rPr lang="en" sz="1600">
                  <a:solidFill>
                    <a:srgbClr val="FFFFFF"/>
                  </a:solidFill>
                  <a:latin typeface="Roboto"/>
                  <a:ea typeface="Roboto"/>
                  <a:cs typeface="Roboto"/>
                  <a:sym typeface="Roboto"/>
                </a:rPr>
                <a:t> employment</a:t>
              </a:r>
              <a:endParaRPr sz="1600">
                <a:solidFill>
                  <a:srgbClr val="FFFFFF"/>
                </a:solidFill>
                <a:latin typeface="Roboto"/>
                <a:ea typeface="Roboto"/>
                <a:cs typeface="Roboto"/>
                <a:sym typeface="Roboto"/>
              </a:endParaRPr>
            </a:p>
          </p:txBody>
        </p:sp>
        <p:sp>
          <p:nvSpPr>
            <p:cNvPr id="102" name="Google Shape;102;p17"/>
            <p:cNvSpPr/>
            <p:nvPr/>
          </p:nvSpPr>
          <p:spPr>
            <a:xfrm rot="-5400000">
              <a:off x="1751875" y="2153292"/>
              <a:ext cx="670500" cy="13116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1545080" y="2593344"/>
              <a:ext cx="431400" cy="431400"/>
            </a:xfrm>
            <a:prstGeom prst="pie">
              <a:avLst>
                <a:gd fmla="val 16226349" name="adj1"/>
                <a:gd fmla="val 10795968"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2.8%</a:t>
              </a:r>
              <a:endParaRPr b="1" sz="1800">
                <a:solidFill>
                  <a:schemeClr val="lt1"/>
                </a:solidFill>
                <a:latin typeface="Roboto"/>
                <a:ea typeface="Roboto"/>
                <a:cs typeface="Roboto"/>
                <a:sym typeface="Roboto"/>
              </a:endParaRPr>
            </a:p>
          </p:txBody>
        </p:sp>
        <p:cxnSp>
          <p:nvCxnSpPr>
            <p:cNvPr id="106" name="Google Shape;106;p17"/>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07" name="Google Shape;107;p17"/>
          <p:cNvGrpSpPr/>
          <p:nvPr/>
        </p:nvGrpSpPr>
        <p:grpSpPr>
          <a:xfrm>
            <a:off x="288550" y="1504525"/>
            <a:ext cx="8557723" cy="1072805"/>
            <a:chOff x="1431325" y="2473839"/>
            <a:chExt cx="6566700" cy="670503"/>
          </a:xfrm>
        </p:grpSpPr>
        <p:sp>
          <p:nvSpPr>
            <p:cNvPr id="108" name="Google Shape;108;p17"/>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5209890" y="2514948"/>
              <a:ext cx="2644500" cy="6159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49.6% shifted entirely to online mode</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70.4% online/combination of online &amp; remote</a:t>
              </a:r>
              <a:endParaRPr>
                <a:solidFill>
                  <a:schemeClr val="lt1"/>
                </a:solidFill>
                <a:latin typeface="Roboto"/>
                <a:ea typeface="Roboto"/>
                <a:cs typeface="Roboto"/>
                <a:sym typeface="Roboto"/>
              </a:endParaRPr>
            </a:p>
          </p:txBody>
        </p:sp>
        <p:sp>
          <p:nvSpPr>
            <p:cNvPr id="110" name="Google Shape;110;p17"/>
            <p:cNvSpPr txBox="1"/>
            <p:nvPr/>
          </p:nvSpPr>
          <p:spPr>
            <a:xfrm>
              <a:off x="2873458" y="2473839"/>
              <a:ext cx="22092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a:ea typeface="Roboto"/>
                  <a:cs typeface="Roboto"/>
                  <a:sym typeface="Roboto"/>
                </a:rPr>
                <a:t>School closures</a:t>
              </a:r>
              <a:endParaRPr sz="1600">
                <a:solidFill>
                  <a:srgbClr val="FFFFFF"/>
                </a:solidFill>
                <a:latin typeface="Roboto"/>
                <a:ea typeface="Roboto"/>
                <a:cs typeface="Roboto"/>
                <a:sym typeface="Roboto"/>
              </a:endParaRPr>
            </a:p>
          </p:txBody>
        </p:sp>
        <p:sp>
          <p:nvSpPr>
            <p:cNvPr id="111" name="Google Shape;111;p17"/>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2025175" y="2473850"/>
              <a:ext cx="717900" cy="61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76.9%</a:t>
              </a:r>
              <a:endParaRPr b="1" sz="1800">
                <a:solidFill>
                  <a:srgbClr val="FFFFFF"/>
                </a:solidFill>
                <a:latin typeface="Roboto"/>
                <a:ea typeface="Roboto"/>
                <a:cs typeface="Roboto"/>
                <a:sym typeface="Roboto"/>
              </a:endParaRPr>
            </a:p>
          </p:txBody>
        </p:sp>
        <p:cxnSp>
          <p:nvCxnSpPr>
            <p:cNvPr id="115" name="Google Shape;115;p17"/>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1817700" y="0"/>
            <a:ext cx="53199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sz="2800"/>
              <a:t>Change in working hours</a:t>
            </a:r>
            <a:endParaRPr sz="2800"/>
          </a:p>
        </p:txBody>
      </p:sp>
      <p:pic>
        <p:nvPicPr>
          <p:cNvPr id="121" name="Google Shape;121;p18" title="Chart"/>
          <p:cNvPicPr preferRelativeResize="0"/>
          <p:nvPr/>
        </p:nvPicPr>
        <p:blipFill rotWithShape="1">
          <a:blip r:embed="rId3">
            <a:alphaModFix/>
          </a:blip>
          <a:srcRect b="2885" l="1539" r="2232" t="2497"/>
          <a:stretch/>
        </p:blipFill>
        <p:spPr>
          <a:xfrm>
            <a:off x="420750" y="897850"/>
            <a:ext cx="7321700" cy="4108200"/>
          </a:xfrm>
          <a:prstGeom prst="rect">
            <a:avLst/>
          </a:prstGeom>
          <a:noFill/>
          <a:ln>
            <a:noFill/>
          </a:ln>
        </p:spPr>
      </p:pic>
      <p:sp>
        <p:nvSpPr>
          <p:cNvPr id="122" name="Google Shape;122;p18"/>
          <p:cNvSpPr/>
          <p:nvPr/>
        </p:nvSpPr>
        <p:spPr>
          <a:xfrm>
            <a:off x="3679050" y="3685250"/>
            <a:ext cx="958200" cy="385500"/>
          </a:xfrm>
          <a:prstGeom prst="ellipse">
            <a:avLst/>
          </a:prstGeom>
          <a:solidFill>
            <a:srgbClr val="000000">
              <a:alpha val="0"/>
            </a:srgbClr>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2568450" y="2705025"/>
            <a:ext cx="958200" cy="385500"/>
          </a:xfrm>
          <a:prstGeom prst="ellipse">
            <a:avLst/>
          </a:prstGeom>
          <a:solidFill>
            <a:srgbClr val="000000">
              <a:alpha val="0"/>
            </a:srgbClr>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847575" y="-8500"/>
            <a:ext cx="67083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Time </a:t>
            </a:r>
            <a:r>
              <a:rPr lang="en"/>
              <a:t>spent on online/digital devices for work</a:t>
            </a:r>
            <a:endParaRPr/>
          </a:p>
        </p:txBody>
      </p:sp>
      <p:pic>
        <p:nvPicPr>
          <p:cNvPr id="129" name="Google Shape;129;p19" title="Chart"/>
          <p:cNvPicPr preferRelativeResize="0"/>
          <p:nvPr/>
        </p:nvPicPr>
        <p:blipFill rotWithShape="1">
          <a:blip r:embed="rId3">
            <a:alphaModFix/>
          </a:blip>
          <a:srcRect b="3064" l="0" r="3157" t="1770"/>
          <a:stretch/>
        </p:blipFill>
        <p:spPr>
          <a:xfrm>
            <a:off x="391925" y="854675"/>
            <a:ext cx="7063224" cy="4288825"/>
          </a:xfrm>
          <a:prstGeom prst="rect">
            <a:avLst/>
          </a:prstGeom>
          <a:noFill/>
          <a:ln>
            <a:noFill/>
          </a:ln>
        </p:spPr>
      </p:pic>
      <p:sp>
        <p:nvSpPr>
          <p:cNvPr id="130" name="Google Shape;130;p19"/>
          <p:cNvSpPr/>
          <p:nvPr/>
        </p:nvSpPr>
        <p:spPr>
          <a:xfrm>
            <a:off x="3444438" y="3674225"/>
            <a:ext cx="958200" cy="385500"/>
          </a:xfrm>
          <a:prstGeom prst="ellipse">
            <a:avLst/>
          </a:prstGeom>
          <a:solidFill>
            <a:srgbClr val="000000">
              <a:alpha val="0"/>
            </a:srgbClr>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3689988" y="2725225"/>
            <a:ext cx="958200" cy="385500"/>
          </a:xfrm>
          <a:prstGeom prst="ellipse">
            <a:avLst/>
          </a:prstGeom>
          <a:solidFill>
            <a:srgbClr val="000000">
              <a:alpha val="0"/>
            </a:srgbClr>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a:off x="4495875" y="61675"/>
            <a:ext cx="4648200" cy="2610300"/>
          </a:xfrm>
          <a:prstGeom prst="wedgeEllipseCallout">
            <a:avLst>
              <a:gd fmla="val -57998" name="adj1"/>
              <a:gd fmla="val 30814"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..are not able to </a:t>
            </a:r>
            <a:r>
              <a:rPr b="1" i="1" lang="en" sz="1500">
                <a:latin typeface="Times New Roman"/>
                <a:ea typeface="Times New Roman"/>
                <a:cs typeface="Times New Roman"/>
                <a:sym typeface="Times New Roman"/>
              </a:rPr>
              <a:t>manage the basic needs </a:t>
            </a:r>
            <a:r>
              <a:rPr i="1" lang="en" sz="1500">
                <a:latin typeface="Times New Roman"/>
                <a:ea typeface="Times New Roman"/>
                <a:cs typeface="Times New Roman"/>
                <a:sym typeface="Times New Roman"/>
              </a:rPr>
              <a:t>to their family…not getting enough wages to </a:t>
            </a:r>
            <a:r>
              <a:rPr b="1" i="1" lang="en" sz="1500">
                <a:latin typeface="Times New Roman"/>
                <a:ea typeface="Times New Roman"/>
                <a:cs typeface="Times New Roman"/>
                <a:sym typeface="Times New Roman"/>
              </a:rPr>
              <a:t>survive </a:t>
            </a:r>
            <a:r>
              <a:rPr i="1" lang="en" sz="1500">
                <a:latin typeface="Times New Roman"/>
                <a:ea typeface="Times New Roman"/>
                <a:cs typeface="Times New Roman"/>
                <a:sym typeface="Times New Roman"/>
              </a:rPr>
              <a:t>and during class time, sometime the </a:t>
            </a:r>
            <a:r>
              <a:rPr b="1" i="1" lang="en" sz="1500">
                <a:latin typeface="Times New Roman"/>
                <a:ea typeface="Times New Roman"/>
                <a:cs typeface="Times New Roman"/>
                <a:sym typeface="Times New Roman"/>
              </a:rPr>
              <a:t>hackers enter</a:t>
            </a:r>
            <a:r>
              <a:rPr i="1" lang="en" sz="1500">
                <a:latin typeface="Times New Roman"/>
                <a:ea typeface="Times New Roman"/>
                <a:cs typeface="Times New Roman"/>
                <a:sym typeface="Times New Roman"/>
              </a:rPr>
              <a:t> into the class and they do the unnecessary activities. speak the vulgar words and </a:t>
            </a:r>
            <a:r>
              <a:rPr b="1" i="1" lang="en" sz="1500">
                <a:latin typeface="Times New Roman"/>
                <a:ea typeface="Times New Roman"/>
                <a:cs typeface="Times New Roman"/>
                <a:sym typeface="Times New Roman"/>
              </a:rPr>
              <a:t>disrupt</a:t>
            </a:r>
            <a:r>
              <a:rPr i="1" lang="en" sz="1500">
                <a:latin typeface="Times New Roman"/>
                <a:ea typeface="Times New Roman"/>
                <a:cs typeface="Times New Roman"/>
                <a:sym typeface="Times New Roman"/>
              </a:rPr>
              <a:t> the class</a:t>
            </a:r>
            <a:endParaRPr sz="1500">
              <a:solidFill>
                <a:schemeClr val="dk2"/>
              </a:solidFill>
              <a:latin typeface="Times New Roman"/>
              <a:ea typeface="Times New Roman"/>
              <a:cs typeface="Times New Roman"/>
              <a:sym typeface="Times New Roman"/>
            </a:endParaRPr>
          </a:p>
          <a:p>
            <a:pPr indent="-323850" lvl="0" marL="457200" rtl="0" algn="l">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Union staff, Nepal</a:t>
            </a:r>
            <a:endParaRPr sz="400">
              <a:latin typeface="Times New Roman"/>
              <a:ea typeface="Times New Roman"/>
              <a:cs typeface="Times New Roman"/>
              <a:sym typeface="Times New Roman"/>
            </a:endParaRPr>
          </a:p>
        </p:txBody>
      </p:sp>
      <p:sp>
        <p:nvSpPr>
          <p:cNvPr id="137" name="Google Shape;137;p20"/>
          <p:cNvSpPr/>
          <p:nvPr/>
        </p:nvSpPr>
        <p:spPr>
          <a:xfrm>
            <a:off x="64300" y="0"/>
            <a:ext cx="3907200" cy="3236700"/>
          </a:xfrm>
          <a:prstGeom prst="wedgeEllipseCallout">
            <a:avLst>
              <a:gd fmla="val 60511" name="adj1"/>
              <a:gd fmla="val 2968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Because they were supposed to fill up forms, give a s</a:t>
            </a:r>
            <a:r>
              <a:rPr b="1" i="1" lang="en" sz="1500">
                <a:latin typeface="Times New Roman"/>
                <a:ea typeface="Times New Roman"/>
                <a:cs typeface="Times New Roman"/>
                <a:sym typeface="Times New Roman"/>
              </a:rPr>
              <a:t>elfie with the location</a:t>
            </a:r>
            <a:r>
              <a:rPr i="1" lang="en" sz="1500">
                <a:latin typeface="Times New Roman"/>
                <a:ea typeface="Times New Roman"/>
                <a:cs typeface="Times New Roman"/>
                <a:sym typeface="Times New Roman"/>
              </a:rPr>
              <a:t> (students home) and all submitted to the Department of Education. So that kind of monitoring </a:t>
            </a:r>
            <a:endParaRPr b="1" i="1" sz="15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highlight>
                  <a:schemeClr val="lt1"/>
                </a:highlight>
                <a:latin typeface="Times New Roman"/>
                <a:ea typeface="Times New Roman"/>
                <a:cs typeface="Times New Roman"/>
                <a:sym typeface="Times New Roman"/>
              </a:rPr>
              <a:t>India union staff </a:t>
            </a:r>
            <a:endParaRPr sz="1200">
              <a:highlight>
                <a:schemeClr val="lt1"/>
              </a:highlight>
              <a:latin typeface="Times New Roman"/>
              <a:ea typeface="Times New Roman"/>
              <a:cs typeface="Times New Roman"/>
              <a:sym typeface="Times New Roman"/>
            </a:endParaRPr>
          </a:p>
          <a:p>
            <a:pPr indent="0" lvl="0" marL="457200" rtl="0" algn="l">
              <a:spcBef>
                <a:spcPts val="300"/>
              </a:spcBef>
              <a:spcAft>
                <a:spcPts val="0"/>
              </a:spcAft>
              <a:buNone/>
            </a:pPr>
            <a:r>
              <a:t/>
            </a:r>
            <a:endParaRPr b="1">
              <a:latin typeface="Oswald"/>
              <a:ea typeface="Oswald"/>
              <a:cs typeface="Oswald"/>
              <a:sym typeface="Oswald"/>
            </a:endParaRPr>
          </a:p>
        </p:txBody>
      </p:sp>
      <p:sp>
        <p:nvSpPr>
          <p:cNvPr id="138" name="Google Shape;138;p20"/>
          <p:cNvSpPr/>
          <p:nvPr/>
        </p:nvSpPr>
        <p:spPr>
          <a:xfrm>
            <a:off x="4572000" y="2671975"/>
            <a:ext cx="4472400" cy="2395500"/>
          </a:xfrm>
          <a:prstGeom prst="wedgeEllipseCallout">
            <a:avLst>
              <a:gd fmla="val -65493" name="adj1"/>
              <a:gd fmla="val -47242"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i="1" lang="en" sz="1600">
                <a:latin typeface="Times New Roman"/>
                <a:ea typeface="Times New Roman"/>
                <a:cs typeface="Times New Roman"/>
                <a:sym typeface="Times New Roman"/>
              </a:rPr>
              <a:t>  </a:t>
            </a:r>
            <a:r>
              <a:rPr i="1" lang="en">
                <a:latin typeface="Times New Roman"/>
                <a:ea typeface="Times New Roman"/>
                <a:cs typeface="Times New Roman"/>
                <a:sym typeface="Times New Roman"/>
              </a:rPr>
              <a:t> </a:t>
            </a:r>
            <a:r>
              <a:rPr i="1" lang="en" sz="1500">
                <a:solidFill>
                  <a:schemeClr val="dk2"/>
                </a:solidFill>
                <a:latin typeface="Times New Roman"/>
                <a:ea typeface="Times New Roman"/>
                <a:cs typeface="Times New Roman"/>
                <a:sym typeface="Times New Roman"/>
              </a:rPr>
              <a:t>….teachers are on vacation right now, but they are very </a:t>
            </a:r>
            <a:r>
              <a:rPr b="1" i="1" lang="en" sz="1500">
                <a:solidFill>
                  <a:schemeClr val="dk2"/>
                </a:solidFill>
                <a:latin typeface="Times New Roman"/>
                <a:ea typeface="Times New Roman"/>
                <a:cs typeface="Times New Roman"/>
                <a:sym typeface="Times New Roman"/>
              </a:rPr>
              <a:t>busy right now doing their performance report</a:t>
            </a:r>
            <a:r>
              <a:rPr i="1" lang="en" sz="1500">
                <a:solidFill>
                  <a:schemeClr val="dk2"/>
                </a:solidFill>
                <a:latin typeface="Times New Roman"/>
                <a:ea typeface="Times New Roman"/>
                <a:cs typeface="Times New Roman"/>
                <a:sym typeface="Times New Roman"/>
              </a:rPr>
              <a:t> for the entire school year producing tons of tons of papers for that…</a:t>
            </a:r>
            <a:endParaRPr i="1" sz="1500">
              <a:solidFill>
                <a:schemeClr val="dk2"/>
              </a:solidFill>
              <a:latin typeface="Times New Roman"/>
              <a:ea typeface="Times New Roman"/>
              <a:cs typeface="Times New Roman"/>
              <a:sym typeface="Times New Roman"/>
            </a:endParaRPr>
          </a:p>
          <a:p>
            <a:pPr indent="-317500" lvl="0" marL="457200" rtl="0" algn="l">
              <a:spcBef>
                <a:spcPts val="1200"/>
              </a:spcBef>
              <a:spcAft>
                <a:spcPts val="0"/>
              </a:spcAft>
              <a:buClr>
                <a:schemeClr val="dk2"/>
              </a:buClr>
              <a:buSzPts val="1400"/>
              <a:buFont typeface="Times New Roman"/>
              <a:buChar char="-"/>
            </a:pPr>
            <a:r>
              <a:rPr lang="en" sz="1300">
                <a:solidFill>
                  <a:schemeClr val="dk2"/>
                </a:solidFill>
                <a:latin typeface="Times New Roman"/>
                <a:ea typeface="Times New Roman"/>
                <a:cs typeface="Times New Roman"/>
                <a:sym typeface="Times New Roman"/>
              </a:rPr>
              <a:t>Union staff,</a:t>
            </a:r>
            <a:r>
              <a:rPr b="1" i="1" lang="en" sz="1300">
                <a:solidFill>
                  <a:schemeClr val="dk2"/>
                </a:solidFill>
                <a:latin typeface="Times New Roman"/>
                <a:ea typeface="Times New Roman"/>
                <a:cs typeface="Times New Roman"/>
                <a:sym typeface="Times New Roman"/>
              </a:rPr>
              <a:t> </a:t>
            </a:r>
            <a:r>
              <a:rPr b="1" i="1" lang="en" sz="1300">
                <a:solidFill>
                  <a:schemeClr val="dk2"/>
                </a:solidFill>
                <a:latin typeface="Times New Roman"/>
                <a:ea typeface="Times New Roman"/>
                <a:cs typeface="Times New Roman"/>
                <a:sym typeface="Times New Roman"/>
              </a:rPr>
              <a:t>Philippines</a:t>
            </a:r>
            <a:r>
              <a:rPr b="1" i="1" lang="en" sz="1300">
                <a:solidFill>
                  <a:schemeClr val="dk2"/>
                </a:solidFill>
                <a:latin typeface="Times New Roman"/>
                <a:ea typeface="Times New Roman"/>
                <a:cs typeface="Times New Roman"/>
                <a:sym typeface="Times New Roman"/>
              </a:rPr>
              <a:t> </a:t>
            </a:r>
            <a:endParaRPr sz="1660">
              <a:solidFill>
                <a:schemeClr val="dk2"/>
              </a:solidFill>
              <a:latin typeface="Oswald"/>
              <a:ea typeface="Oswald"/>
              <a:cs typeface="Oswald"/>
              <a:sym typeface="Oswald"/>
            </a:endParaRPr>
          </a:p>
        </p:txBody>
      </p:sp>
      <p:sp>
        <p:nvSpPr>
          <p:cNvPr id="139" name="Google Shape;139;p20"/>
          <p:cNvSpPr txBox="1"/>
          <p:nvPr/>
        </p:nvSpPr>
        <p:spPr>
          <a:xfrm>
            <a:off x="151475" y="3397450"/>
            <a:ext cx="4275600" cy="169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a:t>
            </a:r>
            <a:r>
              <a:rPr i="1" lang="en">
                <a:latin typeface="Source Code Pro"/>
                <a:ea typeface="Source Code Pro"/>
                <a:cs typeface="Source Code Pro"/>
                <a:sym typeface="Source Code Pro"/>
              </a:rPr>
              <a:t>Teaching..complicated</a:t>
            </a:r>
            <a:endParaRPr i="1">
              <a:latin typeface="Source Code Pro"/>
              <a:ea typeface="Source Code Pro"/>
              <a:cs typeface="Source Code Pro"/>
              <a:sym typeface="Source Code Pro"/>
            </a:endParaRPr>
          </a:p>
          <a:p>
            <a:pPr indent="0" lvl="0" marL="0" rtl="0" algn="l">
              <a:spcBef>
                <a:spcPts val="0"/>
              </a:spcBef>
              <a:spcAft>
                <a:spcPts val="0"/>
              </a:spcAft>
              <a:buNone/>
            </a:pPr>
            <a:r>
              <a:rPr i="1" lang="en">
                <a:latin typeface="Source Code Pro"/>
                <a:ea typeface="Source Code Pro"/>
                <a:cs typeface="Source Code Pro"/>
                <a:sym typeface="Source Code Pro"/>
              </a:rPr>
              <a:t>process involving emotional relationships, intellectual interactions, group dynamics</a:t>
            </a:r>
            <a:endParaRPr i="1">
              <a:latin typeface="Source Code Pro"/>
              <a:ea typeface="Source Code Pro"/>
              <a:cs typeface="Source Code Pro"/>
              <a:sym typeface="Source Code Pro"/>
            </a:endParaRPr>
          </a:p>
          <a:p>
            <a:pPr indent="0" lvl="0" marL="0" rtl="0" algn="l">
              <a:spcBef>
                <a:spcPts val="0"/>
              </a:spcBef>
              <a:spcAft>
                <a:spcPts val="0"/>
              </a:spcAft>
              <a:buNone/>
            </a:pPr>
            <a:r>
              <a:rPr i="1" lang="en">
                <a:latin typeface="Source Code Pro"/>
                <a:ea typeface="Source Code Pro"/>
                <a:cs typeface="Source Code Pro"/>
                <a:sym typeface="Source Code Pro"/>
              </a:rPr>
              <a:t>and the exercise of practical judgment in constantly changing circumstances</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Seddon and Palmieri (2009)</a:t>
            </a:r>
            <a:endParaRPr>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311700" y="149800"/>
            <a:ext cx="8520600" cy="759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2800"/>
              <a:t>Economic impact</a:t>
            </a:r>
            <a:endParaRPr sz="2800"/>
          </a:p>
        </p:txBody>
      </p:sp>
      <p:grpSp>
        <p:nvGrpSpPr>
          <p:cNvPr id="145" name="Google Shape;145;p21"/>
          <p:cNvGrpSpPr/>
          <p:nvPr/>
        </p:nvGrpSpPr>
        <p:grpSpPr>
          <a:xfrm>
            <a:off x="311726" y="1384668"/>
            <a:ext cx="8656952" cy="1139095"/>
            <a:chOff x="1431325" y="2473842"/>
            <a:chExt cx="6566754" cy="696907"/>
          </a:xfrm>
        </p:grpSpPr>
        <p:sp>
          <p:nvSpPr>
            <p:cNvPr id="146" name="Google Shape;146;p21"/>
            <p:cNvSpPr/>
            <p:nvPr/>
          </p:nvSpPr>
          <p:spPr>
            <a:xfrm rot="-5400000">
              <a:off x="4644475" y="-209208"/>
              <a:ext cx="670500" cy="6036600"/>
            </a:xfrm>
            <a:prstGeom prst="roundRect">
              <a:avLst>
                <a:gd fmla="val 50000" name="adj"/>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nvSpPr>
          <p:spPr>
            <a:xfrm>
              <a:off x="5209879" y="2473849"/>
              <a:ext cx="2788200" cy="696900"/>
            </a:xfrm>
            <a:prstGeom prst="rect">
              <a:avLst/>
            </a:prstGeom>
            <a:noFill/>
            <a:ln>
              <a:noFill/>
            </a:ln>
          </p:spPr>
          <p:txBody>
            <a:bodyPr anchorCtr="0" anchor="ctr" bIns="91425" lIns="91425" spcFirstLastPara="1" rIns="91425" wrap="square" tIns="91425">
              <a:noAutofit/>
            </a:bodyPr>
            <a:lstStyle/>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Heightened anxiety related to job security</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Corresponds with proportion of contractual positions</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46.7% stressed about future of career</a:t>
              </a:r>
              <a:endParaRPr>
                <a:solidFill>
                  <a:schemeClr val="lt1"/>
                </a:solidFill>
                <a:latin typeface="Roboto"/>
                <a:ea typeface="Roboto"/>
                <a:cs typeface="Roboto"/>
                <a:sym typeface="Roboto"/>
              </a:endParaRPr>
            </a:p>
          </p:txBody>
        </p:sp>
        <p:sp>
          <p:nvSpPr>
            <p:cNvPr id="148" name="Google Shape;148;p21"/>
            <p:cNvSpPr txBox="1"/>
            <p:nvPr/>
          </p:nvSpPr>
          <p:spPr>
            <a:xfrm>
              <a:off x="2946395" y="2473852"/>
              <a:ext cx="2016900" cy="657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W</a:t>
              </a:r>
              <a:r>
                <a:rPr lang="en" sz="1600">
                  <a:solidFill>
                    <a:schemeClr val="lt1"/>
                  </a:solidFill>
                  <a:latin typeface="Roboto"/>
                  <a:ea typeface="Roboto"/>
                  <a:cs typeface="Roboto"/>
                  <a:sym typeface="Roboto"/>
                </a:rPr>
                <a:t>orried about losing jobs</a:t>
              </a:r>
              <a:endParaRPr sz="1600">
                <a:solidFill>
                  <a:schemeClr val="lt1"/>
                </a:solidFill>
                <a:latin typeface="Roboto"/>
                <a:ea typeface="Roboto"/>
                <a:cs typeface="Roboto"/>
                <a:sym typeface="Roboto"/>
              </a:endParaRPr>
            </a:p>
          </p:txBody>
        </p:sp>
        <p:sp>
          <p:nvSpPr>
            <p:cNvPr id="149" name="Google Shape;149;p21"/>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1499575" y="2547844"/>
              <a:ext cx="522300" cy="512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1545089" y="2593347"/>
              <a:ext cx="431400" cy="3951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2025181" y="2616791"/>
              <a:ext cx="6945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23.2%</a:t>
              </a:r>
              <a:endParaRPr b="1" sz="1800">
                <a:solidFill>
                  <a:schemeClr val="lt1"/>
                </a:solidFill>
                <a:latin typeface="Roboto"/>
                <a:ea typeface="Roboto"/>
                <a:cs typeface="Roboto"/>
                <a:sym typeface="Roboto"/>
              </a:endParaRPr>
            </a:p>
          </p:txBody>
        </p:sp>
        <p:cxnSp>
          <p:nvCxnSpPr>
            <p:cNvPr id="153" name="Google Shape;153;p21"/>
            <p:cNvCxnSpPr/>
            <p:nvPr/>
          </p:nvCxnSpPr>
          <p:spPr>
            <a:xfrm>
              <a:off x="5151407" y="2586786"/>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54" name="Google Shape;154;p21"/>
          <p:cNvGrpSpPr/>
          <p:nvPr/>
        </p:nvGrpSpPr>
        <p:grpSpPr>
          <a:xfrm>
            <a:off x="348175" y="3803202"/>
            <a:ext cx="8444373" cy="1139108"/>
            <a:chOff x="1489457" y="2585784"/>
            <a:chExt cx="6441661" cy="863353"/>
          </a:xfrm>
        </p:grpSpPr>
        <p:sp>
          <p:nvSpPr>
            <p:cNvPr id="155" name="Google Shape;155;p21"/>
            <p:cNvSpPr/>
            <p:nvPr/>
          </p:nvSpPr>
          <p:spPr>
            <a:xfrm rot="-5400000">
              <a:off x="4494918" y="12938"/>
              <a:ext cx="835800" cy="6036600"/>
            </a:xfrm>
            <a:prstGeom prst="roundRect">
              <a:avLst>
                <a:gd fmla="val 50000" name="adj"/>
              </a:avLst>
            </a:prstGeom>
            <a:solidFill>
              <a:srgbClr val="B61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txBox="1"/>
            <p:nvPr/>
          </p:nvSpPr>
          <p:spPr>
            <a:xfrm>
              <a:off x="535013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a:solidFill>
                    <a:schemeClr val="lt1"/>
                  </a:solidFill>
                  <a:latin typeface="Roboto"/>
                  <a:ea typeface="Roboto"/>
                  <a:cs typeface="Roboto"/>
                  <a:sym typeface="Roboto"/>
                </a:rPr>
                <a:t>These included smartphones, laptops &amp; internet devices for 15-17%</a:t>
              </a:r>
              <a:endParaRPr>
                <a:solidFill>
                  <a:schemeClr val="lt1"/>
                </a:solidFill>
                <a:latin typeface="Roboto"/>
                <a:ea typeface="Roboto"/>
                <a:cs typeface="Roboto"/>
                <a:sym typeface="Roboto"/>
              </a:endParaRPr>
            </a:p>
          </p:txBody>
        </p:sp>
        <p:sp>
          <p:nvSpPr>
            <p:cNvPr id="157" name="Google Shape;157;p21"/>
            <p:cNvSpPr txBox="1"/>
            <p:nvPr/>
          </p:nvSpPr>
          <p:spPr>
            <a:xfrm>
              <a:off x="274468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Spent on devices &amp; materials for work &amp; not reimbursed</a:t>
              </a:r>
              <a:endParaRPr sz="1600">
                <a:solidFill>
                  <a:schemeClr val="lt1"/>
                </a:solidFill>
                <a:latin typeface="Roboto"/>
                <a:ea typeface="Roboto"/>
                <a:cs typeface="Roboto"/>
                <a:sym typeface="Roboto"/>
              </a:endParaRPr>
            </a:p>
          </p:txBody>
        </p:sp>
        <p:sp>
          <p:nvSpPr>
            <p:cNvPr id="158" name="Google Shape;158;p21"/>
            <p:cNvSpPr/>
            <p:nvPr/>
          </p:nvSpPr>
          <p:spPr>
            <a:xfrm rot="-5400000">
              <a:off x="1662707" y="2439180"/>
              <a:ext cx="836700" cy="11832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p:nvPr/>
          </p:nvSpPr>
          <p:spPr>
            <a:xfrm>
              <a:off x="1499580" y="27764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p:nvPr/>
          </p:nvSpPr>
          <p:spPr>
            <a:xfrm>
              <a:off x="1545080" y="2821944"/>
              <a:ext cx="431400" cy="431400"/>
            </a:xfrm>
            <a:prstGeom prst="pie">
              <a:avLst>
                <a:gd fmla="val 16226349" name="adj1"/>
                <a:gd fmla="val 1079596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1"/>
            <p:cNvSpPr/>
            <p:nvPr/>
          </p:nvSpPr>
          <p:spPr>
            <a:xfrm>
              <a:off x="2025177" y="2921598"/>
              <a:ext cx="6582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54.6%</a:t>
              </a:r>
              <a:endParaRPr b="1" sz="1800">
                <a:solidFill>
                  <a:srgbClr val="FFFFFF"/>
                </a:solidFill>
                <a:latin typeface="Roboto"/>
                <a:ea typeface="Roboto"/>
                <a:cs typeface="Roboto"/>
                <a:sym typeface="Roboto"/>
              </a:endParaRPr>
            </a:p>
          </p:txBody>
        </p:sp>
        <p:cxnSp>
          <p:nvCxnSpPr>
            <p:cNvPr id="162" name="Google Shape;162;p21"/>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63" name="Google Shape;163;p21"/>
          <p:cNvGrpSpPr/>
          <p:nvPr/>
        </p:nvGrpSpPr>
        <p:grpSpPr>
          <a:xfrm>
            <a:off x="311577" y="2571807"/>
            <a:ext cx="8567558" cy="1256865"/>
            <a:chOff x="1431331" y="2473803"/>
            <a:chExt cx="6566688" cy="657047"/>
          </a:xfrm>
        </p:grpSpPr>
        <p:sp>
          <p:nvSpPr>
            <p:cNvPr id="164" name="Google Shape;164;p21"/>
            <p:cNvSpPr/>
            <p:nvPr/>
          </p:nvSpPr>
          <p:spPr>
            <a:xfrm rot="-5400000">
              <a:off x="4669819" y="-234597"/>
              <a:ext cx="619800" cy="6036600"/>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txBox="1"/>
            <p:nvPr/>
          </p:nvSpPr>
          <p:spPr>
            <a:xfrm>
              <a:off x="5209900" y="2473850"/>
              <a:ext cx="2732700" cy="657000"/>
            </a:xfrm>
            <a:prstGeom prst="rect">
              <a:avLst/>
            </a:prstGeom>
            <a:noFill/>
            <a:ln>
              <a:noFill/>
            </a:ln>
          </p:spPr>
          <p:txBody>
            <a:bodyPr anchorCtr="0" anchor="ctr" bIns="91425" lIns="91425" spcFirstLastPara="1" rIns="91425" wrap="square" tIns="91425">
              <a:noAutofit/>
            </a:bodyPr>
            <a:lstStyle/>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25.4% increased expenses due to covid related preventive measures</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12.5% increased medical expenses </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9.5% reduction in salary/ job losses in family</a:t>
              </a:r>
              <a:endParaRPr sz="1300">
                <a:solidFill>
                  <a:schemeClr val="lt1"/>
                </a:solidFill>
                <a:latin typeface="Roboto"/>
                <a:ea typeface="Roboto"/>
                <a:cs typeface="Roboto"/>
                <a:sym typeface="Roboto"/>
              </a:endParaRPr>
            </a:p>
          </p:txBody>
        </p:sp>
        <p:sp>
          <p:nvSpPr>
            <p:cNvPr id="166" name="Google Shape;166;p21"/>
            <p:cNvSpPr txBox="1"/>
            <p:nvPr/>
          </p:nvSpPr>
          <p:spPr>
            <a:xfrm>
              <a:off x="2744672" y="2473845"/>
              <a:ext cx="2465100" cy="6570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R</a:t>
              </a:r>
              <a:r>
                <a:rPr lang="en" sz="1600">
                  <a:solidFill>
                    <a:schemeClr val="lt1"/>
                  </a:solidFill>
                  <a:latin typeface="Roboto"/>
                  <a:ea typeface="Roboto"/>
                  <a:cs typeface="Roboto"/>
                  <a:sym typeface="Roboto"/>
                </a:rPr>
                <a:t>eduction in compensation</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Caused  economic distress</a:t>
              </a:r>
              <a:endParaRPr sz="1600">
                <a:solidFill>
                  <a:schemeClr val="lt1"/>
                </a:solidFill>
                <a:latin typeface="Roboto"/>
                <a:ea typeface="Roboto"/>
                <a:cs typeface="Roboto"/>
                <a:sym typeface="Roboto"/>
              </a:endParaRPr>
            </a:p>
          </p:txBody>
        </p:sp>
        <p:sp>
          <p:nvSpPr>
            <p:cNvPr id="167" name="Google Shape;167;p21"/>
            <p:cNvSpPr/>
            <p:nvPr/>
          </p:nvSpPr>
          <p:spPr>
            <a:xfrm rot="-5400000">
              <a:off x="1798231" y="2117297"/>
              <a:ext cx="616200" cy="13500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p:nvPr/>
          </p:nvSpPr>
          <p:spPr>
            <a:xfrm>
              <a:off x="1499565" y="2597356"/>
              <a:ext cx="522300" cy="395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p:nvPr/>
          </p:nvSpPr>
          <p:spPr>
            <a:xfrm>
              <a:off x="1545016" y="2622972"/>
              <a:ext cx="431400" cy="350100"/>
            </a:xfrm>
            <a:prstGeom prst="pie">
              <a:avLst>
                <a:gd fmla="val 16226349" name="adj1"/>
                <a:gd fmla="val 10795968"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a:off x="2025185" y="2616798"/>
              <a:ext cx="719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21.8%</a:t>
              </a:r>
              <a:endParaRPr b="1" sz="1800">
                <a:solidFill>
                  <a:srgbClr val="FFFFFF"/>
                </a:solidFill>
                <a:latin typeface="Roboto"/>
                <a:ea typeface="Roboto"/>
                <a:cs typeface="Roboto"/>
                <a:sym typeface="Roboto"/>
              </a:endParaRPr>
            </a:p>
          </p:txBody>
        </p:sp>
        <p:cxnSp>
          <p:nvCxnSpPr>
            <p:cNvPr id="171" name="Google Shape;171;p21"/>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