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Oswald Light" panose="020B0604020202020204" charset="0"/>
      <p:regular r:id="rId23"/>
      <p:bold r:id="rId24"/>
    </p:embeddedFont>
    <p:embeddedFont>
      <p:font typeface="Yanone Kaffeesatz" panose="020B0604020202020204" charset="0"/>
      <p:regular r:id="rId25"/>
      <p:bold r:id="rId26"/>
    </p:embeddedFont>
    <p:embeddedFont>
      <p:font typeface="Source Sans Pro" panose="020B0604020202020204" charset="0"/>
      <p:regular r:id="rId27"/>
      <p:bold r:id="rId28"/>
      <p:italic r:id="rId29"/>
      <p:boldItalic r:id="rId30"/>
    </p:embeddedFont>
    <p:embeddedFont>
      <p:font typeface="Source Code Pro" panose="020B0604020202020204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</p:embeddedFont>
    <p:embeddedFont>
      <p:font typeface="Roboto Thin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Oswald" panose="020B0604020202020204" charset="0"/>
      <p:regular r:id="rId44"/>
      <p:bold r:id="rId45"/>
    </p:embeddedFont>
    <p:embeddedFont>
      <p:font typeface="Roboto Medium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477846-F720-4CFF-BA15-F52CE7B350E2}">
  <a:tblStyle styleId="{39477846-F720-4CFF-BA15-F52CE7B350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978" autoAdjust="0"/>
  </p:normalViewPr>
  <p:slideViewPr>
    <p:cSldViewPr snapToGrid="0">
      <p:cViewPr varScale="1">
        <p:scale>
          <a:sx n="69" d="100"/>
          <a:sy n="69" d="100"/>
        </p:scale>
        <p:origin x="120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96658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174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4c3eb315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04c3eb315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851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d278803c0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d278803c0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3973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38e8355f4_0_1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038e8355f4_0_1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756656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d278803c0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d278803c0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7555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036b5bfb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036b5bfb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0782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036b5bfbda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036b5bfbda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cfa1f6c810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cfa1f6c810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455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038e8355f4_0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038e8355f4_0_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2612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fd67ac47f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fd67ac47fd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8466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0a04d64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00a04d64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250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d0299521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d0299521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4253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fd278803c0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fd278803c0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0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4bc97a0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4bc97a0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8285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d278803c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d278803c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384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0a04d64cb_0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0a04d64cb_0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93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0a04d64cb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0a04d64cb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933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4c3eb315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4c3eb315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3930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0a04d64cb_0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0a04d64cb_0_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1526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d278803c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d278803c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243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56400" y="149800"/>
            <a:ext cx="8799900" cy="23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00"/>
              <a:t>Impact of the Covid-19 Pandemic on Education and Teaching in Asia-Pacific: Future of Work in Education</a:t>
            </a:r>
            <a:endParaRPr sz="410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211475" y="4125825"/>
            <a:ext cx="8745000" cy="9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40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457"/>
              <a:t>Meera Chandran, Poonam Sharma, Emaya Kannamma</a:t>
            </a:r>
            <a:endParaRPr sz="3457"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43"/>
              <a:t>Centre for Excellence in Teacher Education</a:t>
            </a:r>
            <a:endParaRPr sz="1743"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43"/>
              <a:t>Tata Institute of Social Sciences, Mumbai</a:t>
            </a:r>
            <a:endParaRPr sz="1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/>
          <p:nvPr/>
        </p:nvSpPr>
        <p:spPr>
          <a:xfrm>
            <a:off x="4744800" y="0"/>
            <a:ext cx="4148400" cy="2263200"/>
          </a:xfrm>
          <a:prstGeom prst="wedgeEllipseCallout">
            <a:avLst>
              <a:gd name="adj1" fmla="val -61449"/>
              <a:gd name="adj2" fmla="val 4729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latin typeface="Times New Roman"/>
                <a:ea typeface="Times New Roman"/>
                <a:cs typeface="Times New Roman"/>
                <a:sym typeface="Times New Roman"/>
              </a:rPr>
              <a:t>teachers are not used to using the new platforms. The </a:t>
            </a:r>
            <a:r>
              <a:rPr lang="en" sz="1500" b="1" i="1">
                <a:latin typeface="Times New Roman"/>
                <a:ea typeface="Times New Roman"/>
                <a:cs typeface="Times New Roman"/>
                <a:sym typeface="Times New Roman"/>
              </a:rPr>
              <a:t>platform itself is not well organized to be used </a:t>
            </a:r>
            <a:endParaRPr sz="15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1">
                <a:latin typeface="Times New Roman"/>
                <a:ea typeface="Times New Roman"/>
                <a:cs typeface="Times New Roman"/>
                <a:sym typeface="Times New Roman"/>
              </a:rPr>
              <a:t>Teacher, Japan</a:t>
            </a:r>
            <a:endParaRPr sz="100"/>
          </a:p>
        </p:txBody>
      </p:sp>
      <p:sp>
        <p:nvSpPr>
          <p:cNvPr id="197" name="Google Shape;197;p22"/>
          <p:cNvSpPr/>
          <p:nvPr/>
        </p:nvSpPr>
        <p:spPr>
          <a:xfrm>
            <a:off x="101325" y="127750"/>
            <a:ext cx="4065900" cy="3795300"/>
          </a:xfrm>
          <a:prstGeom prst="wedgeEllipseCallout">
            <a:avLst>
              <a:gd name="adj1" fmla="val 67579"/>
              <a:gd name="adj2" fmla="val 4081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6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...not all students are attending zoom classes, </a:t>
            </a:r>
            <a:r>
              <a:rPr lang="en" sz="1760" b="1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their parents cannot afford to pay for data </a:t>
            </a:r>
            <a:r>
              <a:rPr lang="en" sz="176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...these students are provided with </a:t>
            </a:r>
            <a:r>
              <a:rPr lang="en" sz="1760" b="1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 copy of the worksheets</a:t>
            </a:r>
            <a:r>
              <a:rPr lang="en" sz="176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we contact the parents and handover the copies</a:t>
            </a:r>
            <a:endParaRPr sz="176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Teacher, Fiji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5264925" y="2171050"/>
            <a:ext cx="3803100" cy="2972400"/>
          </a:xfrm>
          <a:prstGeom prst="wedgeEllipseCallout">
            <a:avLst>
              <a:gd name="adj1" fmla="val -72221"/>
              <a:gd name="adj2" fmla="val -39216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teachers in remote areas have limited internet access. Teachers in the remote areas, or even in the city require l</a:t>
            </a:r>
            <a:r>
              <a:rPr lang="en" sz="1500" b="1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aptop with high storage to save students work</a:t>
            </a:r>
            <a:r>
              <a:rPr lang="en" sz="15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All teachers need more </a:t>
            </a:r>
            <a:r>
              <a:rPr lang="en" sz="1500" b="1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budget for internet.</a:t>
            </a:r>
            <a:endParaRPr sz="1500" b="1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imes New Roman"/>
              <a:buChar char="-"/>
            </a:pPr>
            <a:r>
              <a:rPr lang="en" sz="12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Union staff, Indonesia</a:t>
            </a:r>
            <a:endParaRPr sz="146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42275" y="167600"/>
            <a:ext cx="4453800" cy="5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/>
              <a:t>Access</a:t>
            </a:r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title"/>
          </p:nvPr>
        </p:nvSpPr>
        <p:spPr>
          <a:xfrm>
            <a:off x="4572075" y="91400"/>
            <a:ext cx="4566900" cy="6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/>
              <a:t>ICT Competencies</a:t>
            </a:r>
            <a:endParaRPr/>
          </a:p>
        </p:txBody>
      </p:sp>
      <p:grpSp>
        <p:nvGrpSpPr>
          <p:cNvPr id="205" name="Google Shape;205;p23"/>
          <p:cNvGrpSpPr/>
          <p:nvPr/>
        </p:nvGrpSpPr>
        <p:grpSpPr>
          <a:xfrm>
            <a:off x="4572075" y="950025"/>
            <a:ext cx="4567320" cy="1732671"/>
            <a:chOff x="1410874" y="1323164"/>
            <a:chExt cx="7594480" cy="735617"/>
          </a:xfrm>
        </p:grpSpPr>
        <p:sp>
          <p:nvSpPr>
            <p:cNvPr id="206" name="Google Shape;206;p23"/>
            <p:cNvSpPr txBox="1"/>
            <p:nvPr/>
          </p:nvSpPr>
          <p:spPr>
            <a:xfrm>
              <a:off x="1410874" y="1327081"/>
              <a:ext cx="3151500" cy="7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840D3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Increase in use of digital devices, online modes</a:t>
              </a:r>
              <a:endParaRPr sz="2200">
                <a:solidFill>
                  <a:srgbClr val="840D3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4562272" y="1323164"/>
              <a:ext cx="4443000" cy="731700"/>
            </a:xfrm>
            <a:prstGeom prst="rect">
              <a:avLst/>
            </a:prstGeom>
            <a:solidFill>
              <a:srgbClr val="840D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 txBox="1"/>
            <p:nvPr/>
          </p:nvSpPr>
          <p:spPr>
            <a:xfrm>
              <a:off x="4562354" y="1323164"/>
              <a:ext cx="4443000" cy="7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4.5 times video contact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2.7 times learning management systems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1.8 times digital learning software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9" name="Google Shape;209;p23"/>
          <p:cNvGrpSpPr/>
          <p:nvPr/>
        </p:nvGrpSpPr>
        <p:grpSpPr>
          <a:xfrm>
            <a:off x="4571909" y="2846440"/>
            <a:ext cx="4567037" cy="1869105"/>
            <a:chOff x="1885846" y="2168905"/>
            <a:chExt cx="5973107" cy="742445"/>
          </a:xfrm>
        </p:grpSpPr>
        <p:sp>
          <p:nvSpPr>
            <p:cNvPr id="210" name="Google Shape;210;p23"/>
            <p:cNvSpPr txBox="1"/>
            <p:nvPr/>
          </p:nvSpPr>
          <p:spPr>
            <a:xfrm>
              <a:off x="1885846" y="2168905"/>
              <a:ext cx="2468400" cy="7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B61249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Ranking themselves advanced beginners or novices</a:t>
              </a:r>
              <a:endParaRPr sz="2200">
                <a:solidFill>
                  <a:srgbClr val="B61249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4354287" y="2174227"/>
              <a:ext cx="3504600" cy="731700"/>
            </a:xfrm>
            <a:prstGeom prst="rect">
              <a:avLst/>
            </a:prstGeom>
            <a:solidFill>
              <a:srgbClr val="B612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 txBox="1"/>
            <p:nvPr/>
          </p:nvSpPr>
          <p:spPr>
            <a:xfrm>
              <a:off x="4354353" y="2179649"/>
              <a:ext cx="3504600" cy="7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43.5% digital skills</a:t>
              </a:r>
              <a:endPara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41.5 % laptops, device most needed for work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3" name="Google Shape;213;p23"/>
          <p:cNvGrpSpPr/>
          <p:nvPr/>
        </p:nvGrpSpPr>
        <p:grpSpPr>
          <a:xfrm>
            <a:off x="118630" y="3783107"/>
            <a:ext cx="4509469" cy="1360348"/>
            <a:chOff x="1593000" y="2322551"/>
            <a:chExt cx="2969296" cy="642613"/>
          </a:xfrm>
        </p:grpSpPr>
        <p:sp>
          <p:nvSpPr>
            <p:cNvPr id="214" name="Google Shape;214;p23"/>
            <p:cNvSpPr/>
            <p:nvPr/>
          </p:nvSpPr>
          <p:spPr>
            <a:xfrm flipH="1">
              <a:off x="2780893" y="2322559"/>
              <a:ext cx="1781400" cy="642600"/>
            </a:xfrm>
            <a:prstGeom prst="rect">
              <a:avLst/>
            </a:prstGeom>
            <a:solidFill>
              <a:srgbClr val="840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780896" y="2322551"/>
              <a:ext cx="1781400" cy="642300"/>
            </a:xfrm>
            <a:prstGeom prst="rect">
              <a:avLst/>
            </a:prstGeom>
            <a:solidFill>
              <a:srgbClr val="840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80.4 % </a:t>
              </a:r>
              <a:r>
                <a:rPr lang="en" sz="2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challenging</a:t>
              </a:r>
              <a:endParaRPr sz="2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840D35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1593019" y="2322564"/>
              <a:ext cx="1188000" cy="642600"/>
            </a:xfrm>
            <a:prstGeom prst="rect">
              <a:avLst/>
            </a:prstGeom>
            <a:solidFill>
              <a:srgbClr val="840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Internet</a:t>
              </a:r>
              <a:endParaRPr sz="27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218" name="Google Shape;218;p23"/>
          <p:cNvGrpSpPr/>
          <p:nvPr/>
        </p:nvGrpSpPr>
        <p:grpSpPr>
          <a:xfrm>
            <a:off x="118266" y="2684075"/>
            <a:ext cx="4509031" cy="1098945"/>
            <a:chOff x="1592996" y="2321200"/>
            <a:chExt cx="2987102" cy="643976"/>
          </a:xfrm>
        </p:grpSpPr>
        <p:sp>
          <p:nvSpPr>
            <p:cNvPr id="219" name="Google Shape;219;p23"/>
            <p:cNvSpPr/>
            <p:nvPr/>
          </p:nvSpPr>
          <p:spPr>
            <a:xfrm flipH="1">
              <a:off x="2735698" y="2322575"/>
              <a:ext cx="1844400" cy="642600"/>
            </a:xfrm>
            <a:prstGeom prst="rect">
              <a:avLst/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793896" y="2321200"/>
              <a:ext cx="1615500" cy="64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North Asia - 69.3%</a:t>
              </a:r>
              <a:endParaRPr sz="1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South Asia  - 27.4%</a:t>
              </a:r>
              <a:endParaRPr sz="1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61249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1592996" y="2322576"/>
              <a:ext cx="1200900" cy="642600"/>
            </a:xfrm>
            <a:prstGeom prst="rect">
              <a:avLst/>
            </a:prstGeom>
            <a:solidFill>
              <a:srgbClr val="C413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Devices provided by </a:t>
              </a:r>
              <a:r>
                <a:rPr lang="en" sz="19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institutions</a:t>
              </a:r>
              <a:endParaRPr sz="1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223" name="Google Shape;223;p23"/>
          <p:cNvGrpSpPr/>
          <p:nvPr/>
        </p:nvGrpSpPr>
        <p:grpSpPr>
          <a:xfrm>
            <a:off x="118440" y="1809338"/>
            <a:ext cx="4509286" cy="874173"/>
            <a:chOff x="1593000" y="2322277"/>
            <a:chExt cx="2836207" cy="643200"/>
          </a:xfrm>
        </p:grpSpPr>
        <p:sp>
          <p:nvSpPr>
            <p:cNvPr id="224" name="Google Shape;224;p23"/>
            <p:cNvSpPr/>
            <p:nvPr/>
          </p:nvSpPr>
          <p:spPr>
            <a:xfrm flipH="1">
              <a:off x="2584807" y="2322575"/>
              <a:ext cx="1844400" cy="642600"/>
            </a:xfrm>
            <a:prstGeom prst="rect">
              <a:avLst/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52213" y="2322277"/>
              <a:ext cx="1657500" cy="64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Most accessed in </a:t>
              </a:r>
              <a:r>
                <a:rPr lang="en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South Asia</a:t>
              </a:r>
              <a:endParaRPr sz="1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61249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1593012" y="2322578"/>
              <a:ext cx="1159200" cy="642600"/>
            </a:xfrm>
            <a:prstGeom prst="rect">
              <a:avLst/>
            </a:prstGeom>
            <a:solidFill>
              <a:srgbClr val="C413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33.7% smartphone</a:t>
              </a:r>
              <a:endPara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228" name="Google Shape;228;p23"/>
          <p:cNvGrpSpPr/>
          <p:nvPr/>
        </p:nvGrpSpPr>
        <p:grpSpPr>
          <a:xfrm>
            <a:off x="118324" y="843602"/>
            <a:ext cx="4509241" cy="963441"/>
            <a:chOff x="1593004" y="2321508"/>
            <a:chExt cx="2534421" cy="643667"/>
          </a:xfrm>
        </p:grpSpPr>
        <p:sp>
          <p:nvSpPr>
            <p:cNvPr id="229" name="Google Shape;229;p2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644208" y="2321508"/>
              <a:ext cx="1435800" cy="64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Lowest availability in South Asia</a:t>
              </a:r>
              <a:endParaRPr sz="1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1593004" y="2322572"/>
              <a:ext cx="1051200" cy="642600"/>
            </a:xfrm>
            <a:prstGeom prst="rect">
              <a:avLst/>
            </a:prstGeom>
            <a:solidFill>
              <a:srgbClr val="C413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43% laptops/ computers</a:t>
              </a:r>
              <a:endParaRPr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00" y="0"/>
            <a:ext cx="883317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>
            <a:spLocks noGrp="1"/>
          </p:cNvSpPr>
          <p:nvPr>
            <p:ph type="title"/>
          </p:nvPr>
        </p:nvSpPr>
        <p:spPr>
          <a:xfrm>
            <a:off x="90325" y="76200"/>
            <a:ext cx="8965200" cy="66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00"/>
              <a:t>Professional development opportunities</a:t>
            </a:r>
            <a:endParaRPr sz="3400"/>
          </a:p>
        </p:txBody>
      </p:sp>
      <p:grpSp>
        <p:nvGrpSpPr>
          <p:cNvPr id="243" name="Google Shape;243;p25"/>
          <p:cNvGrpSpPr/>
          <p:nvPr/>
        </p:nvGrpSpPr>
        <p:grpSpPr>
          <a:xfrm>
            <a:off x="4755475" y="986857"/>
            <a:ext cx="2090825" cy="4108196"/>
            <a:chOff x="1118228" y="283725"/>
            <a:chExt cx="2090825" cy="4076400"/>
          </a:xfrm>
        </p:grpSpPr>
        <p:sp>
          <p:nvSpPr>
            <p:cNvPr id="244" name="Google Shape;244;p25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1118228" y="341740"/>
              <a:ext cx="2048100" cy="25434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1118228" y="1150780"/>
              <a:ext cx="2030400" cy="144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Availed professional development in using digital technologies</a:t>
              </a:r>
              <a:endParaRPr sz="16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55</a:t>
              </a:r>
              <a:r>
                <a:rPr lang="en" sz="4000">
                  <a:solidFill>
                    <a:srgbClr val="1D7E74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endParaRPr sz="4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 rot="5400000">
              <a:off x="1938871" y="2864938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1233853" y="3179805"/>
              <a:ext cx="1975200" cy="107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37.4% had not received any such training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0" name="Google Shape;250;p25"/>
          <p:cNvGrpSpPr/>
          <p:nvPr/>
        </p:nvGrpSpPr>
        <p:grpSpPr>
          <a:xfrm>
            <a:off x="6898725" y="986854"/>
            <a:ext cx="2090827" cy="4108196"/>
            <a:chOff x="1118223" y="283725"/>
            <a:chExt cx="2090827" cy="4076400"/>
          </a:xfrm>
        </p:grpSpPr>
        <p:sp>
          <p:nvSpPr>
            <p:cNvPr id="251" name="Google Shape;251;p25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1118223" y="341743"/>
              <a:ext cx="2048100" cy="25137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1178648" y="1225079"/>
              <a:ext cx="1970100" cy="13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Received professional development opportunities from their institutions </a:t>
              </a:r>
              <a:endParaRPr sz="16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27.8</a:t>
              </a:r>
              <a:r>
                <a:rPr lang="en" sz="4000">
                  <a:solidFill>
                    <a:srgbClr val="1D7E74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endParaRPr sz="4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55" name="Google Shape;255;p25"/>
            <p:cNvSpPr/>
            <p:nvPr/>
          </p:nvSpPr>
          <p:spPr>
            <a:xfrm rot="5400000">
              <a:off x="1938871" y="2863626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1118298" y="3157951"/>
              <a:ext cx="2030400" cy="11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Govt departments 21.2% 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Unions 12.2%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7" name="Google Shape;257;p25"/>
          <p:cNvGrpSpPr/>
          <p:nvPr/>
        </p:nvGrpSpPr>
        <p:grpSpPr>
          <a:xfrm>
            <a:off x="2336375" y="986854"/>
            <a:ext cx="2090836" cy="4108312"/>
            <a:chOff x="1118214" y="283725"/>
            <a:chExt cx="2090836" cy="4076515"/>
          </a:xfrm>
        </p:grpSpPr>
        <p:sp>
          <p:nvSpPr>
            <p:cNvPr id="258" name="Google Shape;258;p25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1118214" y="341743"/>
              <a:ext cx="2048100" cy="2590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61E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1118423" y="1225079"/>
              <a:ext cx="2030400" cy="124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761E86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Lack of professional development opportunities was a challenge </a:t>
              </a:r>
              <a:endParaRPr sz="160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rgbClr val="761E86"/>
                  </a:solidFill>
                  <a:latin typeface="Roboto"/>
                  <a:ea typeface="Roboto"/>
                  <a:cs typeface="Roboto"/>
                  <a:sym typeface="Roboto"/>
                </a:rPr>
                <a:t>80.6</a:t>
              </a:r>
              <a:r>
                <a:rPr lang="en" sz="4000">
                  <a:solidFill>
                    <a:srgbClr val="761E86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endParaRPr sz="4000">
                <a:solidFill>
                  <a:srgbClr val="761E86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 rot="5400000">
              <a:off x="1938871" y="2864938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1178639" y="3223540"/>
              <a:ext cx="1970100" cy="113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Highly challenging 24.9% +  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Somewhat challenging 55.7%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4" name="Google Shape;264;p25"/>
          <p:cNvGrpSpPr/>
          <p:nvPr/>
        </p:nvGrpSpPr>
        <p:grpSpPr>
          <a:xfrm>
            <a:off x="223450" y="986868"/>
            <a:ext cx="2079810" cy="4108207"/>
            <a:chOff x="-7481360" y="283725"/>
            <a:chExt cx="2079810" cy="4076411"/>
          </a:xfrm>
        </p:grpSpPr>
        <p:sp>
          <p:nvSpPr>
            <p:cNvPr id="265" name="Google Shape;265;p25"/>
            <p:cNvSpPr/>
            <p:nvPr/>
          </p:nvSpPr>
          <p:spPr>
            <a:xfrm>
              <a:off x="-7431950" y="283725"/>
              <a:ext cx="2030400" cy="40764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-7481360" y="341755"/>
              <a:ext cx="2048100" cy="26337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61E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-7431935" y="1225089"/>
              <a:ext cx="1970100" cy="15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761E86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Learnt on their own, with some help from others or at their own cost to use digital technology</a:t>
              </a:r>
              <a:endParaRPr sz="160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-7365736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rgbClr val="761E86"/>
                  </a:solidFill>
                  <a:latin typeface="Roboto"/>
                  <a:ea typeface="Roboto"/>
                  <a:cs typeface="Roboto"/>
                  <a:sym typeface="Roboto"/>
                </a:rPr>
                <a:t>67.6</a:t>
              </a:r>
              <a:r>
                <a:rPr lang="en" sz="4000">
                  <a:solidFill>
                    <a:srgbClr val="761E86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endParaRPr sz="4000">
                <a:solidFill>
                  <a:srgbClr val="761E86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 rot="5400000">
              <a:off x="-6660715" y="2940548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-7432010" y="3267236"/>
              <a:ext cx="1970100" cy="109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Despite low level of self reported competence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6"/>
          <p:cNvGrpSpPr/>
          <p:nvPr/>
        </p:nvGrpSpPr>
        <p:grpSpPr>
          <a:xfrm>
            <a:off x="4589647" y="-167"/>
            <a:ext cx="4554578" cy="4329539"/>
            <a:chOff x="2744034" y="1146343"/>
            <a:chExt cx="1827900" cy="2399700"/>
          </a:xfrm>
        </p:grpSpPr>
        <p:sp>
          <p:nvSpPr>
            <p:cNvPr id="276" name="Google Shape;276;p26"/>
            <p:cNvSpPr/>
            <p:nvPr/>
          </p:nvSpPr>
          <p:spPr>
            <a:xfrm rot="-5400000">
              <a:off x="2458134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F48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0"/>
            </a:p>
          </p:txBody>
        </p:sp>
        <p:sp>
          <p:nvSpPr>
            <p:cNvPr id="277" name="Google Shape;277;p26"/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0"/>
            </a:p>
          </p:txBody>
        </p:sp>
        <p:sp>
          <p:nvSpPr>
            <p:cNvPr id="278" name="Google Shape;278;p26"/>
            <p:cNvSpPr txBox="1"/>
            <p:nvPr/>
          </p:nvSpPr>
          <p:spPr>
            <a:xfrm>
              <a:off x="2966450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Higher </a:t>
              </a:r>
              <a:endPara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the </a:t>
              </a:r>
              <a:r>
                <a:rPr lang="en" sz="3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fear of being unprepared for work in future</a:t>
              </a:r>
              <a:endParaRPr sz="2700">
                <a:solidFill>
                  <a:srgbClr val="FFFFFF"/>
                </a:solidFill>
              </a:endParaRPr>
            </a:p>
          </p:txBody>
        </p:sp>
      </p:grpSp>
      <p:grpSp>
        <p:nvGrpSpPr>
          <p:cNvPr id="279" name="Google Shape;279;p26"/>
          <p:cNvGrpSpPr/>
          <p:nvPr/>
        </p:nvGrpSpPr>
        <p:grpSpPr>
          <a:xfrm>
            <a:off x="225" y="813754"/>
            <a:ext cx="4554578" cy="4329539"/>
            <a:chOff x="4572084" y="1597469"/>
            <a:chExt cx="1827900" cy="2399700"/>
          </a:xfrm>
        </p:grpSpPr>
        <p:sp>
          <p:nvSpPr>
            <p:cNvPr id="280" name="Google Shape;280;p26"/>
            <p:cNvSpPr/>
            <p:nvPr/>
          </p:nvSpPr>
          <p:spPr>
            <a:xfrm rot="5400000">
              <a:off x="4286184" y="1883369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840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0"/>
            </a:p>
          </p:txBody>
        </p:sp>
        <p:sp>
          <p:nvSpPr>
            <p:cNvPr id="281" name="Google Shape;281;p26"/>
            <p:cNvSpPr/>
            <p:nvPr/>
          </p:nvSpPr>
          <p:spPr>
            <a:xfrm rot="10800000" flipH="1">
              <a:off x="4662018" y="1687411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0"/>
            </a:p>
          </p:txBody>
        </p:sp>
        <p:sp>
          <p:nvSpPr>
            <p:cNvPr id="282" name="Google Shape;282;p26"/>
            <p:cNvSpPr txBox="1"/>
            <p:nvPr/>
          </p:nvSpPr>
          <p:spPr>
            <a:xfrm>
              <a:off x="4662022" y="1795518"/>
              <a:ext cx="1649400" cy="16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Lower </a:t>
              </a:r>
              <a:endPara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the competence &amp; professional development opportunities</a:t>
              </a:r>
              <a:endParaRPr sz="27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>
            <a:spLocks noGrp="1"/>
          </p:cNvSpPr>
          <p:nvPr>
            <p:ph type="title"/>
          </p:nvPr>
        </p:nvSpPr>
        <p:spPr>
          <a:xfrm>
            <a:off x="311700" y="1439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5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Support for teachers in their online/remote mode of work</a:t>
            </a:r>
            <a:endParaRPr/>
          </a:p>
        </p:txBody>
      </p:sp>
      <p:grpSp>
        <p:nvGrpSpPr>
          <p:cNvPr id="288" name="Google Shape;288;p27"/>
          <p:cNvGrpSpPr/>
          <p:nvPr/>
        </p:nvGrpSpPr>
        <p:grpSpPr>
          <a:xfrm>
            <a:off x="105907" y="4060658"/>
            <a:ext cx="4329923" cy="1002207"/>
            <a:chOff x="943716" y="3783764"/>
            <a:chExt cx="3717310" cy="818128"/>
          </a:xfrm>
        </p:grpSpPr>
        <p:sp>
          <p:nvSpPr>
            <p:cNvPr id="289" name="Google Shape;289;p27"/>
            <p:cNvSpPr/>
            <p:nvPr/>
          </p:nvSpPr>
          <p:spPr>
            <a:xfrm>
              <a:off x="2346826" y="3783797"/>
              <a:ext cx="2314200" cy="674400"/>
            </a:xfrm>
            <a:prstGeom prst="rect">
              <a:avLst/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Digital skills and support during online teaching</a:t>
              </a:r>
              <a:endParaRPr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Emotional support </a:t>
              </a:r>
              <a:endParaRPr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943716" y="3783764"/>
              <a:ext cx="1403100" cy="674400"/>
            </a:xfrm>
            <a:prstGeom prst="rect">
              <a:avLst/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1632122" y="3783788"/>
              <a:ext cx="674400" cy="674400"/>
            </a:xfrm>
            <a:prstGeom prst="rtTriangle">
              <a:avLst/>
            </a:prstGeom>
            <a:solidFill>
              <a:srgbClr val="C413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943723" y="3783788"/>
              <a:ext cx="687600" cy="674400"/>
            </a:xfrm>
            <a:prstGeom prst="rtTriangle">
              <a:avLst/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968010" y="3783792"/>
              <a:ext cx="1354500" cy="81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Family members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94" name="Google Shape;294;p27"/>
          <p:cNvSpPr txBox="1"/>
          <p:nvPr/>
        </p:nvSpPr>
        <p:spPr>
          <a:xfrm>
            <a:off x="4571850" y="1085975"/>
            <a:ext cx="43299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C11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r>
              <a:rPr lang="en" i="1">
                <a:solidFill>
                  <a:srgbClr val="AC11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being a part of union allowed to have a strong organised presence and to collectively raise issues with concerned authorities</a:t>
            </a:r>
            <a:r>
              <a:rPr lang="en">
                <a:solidFill>
                  <a:srgbClr val="AC11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</a:t>
            </a:r>
            <a:endParaRPr sz="1700">
              <a:solidFill>
                <a:srgbClr val="AC1145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295" name="Google Shape;295;p27"/>
          <p:cNvGrpSpPr/>
          <p:nvPr/>
        </p:nvGrpSpPr>
        <p:grpSpPr>
          <a:xfrm>
            <a:off x="105948" y="1427338"/>
            <a:ext cx="4403916" cy="2521408"/>
            <a:chOff x="943716" y="3098499"/>
            <a:chExt cx="3989416" cy="674426"/>
          </a:xfrm>
        </p:grpSpPr>
        <p:sp>
          <p:nvSpPr>
            <p:cNvPr id="296" name="Google Shape;296;p27"/>
            <p:cNvSpPr/>
            <p:nvPr/>
          </p:nvSpPr>
          <p:spPr>
            <a:xfrm>
              <a:off x="2346832" y="3098525"/>
              <a:ext cx="2586300" cy="674400"/>
            </a:xfrm>
            <a:prstGeom prst="rect">
              <a:avLst/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Job losses, pay cuts, health care, professional development,  internet allowance, purchase of  devices</a:t>
              </a:r>
              <a:endParaRPr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Biggest support from colleagues experiencing similar hardships; could share and learn from knowledgeable peers</a:t>
              </a:r>
              <a:endParaRPr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C413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943716" y="3098499"/>
              <a:ext cx="1403100" cy="674400"/>
            </a:xfrm>
            <a:prstGeom prst="rect">
              <a:avLst/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943723" y="3098513"/>
              <a:ext cx="687600" cy="674400"/>
            </a:xfrm>
            <a:prstGeom prst="rtTriangle">
              <a:avLst/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00" name="Google Shape;300;p27"/>
          <p:cNvSpPr/>
          <p:nvPr/>
        </p:nvSpPr>
        <p:spPr>
          <a:xfrm>
            <a:off x="105875" y="1455975"/>
            <a:ext cx="18459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Peers / Colleagues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1" name="Google Shape;301;p27"/>
          <p:cNvGrpSpPr/>
          <p:nvPr/>
        </p:nvGrpSpPr>
        <p:grpSpPr>
          <a:xfrm>
            <a:off x="4648201" y="2191586"/>
            <a:ext cx="4329791" cy="2753573"/>
            <a:chOff x="943717" y="4469051"/>
            <a:chExt cx="4254905" cy="674449"/>
          </a:xfrm>
        </p:grpSpPr>
        <p:sp>
          <p:nvSpPr>
            <p:cNvPr id="302" name="Google Shape;302;p27"/>
            <p:cNvSpPr/>
            <p:nvPr/>
          </p:nvSpPr>
          <p:spPr>
            <a:xfrm>
              <a:off x="943717" y="4469051"/>
              <a:ext cx="898800" cy="674400"/>
            </a:xfrm>
            <a:prstGeom prst="rect">
              <a:avLst/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C413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952136" y="4469100"/>
              <a:ext cx="9495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Union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1842521" y="4469051"/>
              <a:ext cx="3356100" cy="674400"/>
            </a:xfrm>
            <a:prstGeom prst="rect">
              <a:avLst/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Health emergencies, professional and legal support</a:t>
              </a:r>
              <a:endPara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Salary-related issues, curriculum changes for teacher’s education - India</a:t>
              </a:r>
              <a:endPara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Curriculum reduction for students - Australia, Indonesia</a:t>
              </a:r>
              <a:endPara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Online  parent-teacher meetings, loan availability- Fiji</a:t>
              </a:r>
              <a:endPara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Non-teaching days, training support - Australia</a:t>
              </a:r>
              <a:endPara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internet budgets - Indonesia, Malaysia, the Philippines</a:t>
              </a:r>
              <a:endParaRPr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/>
          <p:nvPr/>
        </p:nvSpPr>
        <p:spPr>
          <a:xfrm>
            <a:off x="4744800" y="0"/>
            <a:ext cx="4089900" cy="2804100"/>
          </a:xfrm>
          <a:prstGeom prst="wedgeEllipseCallout">
            <a:avLst>
              <a:gd name="adj1" fmla="val -61449"/>
              <a:gd name="adj2" fmla="val 4729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/>
              <a:t>.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.not only the teachers who are teaching but </a:t>
            </a:r>
            <a:r>
              <a:rPr lang="en" sz="1700" b="1" i="1">
                <a:latin typeface="Times New Roman"/>
                <a:ea typeface="Times New Roman"/>
                <a:cs typeface="Times New Roman"/>
                <a:sym typeface="Times New Roman"/>
              </a:rPr>
              <a:t>those who are at home and not getting work.. .need to get basic help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 from the government and school management for their survival... </a:t>
            </a:r>
            <a:endParaRPr sz="1700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Union staff, Nepal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312" name="Google Shape;312;p28"/>
          <p:cNvSpPr/>
          <p:nvPr/>
        </p:nvSpPr>
        <p:spPr>
          <a:xfrm>
            <a:off x="0" y="953400"/>
            <a:ext cx="3575400" cy="3236700"/>
          </a:xfrm>
          <a:prstGeom prst="wedgeEllipseCallout">
            <a:avLst>
              <a:gd name="adj1" fmla="val 69950"/>
              <a:gd name="adj2" fmla="val 3398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latin typeface="Times New Roman"/>
                <a:ea typeface="Times New Roman"/>
                <a:cs typeface="Times New Roman"/>
                <a:sym typeface="Times New Roman"/>
              </a:rPr>
              <a:t>Teachers need to get enough </a:t>
            </a:r>
            <a:r>
              <a:rPr lang="en" sz="1500" b="1" i="1">
                <a:latin typeface="Times New Roman"/>
                <a:ea typeface="Times New Roman"/>
                <a:cs typeface="Times New Roman"/>
                <a:sym typeface="Times New Roman"/>
              </a:rPr>
              <a:t>training </a:t>
            </a:r>
            <a:r>
              <a:rPr lang="en" sz="1500" i="1">
                <a:latin typeface="Times New Roman"/>
                <a:ea typeface="Times New Roman"/>
                <a:cs typeface="Times New Roman"/>
                <a:sym typeface="Times New Roman"/>
              </a:rPr>
              <a:t>in technology and they need to be confident that they are in their job without any disturbances and fear of being </a:t>
            </a:r>
            <a:r>
              <a:rPr lang="en" sz="1500" b="1" i="1">
                <a:latin typeface="Times New Roman"/>
                <a:ea typeface="Times New Roman"/>
                <a:cs typeface="Times New Roman"/>
                <a:sym typeface="Times New Roman"/>
              </a:rPr>
              <a:t>terminated from the job, such stress should not be there </a:t>
            </a:r>
            <a:endParaRPr sz="15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Union staff, Nepal</a:t>
            </a:r>
            <a:endParaRPr sz="12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3" name="Google Shape;313;p28"/>
          <p:cNvSpPr/>
          <p:nvPr/>
        </p:nvSpPr>
        <p:spPr>
          <a:xfrm>
            <a:off x="4866025" y="2571750"/>
            <a:ext cx="4089900" cy="2495700"/>
          </a:xfrm>
          <a:prstGeom prst="wedgeEllipseCallout">
            <a:avLst>
              <a:gd name="adj1" fmla="val -71464"/>
              <a:gd name="adj2" fmla="val -5078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      The role of teachers will continue they will have to</a:t>
            </a:r>
            <a:r>
              <a:rPr lang="en" b="1" i="1">
                <a:latin typeface="Times New Roman"/>
                <a:ea typeface="Times New Roman"/>
                <a:cs typeface="Times New Roman"/>
                <a:sym typeface="Times New Roman"/>
              </a:rPr>
              <a:t> adapt and grow </a:t>
            </a: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along… teachers of the future must be prepared to be data collectors as well as analysts, planners, collaborators, and curricular expert problem solvers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Union staff, Malaysia</a:t>
            </a:r>
            <a:endParaRPr sz="146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>
            <a:spLocks noGrp="1"/>
          </p:cNvSpPr>
          <p:nvPr>
            <p:ph type="title"/>
          </p:nvPr>
        </p:nvSpPr>
        <p:spPr>
          <a:xfrm>
            <a:off x="311750" y="370900"/>
            <a:ext cx="6114900" cy="5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Respondents with direct experience of teaching</a:t>
            </a:r>
            <a:endParaRPr/>
          </a:p>
        </p:txBody>
      </p:sp>
      <p:grpSp>
        <p:nvGrpSpPr>
          <p:cNvPr id="319" name="Google Shape;319;p29"/>
          <p:cNvGrpSpPr/>
          <p:nvPr/>
        </p:nvGrpSpPr>
        <p:grpSpPr>
          <a:xfrm>
            <a:off x="2715238" y="1438364"/>
            <a:ext cx="2406443" cy="3348428"/>
            <a:chOff x="3071457" y="2013875"/>
            <a:chExt cx="1944600" cy="1569600"/>
          </a:xfrm>
        </p:grpSpPr>
        <p:sp>
          <p:nvSpPr>
            <p:cNvPr id="320" name="Google Shape;320;p29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C413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 txBox="1"/>
            <p:nvPr/>
          </p:nvSpPr>
          <p:spPr>
            <a:xfrm>
              <a:off x="3237648" y="2199766"/>
              <a:ext cx="1699800" cy="1244400"/>
            </a:xfrm>
            <a:prstGeom prst="rect">
              <a:avLst/>
            </a:prstGeom>
            <a:solidFill>
              <a:srgbClr val="C4134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Formal avenues for professional development emerge as a high priority </a:t>
              </a:r>
              <a:endParaRPr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2" name="Google Shape;322;p29"/>
          <p:cNvGrpSpPr/>
          <p:nvPr/>
        </p:nvGrpSpPr>
        <p:grpSpPr>
          <a:xfrm>
            <a:off x="311750" y="1438364"/>
            <a:ext cx="2406443" cy="3348428"/>
            <a:chOff x="1126863" y="2013875"/>
            <a:chExt cx="1944600" cy="1569600"/>
          </a:xfrm>
        </p:grpSpPr>
        <p:sp>
          <p:nvSpPr>
            <p:cNvPr id="323" name="Google Shape;323;p29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 txBox="1"/>
            <p:nvPr/>
          </p:nvSpPr>
          <p:spPr>
            <a:xfrm>
              <a:off x="1232721" y="2153301"/>
              <a:ext cx="1744200" cy="510900"/>
            </a:xfrm>
            <a:prstGeom prst="rect">
              <a:avLst/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Sources of professional support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" name="Google Shape;325;p29"/>
            <p:cNvSpPr txBox="1"/>
            <p:nvPr/>
          </p:nvSpPr>
          <p:spPr>
            <a:xfrm>
              <a:off x="1179328" y="2695395"/>
              <a:ext cx="1889700" cy="764400"/>
            </a:xfrm>
            <a:prstGeom prst="rect">
              <a:avLst/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14300" lvl="0" indent="-139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Roboto"/>
                <a:buChar char="❖"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30% individual efforts by reaching out to colleagues 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14300" lvl="0" indent="-139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Roboto"/>
                <a:buChar char="❖"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21% their institution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14300" lvl="0" indent="-139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Roboto"/>
                <a:buChar char="❖"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20.1% unions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14300" lvl="0" indent="-139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Roboto"/>
                <a:buChar char="❖"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14.3% professional groups 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6" name="Google Shape;326;p29"/>
          <p:cNvGrpSpPr/>
          <p:nvPr/>
        </p:nvGrpSpPr>
        <p:grpSpPr>
          <a:xfrm>
            <a:off x="5118586" y="1438364"/>
            <a:ext cx="3713985" cy="3348428"/>
            <a:chOff x="5015938" y="2013875"/>
            <a:chExt cx="3001200" cy="1569600"/>
          </a:xfrm>
        </p:grpSpPr>
        <p:sp>
          <p:nvSpPr>
            <p:cNvPr id="327" name="Google Shape;327;p29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840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 txBox="1"/>
            <p:nvPr/>
          </p:nvSpPr>
          <p:spPr>
            <a:xfrm>
              <a:off x="5360231" y="2179117"/>
              <a:ext cx="2417100" cy="1265100"/>
            </a:xfrm>
            <a:prstGeom prst="rect">
              <a:avLst/>
            </a:prstGeom>
            <a:solidFill>
              <a:srgbClr val="840D3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For a majority of respondents (53.9%) teaching learning with respect to managing and orchestrating digital technologies was a high priority</a:t>
              </a:r>
              <a:endParaRPr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"/>
          <p:cNvSpPr txBox="1">
            <a:spLocks noGrp="1"/>
          </p:cNvSpPr>
          <p:nvPr>
            <p:ph type="title"/>
          </p:nvPr>
        </p:nvSpPr>
        <p:spPr>
          <a:xfrm>
            <a:off x="189450" y="66100"/>
            <a:ext cx="2489100" cy="50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Respondents with direct experience of teaching</a:t>
            </a:r>
            <a:endParaRPr/>
          </a:p>
        </p:txBody>
      </p:sp>
      <p:grpSp>
        <p:nvGrpSpPr>
          <p:cNvPr id="334" name="Google Shape;334;p30"/>
          <p:cNvGrpSpPr/>
          <p:nvPr/>
        </p:nvGrpSpPr>
        <p:grpSpPr>
          <a:xfrm>
            <a:off x="2843800" y="170988"/>
            <a:ext cx="4861217" cy="4356965"/>
            <a:chOff x="2297326" y="802820"/>
            <a:chExt cx="3594511" cy="3202944"/>
          </a:xfrm>
        </p:grpSpPr>
        <p:sp>
          <p:nvSpPr>
            <p:cNvPr id="335" name="Google Shape;335;p30"/>
            <p:cNvSpPr/>
            <p:nvPr/>
          </p:nvSpPr>
          <p:spPr>
            <a:xfrm rot="11969">
              <a:off x="3855823" y="3237014"/>
              <a:ext cx="775505" cy="767400"/>
            </a:xfrm>
            <a:prstGeom prst="ellipse">
              <a:avLst/>
            </a:prstGeom>
            <a:solidFill>
              <a:srgbClr val="F48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Small groups</a:t>
              </a: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 rot="11780">
              <a:off x="2297323" y="826058"/>
              <a:ext cx="1050606" cy="1022100"/>
            </a:xfrm>
            <a:prstGeom prst="ellipse">
              <a:avLst/>
            </a:prstGeom>
            <a:solidFill>
              <a:srgbClr val="F48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Games</a:t>
              </a:r>
              <a:endParaRPr sz="2200"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3056674" y="2346984"/>
              <a:ext cx="1199400" cy="1199400"/>
            </a:xfrm>
            <a:prstGeom prst="ellipse">
              <a:avLst/>
            </a:prstGeom>
            <a:solidFill>
              <a:srgbClr val="F48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/>
                <a:t>Involved parents</a:t>
              </a:r>
              <a:endParaRPr sz="2000"/>
            </a:p>
          </p:txBody>
        </p:sp>
        <p:sp>
          <p:nvSpPr>
            <p:cNvPr id="338" name="Google Shape;338;p30"/>
            <p:cNvSpPr/>
            <p:nvPr/>
          </p:nvSpPr>
          <p:spPr>
            <a:xfrm rot="13424">
              <a:off x="4201631" y="806120"/>
              <a:ext cx="1690213" cy="1672800"/>
            </a:xfrm>
            <a:prstGeom prst="ellipse">
              <a:avLst/>
            </a:prstGeom>
            <a:solidFill>
              <a:srgbClr val="F48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/>
                <a:t>Group messaging on WhatsApp Telegram</a:t>
              </a:r>
              <a:endParaRPr sz="1500"/>
            </a:p>
          </p:txBody>
        </p:sp>
        <p:sp>
          <p:nvSpPr>
            <p:cNvPr id="339" name="Google Shape;339;p30"/>
            <p:cNvSpPr/>
            <p:nvPr/>
          </p:nvSpPr>
          <p:spPr>
            <a:xfrm rot="-6128">
              <a:off x="2370621" y="1881285"/>
              <a:ext cx="1009802" cy="975900"/>
            </a:xfrm>
            <a:prstGeom prst="ellipse">
              <a:avLst/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Hands-on activities</a:t>
              </a:r>
              <a:endParaRPr sz="1600"/>
            </a:p>
          </p:txBody>
        </p:sp>
        <p:sp>
          <p:nvSpPr>
            <p:cNvPr id="340" name="Google Shape;340;p30"/>
            <p:cNvSpPr/>
            <p:nvPr/>
          </p:nvSpPr>
          <p:spPr>
            <a:xfrm rot="-6597701">
              <a:off x="3729840" y="1051019"/>
              <a:ext cx="274172" cy="274172"/>
            </a:xfrm>
            <a:prstGeom prst="ellipse">
              <a:avLst/>
            </a:prstGeom>
            <a:solidFill>
              <a:srgbClr val="F48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30"/>
          <p:cNvGrpSpPr/>
          <p:nvPr/>
        </p:nvGrpSpPr>
        <p:grpSpPr>
          <a:xfrm>
            <a:off x="5751282" y="1548898"/>
            <a:ext cx="3300126" cy="3319404"/>
            <a:chOff x="4447194" y="1815766"/>
            <a:chExt cx="2440200" cy="2440200"/>
          </a:xfrm>
        </p:grpSpPr>
        <p:sp>
          <p:nvSpPr>
            <p:cNvPr id="342" name="Google Shape;342;p30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840D35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343" name="Google Shape;343;p30"/>
            <p:cNvSpPr txBox="1"/>
            <p:nvPr/>
          </p:nvSpPr>
          <p:spPr>
            <a:xfrm>
              <a:off x="4735953" y="2260834"/>
              <a:ext cx="1862700" cy="15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Teachers created, curated videos &amp; audio content</a:t>
              </a:r>
              <a:endParaRPr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4" name="Google Shape;344;p30"/>
          <p:cNvGrpSpPr/>
          <p:nvPr/>
        </p:nvGrpSpPr>
        <p:grpSpPr>
          <a:xfrm>
            <a:off x="4020243" y="791150"/>
            <a:ext cx="1621281" cy="1616155"/>
            <a:chOff x="3490737" y="1374053"/>
            <a:chExt cx="1423800" cy="1423800"/>
          </a:xfrm>
        </p:grpSpPr>
        <p:sp>
          <p:nvSpPr>
            <p:cNvPr id="345" name="Google Shape;345;p30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AC1145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 txBox="1"/>
            <p:nvPr/>
          </p:nvSpPr>
          <p:spPr>
            <a:xfrm>
              <a:off x="3718744" y="1558685"/>
              <a:ext cx="963600" cy="99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Used  Padlet MentimeterKahoot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title"/>
          </p:nvPr>
        </p:nvSpPr>
        <p:spPr>
          <a:xfrm>
            <a:off x="309575" y="370000"/>
            <a:ext cx="4045200" cy="93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of Work</a:t>
            </a:r>
            <a:endParaRPr/>
          </a:p>
        </p:txBody>
      </p:sp>
      <p:sp>
        <p:nvSpPr>
          <p:cNvPr id="352" name="Google Shape;352;p31"/>
          <p:cNvSpPr txBox="1">
            <a:spLocks noGrp="1"/>
          </p:cNvSpPr>
          <p:nvPr>
            <p:ph type="body" idx="2"/>
          </p:nvPr>
        </p:nvSpPr>
        <p:spPr>
          <a:xfrm>
            <a:off x="4771225" y="72600"/>
            <a:ext cx="4251300" cy="45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AC1145"/>
              </a:buClr>
              <a:buSzPts val="2000"/>
              <a:buFont typeface="Source Sans Pro"/>
              <a:buChar char="➔"/>
            </a:pPr>
            <a:r>
              <a:rPr lang="en" sz="2000">
                <a:solidFill>
                  <a:srgbClr val="AC11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Main concerns for who were ‘not prepared for the future of work’, </a:t>
            </a:r>
            <a:endParaRPr sz="2000">
              <a:solidFill>
                <a:srgbClr val="AC114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1145"/>
              </a:buClr>
              <a:buSzPts val="2000"/>
              <a:buFont typeface="Source Sans Pro"/>
              <a:buChar char="◆"/>
            </a:pPr>
            <a:r>
              <a:rPr lang="en" sz="2000">
                <a:solidFill>
                  <a:srgbClr val="AC11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increased workload</a:t>
            </a:r>
            <a:endParaRPr sz="2000">
              <a:solidFill>
                <a:srgbClr val="AC114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1145"/>
              </a:buClr>
              <a:buSzPts val="2000"/>
              <a:buFont typeface="Source Sans Pro"/>
              <a:buChar char="◆"/>
            </a:pPr>
            <a:r>
              <a:rPr lang="en" sz="2000">
                <a:solidFill>
                  <a:srgbClr val="AC11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lack of interactions </a:t>
            </a:r>
            <a:endParaRPr sz="2000">
              <a:solidFill>
                <a:srgbClr val="AC114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1145"/>
              </a:buClr>
              <a:buSzPts val="2000"/>
              <a:buFont typeface="Source Sans Pro"/>
              <a:buChar char="◆"/>
            </a:pPr>
            <a:r>
              <a:rPr lang="en" sz="2000">
                <a:solidFill>
                  <a:srgbClr val="AC11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in nature &amp; content of work </a:t>
            </a:r>
            <a:endParaRPr sz="2000">
              <a:solidFill>
                <a:srgbClr val="AC114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AC1145"/>
              </a:buClr>
              <a:buSzPts val="2000"/>
              <a:buFont typeface="Source Sans Pro"/>
              <a:buChar char="➔"/>
            </a:pPr>
            <a:r>
              <a:rPr lang="en" sz="2000">
                <a:solidFill>
                  <a:srgbClr val="AC11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Requirements for future of work</a:t>
            </a:r>
            <a:endParaRPr sz="2000">
              <a:solidFill>
                <a:srgbClr val="AC114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1145"/>
              </a:buClr>
              <a:buSzPts val="2000"/>
              <a:buFont typeface="Source Sans Pro"/>
              <a:buChar char="◆"/>
            </a:pPr>
            <a:r>
              <a:rPr lang="en" sz="2000">
                <a:solidFill>
                  <a:srgbClr val="AC11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professional knowledge</a:t>
            </a:r>
            <a:endParaRPr sz="2000">
              <a:solidFill>
                <a:srgbClr val="AC114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1145"/>
              </a:buClr>
              <a:buSzPts val="2000"/>
              <a:buFont typeface="Source Sans Pro"/>
              <a:buChar char="◆"/>
            </a:pPr>
            <a:r>
              <a:rPr lang="en" sz="2000">
                <a:solidFill>
                  <a:srgbClr val="AC11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technical support </a:t>
            </a:r>
            <a:endParaRPr sz="2000">
              <a:solidFill>
                <a:srgbClr val="AC114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AC1145"/>
              </a:buClr>
              <a:buSzPts val="2000"/>
              <a:buFont typeface="Source Sans Pro"/>
              <a:buChar char="◆"/>
            </a:pPr>
            <a:r>
              <a:rPr lang="en" sz="2000">
                <a:solidFill>
                  <a:srgbClr val="AC11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access to ICT devices</a:t>
            </a:r>
            <a:endParaRPr sz="2700">
              <a:solidFill>
                <a:srgbClr val="AC1145"/>
              </a:solidFill>
            </a:endParaRPr>
          </a:p>
        </p:txBody>
      </p:sp>
      <p:sp>
        <p:nvSpPr>
          <p:cNvPr id="353" name="Google Shape;353;p31"/>
          <p:cNvSpPr txBox="1">
            <a:spLocks noGrp="1"/>
          </p:cNvSpPr>
          <p:nvPr>
            <p:ph type="subTitle" idx="1"/>
          </p:nvPr>
        </p:nvSpPr>
        <p:spPr>
          <a:xfrm>
            <a:off x="265500" y="1691725"/>
            <a:ext cx="4045200" cy="27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88.4% digital technologies would continue into future of work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25.4% well-prepared for future of work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159300" y="677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Objectives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159300" y="1427400"/>
            <a:ext cx="8819700" cy="3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Impact of the pandemic &amp; school closures on employment &amp; working conditions in the education sector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Shift to online/remote mode of teaching, experiences &amp; concerns about quality of teaching &amp; wellbeing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Extent of technological permeation in schooling with a focus on access to digital tools, competencies, training &amp; support 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Support for teachers and education personnel with regard to online / remote mode of work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Professional development opportunities of teachers, concerns about working conditions &amp; future of work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2"/>
          <p:cNvSpPr txBox="1">
            <a:spLocks noGrp="1"/>
          </p:cNvSpPr>
          <p:nvPr>
            <p:ph type="title"/>
          </p:nvPr>
        </p:nvSpPr>
        <p:spPr>
          <a:xfrm>
            <a:off x="265500" y="1826600"/>
            <a:ext cx="4045200" cy="88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4.Recommendations</a:t>
            </a:r>
            <a:endParaRPr sz="4500"/>
          </a:p>
        </p:txBody>
      </p:sp>
      <p:sp>
        <p:nvSpPr>
          <p:cNvPr id="359" name="Google Shape;359;p32"/>
          <p:cNvSpPr txBox="1">
            <a:spLocks noGrp="1"/>
          </p:cNvSpPr>
          <p:nvPr>
            <p:ph type="body" idx="2"/>
          </p:nvPr>
        </p:nvSpPr>
        <p:spPr>
          <a:xfrm>
            <a:off x="4650075" y="0"/>
            <a:ext cx="4416600" cy="46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C1145"/>
              </a:buClr>
              <a:buSzPts val="2200"/>
              <a:buFont typeface="Oswald"/>
              <a:buAutoNum type="arabicPeriod"/>
            </a:pPr>
            <a:r>
              <a:rPr lang="en" sz="2200">
                <a:solidFill>
                  <a:srgbClr val="AC1145"/>
                </a:solidFill>
                <a:latin typeface="Oswald"/>
                <a:ea typeface="Oswald"/>
                <a:cs typeface="Oswald"/>
                <a:sym typeface="Oswald"/>
              </a:rPr>
              <a:t>Access to digital devices for work</a:t>
            </a:r>
            <a:endParaRPr sz="2200">
              <a:solidFill>
                <a:srgbClr val="AC1145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C1145"/>
              </a:buClr>
              <a:buSzPts val="2200"/>
              <a:buFont typeface="Oswald"/>
              <a:buAutoNum type="arabicPeriod"/>
            </a:pPr>
            <a:r>
              <a:rPr lang="en" sz="2200">
                <a:solidFill>
                  <a:srgbClr val="AC1145"/>
                </a:solidFill>
                <a:latin typeface="Oswald"/>
                <a:ea typeface="Oswald"/>
                <a:cs typeface="Oswald"/>
                <a:sym typeface="Oswald"/>
              </a:rPr>
              <a:t>Better pay &amp; health insurance</a:t>
            </a:r>
            <a:endParaRPr sz="2200">
              <a:solidFill>
                <a:srgbClr val="AC1145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C1145"/>
              </a:buClr>
              <a:buSzPts val="2200"/>
              <a:buFont typeface="Oswald"/>
              <a:buAutoNum type="arabicPeriod"/>
            </a:pPr>
            <a:r>
              <a:rPr lang="en" sz="2200">
                <a:solidFill>
                  <a:srgbClr val="AC1145"/>
                </a:solidFill>
                <a:latin typeface="Oswald"/>
                <a:ea typeface="Oswald"/>
                <a:cs typeface="Oswald"/>
                <a:sym typeface="Oswald"/>
              </a:rPr>
              <a:t>Professional development in digital technology</a:t>
            </a:r>
            <a:endParaRPr sz="2200">
              <a:solidFill>
                <a:srgbClr val="AC1145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C1145"/>
              </a:buClr>
              <a:buSzPts val="2200"/>
              <a:buFont typeface="Oswald"/>
              <a:buAutoNum type="arabicPeriod"/>
            </a:pPr>
            <a:r>
              <a:rPr lang="en" sz="2200">
                <a:solidFill>
                  <a:srgbClr val="AC1145"/>
                </a:solidFill>
                <a:latin typeface="Oswald"/>
                <a:ea typeface="Oswald"/>
                <a:cs typeface="Oswald"/>
                <a:sym typeface="Oswald"/>
              </a:rPr>
              <a:t>Recognition of teacher communities</a:t>
            </a:r>
            <a:endParaRPr sz="2200">
              <a:solidFill>
                <a:srgbClr val="AC1145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C1145"/>
              </a:buClr>
              <a:buSzPts val="2200"/>
              <a:buFont typeface="Oswald"/>
              <a:buAutoNum type="arabicPeriod"/>
            </a:pPr>
            <a:r>
              <a:rPr lang="en" sz="2200">
                <a:solidFill>
                  <a:srgbClr val="AC1145"/>
                </a:solidFill>
                <a:latin typeface="Oswald"/>
                <a:ea typeface="Oswald"/>
                <a:cs typeface="Oswald"/>
                <a:sym typeface="Oswald"/>
              </a:rPr>
              <a:t>Recognition for teachers’ work</a:t>
            </a:r>
            <a:endParaRPr sz="2200">
              <a:solidFill>
                <a:srgbClr val="AC1145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C1145"/>
              </a:buClr>
              <a:buSzPts val="2200"/>
              <a:buFont typeface="Oswald"/>
              <a:buAutoNum type="arabicPeriod"/>
            </a:pPr>
            <a:r>
              <a:rPr lang="en" sz="2200">
                <a:solidFill>
                  <a:srgbClr val="AC1145"/>
                </a:solidFill>
                <a:latin typeface="Oswald"/>
                <a:ea typeface="Oswald"/>
                <a:cs typeface="Oswald"/>
                <a:sym typeface="Oswald"/>
              </a:rPr>
              <a:t>Involvement of teachers and their unions in social and policy dialogue</a:t>
            </a:r>
            <a:endParaRPr sz="2200">
              <a:solidFill>
                <a:srgbClr val="AC114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235500" y="-8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Research Design</a:t>
            </a:r>
            <a:endParaRPr/>
          </a:p>
        </p:txBody>
      </p:sp>
      <p:graphicFrame>
        <p:nvGraphicFramePr>
          <p:cNvPr id="75" name="Google Shape;75;p15"/>
          <p:cNvGraphicFramePr/>
          <p:nvPr/>
        </p:nvGraphicFramePr>
        <p:xfrm>
          <a:off x="235500" y="913350"/>
          <a:ext cx="5826825" cy="3349650"/>
        </p:xfrm>
        <a:graphic>
          <a:graphicData uri="http://schemas.openxmlformats.org/drawingml/2006/table">
            <a:tbl>
              <a:tblPr>
                <a:noFill/>
                <a:tableStyleId>{39477846-F720-4CFF-BA15-F52CE7B350E2}</a:tableStyleId>
              </a:tblPr>
              <a:tblGrid>
                <a:gridCol w="1005025"/>
                <a:gridCol w="980075"/>
                <a:gridCol w="1379650"/>
                <a:gridCol w="1148450"/>
                <a:gridCol w="1313625"/>
              </a:tblGrid>
              <a:tr h="9273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Survey </a:t>
                      </a:r>
                      <a:endParaRPr sz="21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8F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Semi-structured Interviews</a:t>
                      </a:r>
                      <a:endParaRPr sz="21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725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600">
                          <a:latin typeface="Oswald Light"/>
                          <a:ea typeface="Oswald Light"/>
                          <a:cs typeface="Oswald Light"/>
                          <a:sym typeface="Oswald Light"/>
                        </a:rPr>
                        <a:t>62 Quantitative items</a:t>
                      </a:r>
                      <a:endParaRPr sz="2200">
                        <a:latin typeface="Oswald Light"/>
                        <a:ea typeface="Oswald Light"/>
                        <a:cs typeface="Oswald Light"/>
                        <a:sym typeface="Oswald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swald Light"/>
                          <a:ea typeface="Oswald Light"/>
                          <a:cs typeface="Oswald Light"/>
                          <a:sym typeface="Oswald Light"/>
                        </a:rPr>
                        <a:t>30 Questions</a:t>
                      </a:r>
                      <a:endParaRPr sz="2200">
                        <a:latin typeface="Oswald Light"/>
                        <a:ea typeface="Oswald Light"/>
                        <a:cs typeface="Oswald Light"/>
                        <a:sym typeface="Oswald Light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swald Light"/>
                          <a:ea typeface="Oswald Light"/>
                          <a:cs typeface="Oswald Light"/>
                          <a:sym typeface="Oswald Light"/>
                        </a:rPr>
                        <a:t>23 Questions</a:t>
                      </a:r>
                      <a:endParaRPr sz="2200">
                        <a:latin typeface="Oswald Light"/>
                        <a:ea typeface="Oswald Light"/>
                        <a:cs typeface="Oswald Light"/>
                        <a:sym typeface="Oswald Light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238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Responses</a:t>
                      </a:r>
                      <a:endParaRPr sz="15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Countries</a:t>
                      </a:r>
                      <a:endParaRPr sz="15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Member Organisations</a:t>
                      </a:r>
                      <a:endParaRPr sz="15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School Teachers</a:t>
                      </a:r>
                      <a:endParaRPr sz="15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Union Staff members</a:t>
                      </a:r>
                      <a:endParaRPr sz="15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</a:tr>
              <a:tr h="702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1862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22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42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9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AD1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Google Shape;76;p15"/>
          <p:cNvGraphicFramePr/>
          <p:nvPr/>
        </p:nvGraphicFramePr>
        <p:xfrm>
          <a:off x="6274975" y="913375"/>
          <a:ext cx="2662850" cy="3349700"/>
        </p:xfrm>
        <a:graphic>
          <a:graphicData uri="http://schemas.openxmlformats.org/drawingml/2006/table">
            <a:tbl>
              <a:tblPr>
                <a:noFill/>
                <a:tableStyleId>{39477846-F720-4CFF-BA15-F52CE7B350E2}</a:tableStyleId>
              </a:tblPr>
              <a:tblGrid>
                <a:gridCol w="1520000"/>
                <a:gridCol w="1142850"/>
              </a:tblGrid>
              <a:tr h="44560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Subregion</a:t>
                      </a:r>
                      <a:endParaRPr sz="17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8FB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% Survey </a:t>
                      </a:r>
                      <a:endParaRPr sz="17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Responses</a:t>
                      </a:r>
                      <a:endParaRPr sz="17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8FB0"/>
                    </a:solidFill>
                  </a:tcPr>
                </a:tc>
              </a:tr>
              <a:tr h="44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1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Pacific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12.9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491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South Asia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44.1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</a:tr>
              <a:tr h="491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North Asia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23.4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491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South East Asia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19.4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</a:tr>
              <a:tr h="491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West Asia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0.2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235500" y="215875"/>
            <a:ext cx="8733000" cy="7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Impact on employment &amp; working conditions</a:t>
            </a:r>
            <a:endParaRPr sz="2800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-53100" y="3684925"/>
            <a:ext cx="8869200" cy="11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83" name="Google Shape;83;p16"/>
          <p:cNvGrpSpPr/>
          <p:nvPr/>
        </p:nvGrpSpPr>
        <p:grpSpPr>
          <a:xfrm>
            <a:off x="288550" y="3837316"/>
            <a:ext cx="8557723" cy="1102101"/>
            <a:chOff x="1431325" y="2473842"/>
            <a:chExt cx="6566700" cy="670500"/>
          </a:xfrm>
        </p:grpSpPr>
        <p:sp>
          <p:nvSpPr>
            <p:cNvPr id="84" name="Google Shape;84;p16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 txBox="1"/>
            <p:nvPr/>
          </p:nvSpPr>
          <p:spPr>
            <a:xfrm>
              <a:off x="5209890" y="2473847"/>
              <a:ext cx="26868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49.6% shifted entirely to online mode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70.4% online/combination of online &amp; remote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23.7% reported increased workload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6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1000"/>
                </a:spcBef>
                <a:spcAft>
                  <a:spcPts val="120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Change in terms &amp; conditions of employment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name="adj1" fmla="val 16226349"/>
                <a:gd name="adj2" fmla="val 10795968"/>
              </a:avLst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100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16%</a:t>
              </a:r>
              <a:endParaRPr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1" name="Google Shape;91;p16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92" name="Google Shape;92;p16"/>
          <p:cNvGrpSpPr/>
          <p:nvPr/>
        </p:nvGrpSpPr>
        <p:grpSpPr>
          <a:xfrm>
            <a:off x="288550" y="2670889"/>
            <a:ext cx="8557723" cy="1072800"/>
            <a:chOff x="1431325" y="2473842"/>
            <a:chExt cx="6566700" cy="670500"/>
          </a:xfrm>
        </p:grpSpPr>
        <p:sp>
          <p:nvSpPr>
            <p:cNvPr id="93" name="Google Shape;93;p16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 txBox="1"/>
            <p:nvPr/>
          </p:nvSpPr>
          <p:spPr>
            <a:xfrm>
              <a:off x="5209890" y="2473848"/>
              <a:ext cx="2450100" cy="657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83.7% in government institutions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83.9% regular, full-time positions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16"/>
            <p:cNvSpPr txBox="1"/>
            <p:nvPr/>
          </p:nvSpPr>
          <p:spPr>
            <a:xfrm>
              <a:off x="2843800" y="2473848"/>
              <a:ext cx="2238900" cy="657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1000"/>
                </a:spcBef>
                <a:spcAft>
                  <a:spcPts val="120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Decrease in regular full-time employment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name="adj1" fmla="val 16226349"/>
                <a:gd name="adj2" fmla="val 107959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100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2.8%</a:t>
              </a:r>
              <a:endParaRPr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0" name="Google Shape;100;p16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101" name="Google Shape;101;p16"/>
          <p:cNvGrpSpPr/>
          <p:nvPr/>
        </p:nvGrpSpPr>
        <p:grpSpPr>
          <a:xfrm>
            <a:off x="288550" y="1504525"/>
            <a:ext cx="8557723" cy="1072805"/>
            <a:chOff x="1431325" y="2473839"/>
            <a:chExt cx="6566700" cy="670503"/>
          </a:xfrm>
        </p:grpSpPr>
        <p:sp>
          <p:nvSpPr>
            <p:cNvPr id="102" name="Google Shape;102;p16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 txBox="1"/>
            <p:nvPr/>
          </p:nvSpPr>
          <p:spPr>
            <a:xfrm>
              <a:off x="5209890" y="2514948"/>
              <a:ext cx="2644500" cy="6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School premises were used for community outreach services, midday meals, health provisioning, administrative work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104;p16"/>
            <p:cNvSpPr txBox="1"/>
            <p:nvPr/>
          </p:nvSpPr>
          <p:spPr>
            <a:xfrm>
              <a:off x="2873458" y="2473839"/>
              <a:ext cx="2209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School closures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name="adj1" fmla="val 16226349"/>
                <a:gd name="adj2" fmla="val 10795968"/>
              </a:avLst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2025175" y="2473850"/>
              <a:ext cx="717900" cy="6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76.9%</a:t>
              </a:r>
              <a:endParaRPr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9" name="Google Shape;109;p16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1817700" y="0"/>
            <a:ext cx="53199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Change in working hours</a:t>
            </a:r>
            <a:endParaRPr sz="2800"/>
          </a:p>
        </p:txBody>
      </p:sp>
      <p:pic>
        <p:nvPicPr>
          <p:cNvPr id="115" name="Google Shape;115;p17" title="Chart"/>
          <p:cNvPicPr preferRelativeResize="0"/>
          <p:nvPr/>
        </p:nvPicPr>
        <p:blipFill rotWithShape="1">
          <a:blip r:embed="rId3">
            <a:alphaModFix/>
          </a:blip>
          <a:srcRect l="1539" t="2497" r="2232" b="2885"/>
          <a:stretch/>
        </p:blipFill>
        <p:spPr>
          <a:xfrm>
            <a:off x="420750" y="897850"/>
            <a:ext cx="6762550" cy="4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847575" y="-8500"/>
            <a:ext cx="67083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spent on online/digital devices for work</a:t>
            </a:r>
            <a:endParaRPr/>
          </a:p>
        </p:txBody>
      </p:sp>
      <p:pic>
        <p:nvPicPr>
          <p:cNvPr id="121" name="Google Shape;121;p18" title="Chart"/>
          <p:cNvPicPr preferRelativeResize="0"/>
          <p:nvPr/>
        </p:nvPicPr>
        <p:blipFill rotWithShape="1">
          <a:blip r:embed="rId3">
            <a:alphaModFix/>
          </a:blip>
          <a:srcRect t="1770" r="3157" b="3064"/>
          <a:stretch/>
        </p:blipFill>
        <p:spPr>
          <a:xfrm>
            <a:off x="391925" y="854675"/>
            <a:ext cx="7063224" cy="428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5982750" y="127750"/>
            <a:ext cx="2973600" cy="2804100"/>
          </a:xfrm>
          <a:prstGeom prst="wedgeEllipseCallout">
            <a:avLst>
              <a:gd name="adj1" fmla="val -61449"/>
              <a:gd name="adj2" fmla="val 4729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0" i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r>
              <a:rPr lang="en" sz="156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..community and society really need to </a:t>
            </a:r>
            <a:r>
              <a:rPr lang="en" sz="1560" b="1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recognize teachers, for the complex work that they do,</a:t>
            </a:r>
            <a:r>
              <a:rPr lang="en" sz="156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it's time that they support us and respect our profession </a:t>
            </a:r>
            <a:endParaRPr sz="1560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131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Times New Roman"/>
              <a:buChar char="-"/>
            </a:pPr>
            <a:r>
              <a:rPr lang="en" sz="146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Teacher, Australia</a:t>
            </a:r>
            <a:endParaRPr sz="146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127" name="Google Shape;127;p19"/>
          <p:cNvSpPr/>
          <p:nvPr/>
        </p:nvSpPr>
        <p:spPr>
          <a:xfrm>
            <a:off x="101325" y="127750"/>
            <a:ext cx="4170300" cy="3019800"/>
          </a:xfrm>
          <a:prstGeom prst="wedgeEllipseCallout">
            <a:avLst>
              <a:gd name="adj1" fmla="val 82870"/>
              <a:gd name="adj2" fmla="val 2987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Teachers are teaching....from 8-5. They've been entertaining questions and calls </a:t>
            </a:r>
            <a:r>
              <a:rPr lang="en" sz="1600" b="1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throughout the day </a:t>
            </a:r>
            <a:r>
              <a:rPr lang="en" sz="16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1600" b="1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 throughout the night,</a:t>
            </a:r>
            <a:r>
              <a:rPr lang="en" sz="16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because that depends on when the parents are available to </a:t>
            </a:r>
            <a:r>
              <a:rPr lang="en" sz="1600" b="1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communicate with the teacher…</a:t>
            </a:r>
            <a:endParaRPr sz="1600" b="1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(Union staff,  Philippines)</a:t>
            </a:r>
            <a:endParaRPr sz="166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5474775" y="2931850"/>
            <a:ext cx="3228300" cy="2135400"/>
          </a:xfrm>
          <a:prstGeom prst="wedgeEllipseCallout">
            <a:avLst>
              <a:gd name="adj1" fmla="val -71464"/>
              <a:gd name="adj2" fmla="val -5078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it's not that teachers are not interested in teaching ...but they are </a:t>
            </a:r>
            <a:r>
              <a:rPr lang="en" sz="1600" b="1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assigned other non teaching assignments...as they are government servants</a:t>
            </a:r>
            <a:r>
              <a:rPr lang="en" sz="16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imes New Roman"/>
              <a:buChar char="-"/>
            </a:pPr>
            <a:r>
              <a:rPr lang="en" sz="13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Union Staff, India </a:t>
            </a:r>
            <a:endParaRPr sz="13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311700" y="149800"/>
            <a:ext cx="8520600" cy="7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2800"/>
              <a:t>Economic impact</a:t>
            </a:r>
            <a:endParaRPr sz="2800"/>
          </a:p>
        </p:txBody>
      </p:sp>
      <p:grpSp>
        <p:nvGrpSpPr>
          <p:cNvPr id="134" name="Google Shape;134;p20"/>
          <p:cNvGrpSpPr/>
          <p:nvPr/>
        </p:nvGrpSpPr>
        <p:grpSpPr>
          <a:xfrm>
            <a:off x="311726" y="1384668"/>
            <a:ext cx="8656952" cy="1139095"/>
            <a:chOff x="1431325" y="2473842"/>
            <a:chExt cx="6566754" cy="696907"/>
          </a:xfrm>
        </p:grpSpPr>
        <p:sp>
          <p:nvSpPr>
            <p:cNvPr id="135" name="Google Shape;135;p20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C413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0"/>
            <p:cNvSpPr txBox="1"/>
            <p:nvPr/>
          </p:nvSpPr>
          <p:spPr>
            <a:xfrm>
              <a:off x="5209879" y="2473849"/>
              <a:ext cx="27882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203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Heightened anxiety related to job security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71450" lvl="0" indent="-203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Corresponds with proportion of contractual positions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71450" lvl="0" indent="-203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46.7% stressed about future of career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" name="Google Shape;137;p20"/>
            <p:cNvSpPr txBox="1"/>
            <p:nvPr/>
          </p:nvSpPr>
          <p:spPr>
            <a:xfrm>
              <a:off x="2946395" y="2473852"/>
              <a:ext cx="2016900" cy="6570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1000"/>
                </a:spcBef>
                <a:spcAft>
                  <a:spcPts val="120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Worried about losing jobs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20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1499575" y="2547844"/>
              <a:ext cx="522300" cy="512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1545089" y="2593347"/>
              <a:ext cx="431400" cy="395100"/>
            </a:xfrm>
            <a:prstGeom prst="pie">
              <a:avLst>
                <a:gd name="adj1" fmla="val 16226349"/>
                <a:gd name="adj2" fmla="val 10795968"/>
              </a:avLst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2025181" y="2616791"/>
              <a:ext cx="6945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100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23.2%</a:t>
              </a:r>
              <a:endParaRPr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2" name="Google Shape;142;p20"/>
            <p:cNvCxnSpPr/>
            <p:nvPr/>
          </p:nvCxnSpPr>
          <p:spPr>
            <a:xfrm>
              <a:off x="5151407" y="2586786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143" name="Google Shape;143;p20"/>
          <p:cNvGrpSpPr/>
          <p:nvPr/>
        </p:nvGrpSpPr>
        <p:grpSpPr>
          <a:xfrm>
            <a:off x="348175" y="3803202"/>
            <a:ext cx="8444373" cy="1139108"/>
            <a:chOff x="1489457" y="2585784"/>
            <a:chExt cx="6441661" cy="863353"/>
          </a:xfrm>
        </p:grpSpPr>
        <p:sp>
          <p:nvSpPr>
            <p:cNvPr id="144" name="Google Shape;144;p20"/>
            <p:cNvSpPr/>
            <p:nvPr/>
          </p:nvSpPr>
          <p:spPr>
            <a:xfrm rot="-5400000">
              <a:off x="4494918" y="12938"/>
              <a:ext cx="835800" cy="6036600"/>
            </a:xfrm>
            <a:prstGeom prst="roundRect">
              <a:avLst>
                <a:gd name="adj" fmla="val 50000"/>
              </a:avLst>
            </a:prstGeom>
            <a:solidFill>
              <a:srgbClr val="B61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0"/>
            <p:cNvSpPr txBox="1"/>
            <p:nvPr/>
          </p:nvSpPr>
          <p:spPr>
            <a:xfrm>
              <a:off x="5350139" y="2610713"/>
              <a:ext cx="2337900" cy="8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1000"/>
                </a:spcBef>
                <a:spcAft>
                  <a:spcPts val="120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These included smartphones, laptops &amp; internet devices for 15-17%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p20"/>
            <p:cNvSpPr txBox="1"/>
            <p:nvPr/>
          </p:nvSpPr>
          <p:spPr>
            <a:xfrm>
              <a:off x="2744689" y="2610713"/>
              <a:ext cx="2337900" cy="8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1000"/>
                </a:spcBef>
                <a:spcAft>
                  <a:spcPts val="120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Spent on devices &amp; materials for work &amp; not reimbursed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 rot="-5400000">
              <a:off x="1662707" y="2439180"/>
              <a:ext cx="836700" cy="11832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1499580" y="27764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1545080" y="2821944"/>
              <a:ext cx="431400" cy="431400"/>
            </a:xfrm>
            <a:prstGeom prst="pie">
              <a:avLst>
                <a:gd name="adj1" fmla="val 16226349"/>
                <a:gd name="adj2" fmla="val 10795968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2025177" y="2921598"/>
              <a:ext cx="6582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54.6%</a:t>
              </a:r>
              <a:endParaRPr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1" name="Google Shape;151;p20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152" name="Google Shape;152;p20"/>
          <p:cNvGrpSpPr/>
          <p:nvPr/>
        </p:nvGrpSpPr>
        <p:grpSpPr>
          <a:xfrm>
            <a:off x="311577" y="2571807"/>
            <a:ext cx="8567558" cy="1256865"/>
            <a:chOff x="1431331" y="2473803"/>
            <a:chExt cx="6566688" cy="657047"/>
          </a:xfrm>
        </p:grpSpPr>
        <p:sp>
          <p:nvSpPr>
            <p:cNvPr id="153" name="Google Shape;153;p20"/>
            <p:cNvSpPr/>
            <p:nvPr/>
          </p:nvSpPr>
          <p:spPr>
            <a:xfrm rot="-5400000">
              <a:off x="4669819" y="-234597"/>
              <a:ext cx="619800" cy="6036600"/>
            </a:xfrm>
            <a:prstGeom prst="roundRect">
              <a:avLst>
                <a:gd name="adj" fmla="val 50000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0"/>
            <p:cNvSpPr txBox="1"/>
            <p:nvPr/>
          </p:nvSpPr>
          <p:spPr>
            <a:xfrm>
              <a:off x="5209900" y="2473850"/>
              <a:ext cx="27327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96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Roboto"/>
                <a:buChar char="●"/>
              </a:pPr>
              <a:r>
                <a:rPr lang="en" sz="13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25.4% increased expenses due to covid related preventive measures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71450" lvl="0" indent="-196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Roboto"/>
                <a:buChar char="●"/>
              </a:pPr>
              <a:r>
                <a:rPr lang="en" sz="13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12.5% increased medical expenses 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71450" lvl="0" indent="-196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Roboto"/>
                <a:buChar char="●"/>
              </a:pPr>
              <a:r>
                <a:rPr lang="en" sz="13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9.5% reduction in salary/ job losses in family</a:t>
              </a:r>
              <a:endPara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20"/>
            <p:cNvSpPr txBox="1"/>
            <p:nvPr/>
          </p:nvSpPr>
          <p:spPr>
            <a:xfrm>
              <a:off x="2744672" y="2473845"/>
              <a:ext cx="24651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Char char="●"/>
              </a:pPr>
              <a:r>
                <a:rPr lang="en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Reduction in compensation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Char char="●"/>
              </a:pPr>
              <a:r>
                <a:rPr lang="en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Caused  economic distress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p20"/>
            <p:cNvSpPr/>
            <p:nvPr/>
          </p:nvSpPr>
          <p:spPr>
            <a:xfrm rot="-5400000">
              <a:off x="1798231" y="2117297"/>
              <a:ext cx="616200" cy="1350000"/>
            </a:xfrm>
            <a:prstGeom prst="roundRect">
              <a:avLst>
                <a:gd name="adj" fmla="val 50000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1499565" y="2597356"/>
              <a:ext cx="522300" cy="39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1545016" y="2622972"/>
              <a:ext cx="431400" cy="350100"/>
            </a:xfrm>
            <a:prstGeom prst="pie">
              <a:avLst>
                <a:gd name="adj1" fmla="val 16226349"/>
                <a:gd name="adj2" fmla="val 10795968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2025185" y="2616798"/>
              <a:ext cx="719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21.8%</a:t>
              </a:r>
              <a:endParaRPr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0" name="Google Shape;160;p20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1"/>
          <p:cNvGrpSpPr/>
          <p:nvPr/>
        </p:nvGrpSpPr>
        <p:grpSpPr>
          <a:xfrm>
            <a:off x="6898800" y="1630549"/>
            <a:ext cx="2227889" cy="3480430"/>
            <a:chOff x="1118313" y="283725"/>
            <a:chExt cx="2090737" cy="4076400"/>
          </a:xfrm>
        </p:grpSpPr>
        <p:sp>
          <p:nvSpPr>
            <p:cNvPr id="166" name="Google Shape;166;p21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1178655" y="341761"/>
              <a:ext cx="1987800" cy="20955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1233929" y="1127982"/>
              <a:ext cx="1914900" cy="12657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1B786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Personal health &amp; safety emerged as top concern</a:t>
              </a:r>
              <a:endParaRPr sz="1600">
                <a:solidFill>
                  <a:srgbClr val="1B786E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1233850" y="292104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28.1</a:t>
              </a:r>
              <a:r>
                <a:rPr lang="en" sz="4000">
                  <a:solidFill>
                    <a:srgbClr val="1B786E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endParaRPr sz="4000">
                <a:solidFill>
                  <a:srgbClr val="1B786E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70" name="Google Shape;170;p21"/>
            <p:cNvSpPr/>
            <p:nvPr/>
          </p:nvSpPr>
          <p:spPr>
            <a:xfrm rot="5400000">
              <a:off x="1938871" y="2428399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1118313" y="2739771"/>
              <a:ext cx="2030400" cy="15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lvl="0" indent="-1460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Student learning 27.5%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71450" lvl="0" indent="-1460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Emotional wellbeing 14.5%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25125" y="23225"/>
            <a:ext cx="4546800" cy="109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Experiences &amp; concerns about </a:t>
            </a:r>
            <a:endParaRPr sz="2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quality of teaching &amp; wellbeing</a:t>
            </a:r>
            <a:endParaRPr sz="2800"/>
          </a:p>
        </p:txBody>
      </p:sp>
      <p:grpSp>
        <p:nvGrpSpPr>
          <p:cNvPr id="173" name="Google Shape;173;p21"/>
          <p:cNvGrpSpPr/>
          <p:nvPr/>
        </p:nvGrpSpPr>
        <p:grpSpPr>
          <a:xfrm rot="-5400000">
            <a:off x="6130394" y="-1360608"/>
            <a:ext cx="1442882" cy="4397348"/>
            <a:chOff x="1305135" y="341727"/>
            <a:chExt cx="2487728" cy="5091880"/>
          </a:xfrm>
        </p:grpSpPr>
        <p:sp>
          <p:nvSpPr>
            <p:cNvPr id="174" name="Google Shape;174;p21"/>
            <p:cNvSpPr/>
            <p:nvPr/>
          </p:nvSpPr>
          <p:spPr>
            <a:xfrm>
              <a:off x="1305135" y="341727"/>
              <a:ext cx="2193000" cy="24954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C1145"/>
                </a:solidFill>
              </a:endParaRPr>
            </a:p>
          </p:txBody>
        </p:sp>
        <p:sp>
          <p:nvSpPr>
            <p:cNvPr id="175" name="Google Shape;175;p21"/>
            <p:cNvSpPr/>
            <p:nvPr/>
          </p:nvSpPr>
          <p:spPr>
            <a:xfrm rot="5400000">
              <a:off x="1054905" y="752207"/>
              <a:ext cx="2004300" cy="15036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AC114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Not able to work efficiently</a:t>
              </a:r>
              <a:endParaRPr sz="1600">
                <a:solidFill>
                  <a:srgbClr val="AC114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 rot="5400000">
              <a:off x="1099934" y="2872057"/>
              <a:ext cx="2930100" cy="2193000"/>
            </a:xfrm>
            <a:prstGeom prst="rect">
              <a:avLst/>
            </a:prstGeom>
            <a:noFill/>
            <a:ln w="9525" cap="flat" cmpd="sng">
              <a:solidFill>
                <a:srgbClr val="AC11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50" lvl="0" indent="-203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C1145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AC1145"/>
                  </a:solidFill>
                  <a:latin typeface="Roboto"/>
                  <a:ea typeface="Roboto"/>
                  <a:cs typeface="Roboto"/>
                  <a:sym typeface="Roboto"/>
                </a:rPr>
                <a:t>32.1% decline in quality of work</a:t>
              </a:r>
              <a:endParaRPr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85750" lvl="0" indent="-203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C1145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AC1145"/>
                  </a:solidFill>
                  <a:latin typeface="Roboto"/>
                  <a:ea typeface="Roboto"/>
                  <a:cs typeface="Roboto"/>
                  <a:sym typeface="Roboto"/>
                </a:rPr>
                <a:t>Accompanied by concerns about job security</a:t>
              </a:r>
              <a:endParaRPr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 rot="5400000">
              <a:off x="2298713" y="912077"/>
              <a:ext cx="2004300" cy="9840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rgbClr val="AC1145"/>
                  </a:solidFill>
                  <a:latin typeface="Roboto"/>
                  <a:ea typeface="Roboto"/>
                  <a:cs typeface="Roboto"/>
                  <a:sym typeface="Roboto"/>
                </a:rPr>
                <a:t>42.7</a:t>
              </a:r>
              <a:r>
                <a:rPr lang="en" sz="4000">
                  <a:solidFill>
                    <a:srgbClr val="AC1145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endParaRPr sz="4000">
                <a:solidFill>
                  <a:srgbClr val="AC1145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78" name="Google Shape;178;p21"/>
          <p:cNvGrpSpPr/>
          <p:nvPr/>
        </p:nvGrpSpPr>
        <p:grpSpPr>
          <a:xfrm>
            <a:off x="508771" y="1218177"/>
            <a:ext cx="3612464" cy="3726142"/>
            <a:chOff x="2961500" y="797575"/>
            <a:chExt cx="3221100" cy="3384325"/>
          </a:xfrm>
        </p:grpSpPr>
        <p:sp>
          <p:nvSpPr>
            <p:cNvPr id="179" name="Google Shape;179;p21"/>
            <p:cNvSpPr/>
            <p:nvPr/>
          </p:nvSpPr>
          <p:spPr>
            <a:xfrm>
              <a:off x="2961500" y="961400"/>
              <a:ext cx="3221100" cy="322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1"/>
            <p:cNvSpPr txBox="1"/>
            <p:nvPr/>
          </p:nvSpPr>
          <p:spPr>
            <a:xfrm>
              <a:off x="3169325" y="797575"/>
              <a:ext cx="2841600" cy="14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AC1145"/>
                  </a:solidFill>
                  <a:latin typeface="Roboto"/>
                  <a:ea typeface="Roboto"/>
                  <a:cs typeface="Roboto"/>
                  <a:sym typeface="Roboto"/>
                </a:rPr>
                <a:t>Mode of teaching-learning </a:t>
              </a:r>
              <a:endParaRPr sz="2400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AC1145"/>
                  </a:solidFill>
                  <a:latin typeface="Roboto"/>
                  <a:ea typeface="Roboto"/>
                  <a:cs typeface="Roboto"/>
                  <a:sym typeface="Roboto"/>
                </a:rPr>
                <a:t>was online</a:t>
              </a:r>
              <a:endParaRPr sz="2400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1" name="Google Shape;181;p21"/>
          <p:cNvGrpSpPr/>
          <p:nvPr/>
        </p:nvGrpSpPr>
        <p:grpSpPr>
          <a:xfrm>
            <a:off x="1109550" y="2571749"/>
            <a:ext cx="2410889" cy="2372246"/>
            <a:chOff x="3474041" y="1986189"/>
            <a:chExt cx="2195709" cy="2195710"/>
          </a:xfrm>
        </p:grpSpPr>
        <p:sp>
          <p:nvSpPr>
            <p:cNvPr id="182" name="Google Shape;182;p21"/>
            <p:cNvSpPr/>
            <p:nvPr/>
          </p:nvSpPr>
          <p:spPr>
            <a:xfrm>
              <a:off x="3474050" y="1986200"/>
              <a:ext cx="2195700" cy="2195700"/>
            </a:xfrm>
            <a:prstGeom prst="ellipse">
              <a:avLst/>
            </a:prstGeom>
            <a:solidFill>
              <a:srgbClr val="E11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 txBox="1"/>
            <p:nvPr/>
          </p:nvSpPr>
          <p:spPr>
            <a:xfrm>
              <a:off x="3474041" y="1986189"/>
              <a:ext cx="2195700" cy="219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But resources </a:t>
              </a:r>
              <a:endParaRPr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used were conventional - textbooks</a:t>
              </a:r>
              <a:endParaRPr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4" name="Google Shape;184;p21"/>
          <p:cNvSpPr/>
          <p:nvPr/>
        </p:nvSpPr>
        <p:spPr>
          <a:xfrm rot="5400000">
            <a:off x="5738624" y="3594214"/>
            <a:ext cx="300600" cy="306000"/>
          </a:xfrm>
          <a:prstGeom prst="rightArrow">
            <a:avLst>
              <a:gd name="adj1" fmla="val 34239"/>
              <a:gd name="adj2" fmla="val 57035"/>
            </a:avLst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21"/>
          <p:cNvGrpSpPr/>
          <p:nvPr/>
        </p:nvGrpSpPr>
        <p:grpSpPr>
          <a:xfrm>
            <a:off x="4619250" y="1630549"/>
            <a:ext cx="2301083" cy="3480627"/>
            <a:chOff x="1118306" y="283708"/>
            <a:chExt cx="2090753" cy="4504500"/>
          </a:xfrm>
        </p:grpSpPr>
        <p:sp>
          <p:nvSpPr>
            <p:cNvPr id="186" name="Google Shape;186;p21"/>
            <p:cNvSpPr/>
            <p:nvPr/>
          </p:nvSpPr>
          <p:spPr>
            <a:xfrm>
              <a:off x="1178660" y="283708"/>
              <a:ext cx="2030400" cy="4504500"/>
            </a:xfrm>
            <a:prstGeom prst="rect">
              <a:avLst/>
            </a:prstGeom>
            <a:solidFill>
              <a:srgbClr val="1B786E"/>
            </a:solidFill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1178660" y="341753"/>
              <a:ext cx="1987800" cy="2388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1233928" y="1225080"/>
              <a:ext cx="1815000" cy="14337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1B786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Lack of interactions with co-workers or students - topmost concern</a:t>
              </a:r>
              <a:endParaRPr sz="1600">
                <a:solidFill>
                  <a:srgbClr val="1B786E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1233850" y="371985"/>
              <a:ext cx="1815000" cy="6750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23.8</a:t>
              </a:r>
              <a:r>
                <a:rPr lang="en" sz="4000">
                  <a:solidFill>
                    <a:srgbClr val="1B786E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endParaRPr sz="4000">
                <a:solidFill>
                  <a:srgbClr val="1B786E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 rot="5400000">
              <a:off x="1938871" y="2686776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1118306" y="3020380"/>
              <a:ext cx="2030400" cy="176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28600" marR="0" lvl="0" indent="-203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Increased workload for 16%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28600" marR="0" lvl="0" indent="-203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Change in nature of work for 15%. 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1251</Words>
  <Application>Microsoft Office PowerPoint</Application>
  <PresentationFormat>On-screen Show (16:9)</PresentationFormat>
  <Paragraphs>202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Oswald Light</vt:lpstr>
      <vt:lpstr>Yanone Kaffeesatz</vt:lpstr>
      <vt:lpstr>Times New Roman</vt:lpstr>
      <vt:lpstr>Source Sans Pro</vt:lpstr>
      <vt:lpstr>Arial</vt:lpstr>
      <vt:lpstr>Source Code Pro</vt:lpstr>
      <vt:lpstr>Roboto</vt:lpstr>
      <vt:lpstr>Roboto Thin</vt:lpstr>
      <vt:lpstr>Calibri</vt:lpstr>
      <vt:lpstr>Oswald</vt:lpstr>
      <vt:lpstr>Roboto Medium</vt:lpstr>
      <vt:lpstr>Modern Writer</vt:lpstr>
      <vt:lpstr>Impact of the Covid-19 Pandemic on Education and Teaching in Asia-Pacific: Future of Work in Education</vt:lpstr>
      <vt:lpstr>1. Objectives</vt:lpstr>
      <vt:lpstr>2. Research Design</vt:lpstr>
      <vt:lpstr>Impact on employment &amp; working conditions</vt:lpstr>
      <vt:lpstr>Change in working hours</vt:lpstr>
      <vt:lpstr>Time spent on online/digital devices for work</vt:lpstr>
      <vt:lpstr>PowerPoint Presentation</vt:lpstr>
      <vt:lpstr>Economic impact</vt:lpstr>
      <vt:lpstr>Experiences &amp; concerns about  quality of teaching &amp; wellbeing</vt:lpstr>
      <vt:lpstr>PowerPoint Presentation</vt:lpstr>
      <vt:lpstr>Access</vt:lpstr>
      <vt:lpstr>PowerPoint Presentation</vt:lpstr>
      <vt:lpstr>Professional development opportunities</vt:lpstr>
      <vt:lpstr>PowerPoint Presentation</vt:lpstr>
      <vt:lpstr>Support for teachers in their online/remote mode of work</vt:lpstr>
      <vt:lpstr>PowerPoint Presentation</vt:lpstr>
      <vt:lpstr>Respondents with direct experience of teaching</vt:lpstr>
      <vt:lpstr>Respondents with direct experience of teaching</vt:lpstr>
      <vt:lpstr>Future of Work</vt:lpstr>
      <vt:lpstr>4.Recommendations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the Covid-19 Pandemic on Education and Teaching in Asia-Pacific: Future of Work in Education</dc:title>
  <dc:creator>M C</dc:creator>
  <cp:lastModifiedBy>MEERA</cp:lastModifiedBy>
  <cp:revision>1</cp:revision>
  <dcterms:modified xsi:type="dcterms:W3CDTF">2022-03-30T08:59:47Z</dcterms:modified>
</cp:coreProperties>
</file>